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notesSlides/notesSlide2.xml" ContentType="application/vnd.openxmlformats-officedocument.presentationml.notesSlide+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notesSlides/notesSlide3.xml" ContentType="application/vnd.openxmlformats-officedocument.presentationml.notesSlide+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notesSlides/notesSlide4.xml" ContentType="application/vnd.openxmlformats-officedocument.presentationml.notesSlide+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notesSlides/notesSlide5.xml" ContentType="application/vnd.openxmlformats-officedocument.presentationml.notesSlide+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notesSlides/notesSlide6.xml" ContentType="application/vnd.openxmlformats-officedocument.presentationml.notesSlide+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notesSlides/notesSlide7.xml" ContentType="application/vnd.openxmlformats-officedocument.presentationml.notesSlide+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ink/ink68.xml" ContentType="application/inkml+xml"/>
  <Override PartName="/ppt/ink/ink69.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70.xml" ContentType="application/inkml+xml"/>
  <Override PartName="/ppt/ink/ink71.xml" ContentType="application/inkml+xml"/>
  <Override PartName="/ppt/notesSlides/notesSlide14.xml" ContentType="application/vnd.openxmlformats-officedocument.presentationml.notesSlide+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notesSlides/notesSlide15.xml" ContentType="application/vnd.openxmlformats-officedocument.presentationml.notesSlide+xml"/>
  <Override PartName="/ppt/ink/ink92.xml" ContentType="application/inkml+xml"/>
  <Override PartName="/ppt/ink/ink93.xml" ContentType="application/inkml+xml"/>
  <Override PartName="/ppt/ink/ink94.xml" ContentType="application/inkml+xml"/>
  <Override PartName="/ppt/ink/ink95.xml" ContentType="application/inkml+xml"/>
  <Override PartName="/ppt/notesSlides/notesSlide16.xml" ContentType="application/vnd.openxmlformats-officedocument.presentationml.notesSlide+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notesSlides/notesSlide17.xml" ContentType="application/vnd.openxmlformats-officedocument.presentationml.notesSlide+xml"/>
  <Override PartName="/ppt/ink/ink101.xml" ContentType="application/inkml+xml"/>
  <Override PartName="/ppt/notesSlides/notesSlide18.xml" ContentType="application/vnd.openxmlformats-officedocument.presentationml.notesSlide+xml"/>
  <Override PartName="/ppt/ink/ink102.xml" ContentType="application/inkml+xml"/>
  <Override PartName="/ppt/ink/ink103.xml" ContentType="application/inkml+xml"/>
  <Override PartName="/ppt/notesSlides/notesSlide19.xml" ContentType="application/vnd.openxmlformats-officedocument.presentationml.notesSlide+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notesSlides/notesSlide20.xml" ContentType="application/vnd.openxmlformats-officedocument.presentationml.notesSlide+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notesSlides/notesSlide21.xml" ContentType="application/vnd.openxmlformats-officedocument.presentationml.notesSlide+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notesSlides/notesSlide22.xml" ContentType="application/vnd.openxmlformats-officedocument.presentationml.notesSlide+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notesSlides/notesSlide23.xml" ContentType="application/vnd.openxmlformats-officedocument.presentationml.notesSlide+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ink/ink134.xml" ContentType="application/inkml+xml"/>
  <Override PartName="/ppt/ink/ink135.xml" ContentType="application/inkml+xml"/>
  <Override PartName="/ppt/notesSlides/notesSlide26.xml" ContentType="application/vnd.openxmlformats-officedocument.presentationml.notesSlide+xml"/>
  <Override PartName="/ppt/ink/ink136.xml" ContentType="application/inkml+xml"/>
  <Override PartName="/ppt/notesSlides/notesSlide27.xml" ContentType="application/vnd.openxmlformats-officedocument.presentationml.notesSlide+xml"/>
  <Override PartName="/ppt/ink/ink137.xml" ContentType="application/inkml+xml"/>
  <Override PartName="/ppt/ink/ink138.xml" ContentType="application/inkml+xml"/>
  <Override PartName="/ppt/ink/ink139.xml" ContentType="application/inkml+xml"/>
  <Override PartName="/ppt/notesSlides/notesSlide28.xml" ContentType="application/vnd.openxmlformats-officedocument.presentationml.notesSlide+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notesSlides/notesSlide29.xml" ContentType="application/vnd.openxmlformats-officedocument.presentationml.notesSlide+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notesSlides/notesSlide30.xml" ContentType="application/vnd.openxmlformats-officedocument.presentationml.notesSlide+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notesSlides/notesSlide31.xml" ContentType="application/vnd.openxmlformats-officedocument.presentationml.notesSlide+xml"/>
  <Override PartName="/ppt/ink/ink157.xml" ContentType="application/inkml+xml"/>
  <Override PartName="/ppt/ink/ink158.xml" ContentType="application/inkml+xml"/>
  <Override PartName="/ppt/ink/ink159.xml" ContentType="application/inkml+xml"/>
  <Override PartName="/ppt/notesSlides/notesSlide32.xml" ContentType="application/vnd.openxmlformats-officedocument.presentationml.notesSlide+xml"/>
  <Override PartName="/ppt/ink/ink160.xml" ContentType="application/inkml+xml"/>
  <Override PartName="/ppt/ink/ink161.xml" ContentType="application/inkml+xml"/>
  <Override PartName="/ppt/notesSlides/notesSlide33.xml" ContentType="application/vnd.openxmlformats-officedocument.presentationml.notesSlide+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notesSlides/notesSlide34.xml" ContentType="application/vnd.openxmlformats-officedocument.presentationml.notesSlide+xml"/>
  <Override PartName="/ppt/ink/ink175.xml" ContentType="application/inkml+xml"/>
  <Override PartName="/ppt/ink/ink176.xml" ContentType="application/inkml+xml"/>
  <Override PartName="/ppt/ink/ink177.xml" ContentType="application/inkml+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notesSlides/notesSlide41.xml" ContentType="application/vnd.openxmlformats-officedocument.presentationml.notesSlide+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notesSlides/notesSlide44.xml" ContentType="application/vnd.openxmlformats-officedocument.presentationml.notesSlide+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notesSlides/notesSlide45.xml" ContentType="application/vnd.openxmlformats-officedocument.presentationml.notesSlide+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ink/ink246.xml" ContentType="application/inkml+xml"/>
  <Override PartName="/ppt/ink/ink247.xml" ContentType="application/inkml+xml"/>
  <Override PartName="/ppt/notesSlides/notesSlide49.xml" ContentType="application/vnd.openxmlformats-officedocument.presentationml.notesSlide+xml"/>
  <Override PartName="/ppt/ink/ink248.xml" ContentType="application/inkml+xml"/>
  <Override PartName="/ppt/ink/ink249.xml" ContentType="application/inkml+xml"/>
  <Override PartName="/ppt/ink/ink250.xml" ContentType="application/inkml+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notesSlides/notesSlide54.xml" ContentType="application/vnd.openxmlformats-officedocument.presentationml.notesSlide+xml"/>
  <Override PartName="/ppt/ink/ink262.xml" ContentType="application/inkml+xml"/>
  <Override PartName="/ppt/notesSlides/notesSlide55.xml" ContentType="application/vnd.openxmlformats-officedocument.presentationml.notesSlide+xml"/>
  <Override PartName="/ppt/ink/ink263.xml" ContentType="application/inkml+xml"/>
  <Override PartName="/ppt/notesSlides/notesSlide56.xml" ContentType="application/vnd.openxmlformats-officedocument.presentationml.notesSlide+xml"/>
  <Override PartName="/ppt/ink/ink264.xml" ContentType="application/inkml+xml"/>
  <Override PartName="/ppt/notesSlides/notesSlide57.xml" ContentType="application/vnd.openxmlformats-officedocument.presentationml.notesSlide+xml"/>
  <Override PartName="/ppt/ink/ink265.xml" ContentType="application/inkml+xml"/>
  <Override PartName="/ppt/notesSlides/notesSlide58.xml" ContentType="application/vnd.openxmlformats-officedocument.presentationml.notesSlide+xml"/>
  <Override PartName="/ppt/ink/ink266.xml" ContentType="application/inkml+xml"/>
  <Override PartName="/ppt/notesSlides/notesSlide59.xml" ContentType="application/vnd.openxmlformats-officedocument.presentationml.notesSlide+xml"/>
  <Override PartName="/ppt/ink/ink267.xml" ContentType="application/inkml+xml"/>
  <Override PartName="/ppt/notesSlides/notesSlide60.xml" ContentType="application/vnd.openxmlformats-officedocument.presentationml.notesSlide+xml"/>
  <Override PartName="/ppt/ink/ink268.xml" ContentType="application/inkml+xml"/>
  <Override PartName="/ppt/ink/ink269.xml" ContentType="application/inkml+xml"/>
  <Override PartName="/ppt/notesSlides/notesSlide61.xml" ContentType="application/vnd.openxmlformats-officedocument.presentationml.notesSlide+xml"/>
  <Override PartName="/ppt/ink/ink270.xml" ContentType="application/inkml+xml"/>
  <Override PartName="/ppt/ink/ink271.xml" ContentType="application/inkml+xml"/>
  <Override PartName="/ppt/notesSlides/notesSlide62.xml" ContentType="application/vnd.openxmlformats-officedocument.presentationml.notesSlide+xml"/>
  <Override PartName="/ppt/ink/ink272.xml" ContentType="application/inkml+xml"/>
  <Override PartName="/ppt/notesSlides/notesSlide63.xml" ContentType="application/vnd.openxmlformats-officedocument.presentationml.notesSlide+xml"/>
  <Override PartName="/ppt/ink/ink273.xml" ContentType="application/inkml+xml"/>
  <Override PartName="/ppt/notesSlides/notesSlide64.xml" ContentType="application/vnd.openxmlformats-officedocument.presentationml.notesSlide+xml"/>
  <Override PartName="/ppt/ink/ink274.xml" ContentType="application/inkml+xml"/>
  <Override PartName="/ppt/ink/ink275.xml" ContentType="application/inkml+xml"/>
  <Override PartName="/ppt/notesSlides/notesSlide65.xml" ContentType="application/vnd.openxmlformats-officedocument.presentationml.notesSlide+xml"/>
  <Override PartName="/ppt/ink/ink276.xml" ContentType="application/inkml+xml"/>
  <Override PartName="/ppt/ink/ink277.xml" ContentType="application/inkml+xml"/>
  <Override PartName="/ppt/notesSlides/notesSlide66.xml" ContentType="application/vnd.openxmlformats-officedocument.presentationml.notesSlide+xml"/>
  <Override PartName="/ppt/ink/ink278.xml" ContentType="application/inkml+xml"/>
  <Override PartName="/ppt/notesSlides/notesSlide67.xml" ContentType="application/vnd.openxmlformats-officedocument.presentationml.notesSlide+xml"/>
  <Override PartName="/ppt/ink/ink279.xml" ContentType="application/inkml+xml"/>
  <Override PartName="/ppt/notesSlides/notesSlide68.xml" ContentType="application/vnd.openxmlformats-officedocument.presentationml.notesSlide+xml"/>
  <Override PartName="/ppt/ink/ink280.xml" ContentType="application/inkml+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ink/ink281.xml" ContentType="application/inkml+xml"/>
  <Override PartName="/ppt/ink/ink282.xml" ContentType="application/inkml+xml"/>
  <Override PartName="/ppt/notesSlides/notesSlide72.xml" ContentType="application/vnd.openxmlformats-officedocument.presentationml.notesSlide+xml"/>
  <Override PartName="/ppt/ink/ink283.xml" ContentType="application/inkml+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ink/ink284.xml" ContentType="application/inkml+xml"/>
  <Override PartName="/ppt/ink/ink285.xml" ContentType="application/inkml+xml"/>
  <Override PartName="/ppt/notesSlides/notesSlide81.xml" ContentType="application/vnd.openxmlformats-officedocument.presentationml.notesSlide+xml"/>
  <Override PartName="/ppt/ink/ink286.xml" ContentType="application/inkml+xml"/>
  <Override PartName="/ppt/ink/ink287.xml" ContentType="application/inkml+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notesSlides/notesSlide85.xml" ContentType="application/vnd.openxmlformats-officedocument.presentationml.notesSlide+xml"/>
  <Override PartName="/ppt/ink/ink292.xml" ContentType="application/inkml+xml"/>
  <Override PartName="/ppt/notesSlides/notesSlide86.xml" ContentType="application/vnd.openxmlformats-officedocument.presentationml.notesSlide+xml"/>
  <Override PartName="/ppt/ink/ink293.xml" ContentType="application/inkml+xml"/>
  <Override PartName="/ppt/notesSlides/notesSlide87.xml" ContentType="application/vnd.openxmlformats-officedocument.presentationml.notesSlide+xml"/>
  <Override PartName="/ppt/ink/ink294.xml" ContentType="application/inkml+xml"/>
  <Override PartName="/ppt/ink/ink295.xml" ContentType="application/inkml+xml"/>
  <Override PartName="/ppt/notesSlides/notesSlide88.xml" ContentType="application/vnd.openxmlformats-officedocument.presentationml.notesSlide+xml"/>
  <Override PartName="/ppt/ink/ink296.xml" ContentType="application/inkml+xml"/>
  <Override PartName="/ppt/notesSlides/notesSlide89.xml" ContentType="application/vnd.openxmlformats-officedocument.presentationml.notesSlide+xml"/>
  <Override PartName="/ppt/ink/ink297.xml" ContentType="application/inkml+xml"/>
  <Override PartName="/ppt/notesSlides/notesSlide90.xml" ContentType="application/vnd.openxmlformats-officedocument.presentationml.notesSlide+xml"/>
  <Override PartName="/ppt/ink/ink298.xml" ContentType="application/inkml+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1"/>
  </p:notesMasterIdLst>
  <p:sldIdLst>
    <p:sldId id="318" r:id="rId2"/>
    <p:sldId id="600" r:id="rId3"/>
    <p:sldId id="321" r:id="rId4"/>
    <p:sldId id="535" r:id="rId5"/>
    <p:sldId id="388" r:id="rId6"/>
    <p:sldId id="322" r:id="rId7"/>
    <p:sldId id="323" r:id="rId8"/>
    <p:sldId id="324" r:id="rId9"/>
    <p:sldId id="536" r:id="rId10"/>
    <p:sldId id="610" r:id="rId11"/>
    <p:sldId id="537" r:id="rId12"/>
    <p:sldId id="459" r:id="rId13"/>
    <p:sldId id="611" r:id="rId14"/>
    <p:sldId id="455" r:id="rId15"/>
    <p:sldId id="452" r:id="rId16"/>
    <p:sldId id="612" r:id="rId17"/>
    <p:sldId id="529" r:id="rId18"/>
    <p:sldId id="460" r:id="rId19"/>
    <p:sldId id="608" r:id="rId20"/>
    <p:sldId id="609" r:id="rId21"/>
    <p:sldId id="521" r:id="rId22"/>
    <p:sldId id="530" r:id="rId23"/>
    <p:sldId id="461" r:id="rId24"/>
    <p:sldId id="531" r:id="rId25"/>
    <p:sldId id="456" r:id="rId26"/>
    <p:sldId id="514" r:id="rId27"/>
    <p:sldId id="515" r:id="rId28"/>
    <p:sldId id="516" r:id="rId29"/>
    <p:sldId id="532" r:id="rId30"/>
    <p:sldId id="533" r:id="rId31"/>
    <p:sldId id="462" r:id="rId32"/>
    <p:sldId id="613" r:id="rId33"/>
    <p:sldId id="463" r:id="rId34"/>
    <p:sldId id="464" r:id="rId35"/>
    <p:sldId id="457" r:id="rId36"/>
    <p:sldId id="458" r:id="rId37"/>
    <p:sldId id="528" r:id="rId38"/>
    <p:sldId id="540" r:id="rId39"/>
    <p:sldId id="541" r:id="rId40"/>
    <p:sldId id="424" r:id="rId41"/>
    <p:sldId id="429" r:id="rId42"/>
    <p:sldId id="538" r:id="rId43"/>
    <p:sldId id="539" r:id="rId44"/>
    <p:sldId id="546" r:id="rId45"/>
    <p:sldId id="433" r:id="rId46"/>
    <p:sldId id="603" r:id="rId47"/>
    <p:sldId id="604" r:id="rId48"/>
    <p:sldId id="615" r:id="rId49"/>
    <p:sldId id="616" r:id="rId50"/>
    <p:sldId id="561" r:id="rId51"/>
    <p:sldId id="560" r:id="rId52"/>
    <p:sldId id="550" r:id="rId53"/>
    <p:sldId id="549" r:id="rId54"/>
    <p:sldId id="557" r:id="rId55"/>
    <p:sldId id="559" r:id="rId56"/>
    <p:sldId id="552" r:id="rId57"/>
    <p:sldId id="554" r:id="rId58"/>
    <p:sldId id="555" r:id="rId59"/>
    <p:sldId id="578" r:id="rId60"/>
    <p:sldId id="551" r:id="rId61"/>
    <p:sldId id="558" r:id="rId62"/>
    <p:sldId id="553" r:id="rId63"/>
    <p:sldId id="556" r:id="rId64"/>
    <p:sldId id="547" r:id="rId65"/>
    <p:sldId id="509" r:id="rId66"/>
    <p:sldId id="503" r:id="rId67"/>
    <p:sldId id="542" r:id="rId68"/>
    <p:sldId id="543" r:id="rId69"/>
    <p:sldId id="510" r:id="rId70"/>
    <p:sldId id="544" r:id="rId71"/>
    <p:sldId id="545" r:id="rId72"/>
    <p:sldId id="422" r:id="rId73"/>
    <p:sldId id="331" r:id="rId74"/>
    <p:sldId id="480" r:id="rId75"/>
    <p:sldId id="418" r:id="rId76"/>
    <p:sldId id="481" r:id="rId77"/>
    <p:sldId id="441" r:id="rId78"/>
    <p:sldId id="601" r:id="rId79"/>
    <p:sldId id="602" r:id="rId80"/>
    <p:sldId id="605" r:id="rId81"/>
    <p:sldId id="520" r:id="rId82"/>
    <p:sldId id="614" r:id="rId83"/>
    <p:sldId id="527" r:id="rId84"/>
    <p:sldId id="471" r:id="rId85"/>
    <p:sldId id="476" r:id="rId86"/>
    <p:sldId id="477" r:id="rId87"/>
    <p:sldId id="473" r:id="rId88"/>
    <p:sldId id="469" r:id="rId89"/>
    <p:sldId id="430" r:id="rId90"/>
    <p:sldId id="478" r:id="rId91"/>
    <p:sldId id="474" r:id="rId92"/>
    <p:sldId id="506" r:id="rId93"/>
    <p:sldId id="522" r:id="rId94"/>
    <p:sldId id="523" r:id="rId95"/>
    <p:sldId id="565" r:id="rId96"/>
    <p:sldId id="511" r:id="rId97"/>
    <p:sldId id="562" r:id="rId98"/>
    <p:sldId id="570" r:id="rId99"/>
    <p:sldId id="567" r:id="rId100"/>
    <p:sldId id="592" r:id="rId101"/>
    <p:sldId id="583" r:id="rId102"/>
    <p:sldId id="584" r:id="rId103"/>
    <p:sldId id="593" r:id="rId104"/>
    <p:sldId id="579" r:id="rId105"/>
    <p:sldId id="598" r:id="rId106"/>
    <p:sldId id="574" r:id="rId107"/>
    <p:sldId id="595" r:id="rId108"/>
    <p:sldId id="569" r:id="rId109"/>
    <p:sldId id="525" r:id="rId110"/>
    <p:sldId id="566" r:id="rId111"/>
    <p:sldId id="512" r:id="rId112"/>
    <p:sldId id="518" r:id="rId113"/>
    <p:sldId id="571" r:id="rId114"/>
    <p:sldId id="513" r:id="rId115"/>
    <p:sldId id="582" r:id="rId116"/>
    <p:sldId id="585" r:id="rId117"/>
    <p:sldId id="581" r:id="rId118"/>
    <p:sldId id="599" r:id="rId119"/>
    <p:sldId id="586" r:id="rId120"/>
    <p:sldId id="568" r:id="rId121"/>
    <p:sldId id="587" r:id="rId122"/>
    <p:sldId id="580" r:id="rId123"/>
    <p:sldId id="519" r:id="rId124"/>
    <p:sldId id="573" r:id="rId125"/>
    <p:sldId id="563" r:id="rId126"/>
    <p:sldId id="589" r:id="rId127"/>
    <p:sldId id="517" r:id="rId128"/>
    <p:sldId id="575" r:id="rId129"/>
    <p:sldId id="590" r:id="rId130"/>
    <p:sldId id="596" r:id="rId131"/>
    <p:sldId id="564" r:id="rId132"/>
    <p:sldId id="572" r:id="rId133"/>
    <p:sldId id="588" r:id="rId134"/>
    <p:sldId id="576" r:id="rId135"/>
    <p:sldId id="594" r:id="rId136"/>
    <p:sldId id="597" r:id="rId137"/>
    <p:sldId id="606" r:id="rId138"/>
    <p:sldId id="607" r:id="rId139"/>
    <p:sldId id="577" r:id="rId1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1B9B6D6-2D64-42D5-8B15-BC49E1ABFA86}">
          <p14:sldIdLst>
            <p14:sldId id="318"/>
            <p14:sldId id="600"/>
            <p14:sldId id="321"/>
            <p14:sldId id="535"/>
            <p14:sldId id="388"/>
            <p14:sldId id="322"/>
            <p14:sldId id="323"/>
            <p14:sldId id="324"/>
            <p14:sldId id="536"/>
            <p14:sldId id="610"/>
            <p14:sldId id="537"/>
            <p14:sldId id="459"/>
            <p14:sldId id="611"/>
            <p14:sldId id="455"/>
            <p14:sldId id="452"/>
            <p14:sldId id="612"/>
            <p14:sldId id="529"/>
            <p14:sldId id="460"/>
            <p14:sldId id="608"/>
            <p14:sldId id="609"/>
            <p14:sldId id="521"/>
            <p14:sldId id="530"/>
            <p14:sldId id="461"/>
            <p14:sldId id="531"/>
            <p14:sldId id="456"/>
            <p14:sldId id="514"/>
            <p14:sldId id="515"/>
            <p14:sldId id="516"/>
            <p14:sldId id="532"/>
            <p14:sldId id="533"/>
            <p14:sldId id="462"/>
            <p14:sldId id="613"/>
            <p14:sldId id="463"/>
            <p14:sldId id="464"/>
            <p14:sldId id="457"/>
            <p14:sldId id="458"/>
            <p14:sldId id="528"/>
            <p14:sldId id="540"/>
            <p14:sldId id="541"/>
            <p14:sldId id="424"/>
            <p14:sldId id="429"/>
            <p14:sldId id="538"/>
            <p14:sldId id="539"/>
            <p14:sldId id="546"/>
            <p14:sldId id="433"/>
            <p14:sldId id="603"/>
            <p14:sldId id="604"/>
            <p14:sldId id="615"/>
            <p14:sldId id="616"/>
            <p14:sldId id="561"/>
            <p14:sldId id="560"/>
            <p14:sldId id="550"/>
            <p14:sldId id="549"/>
            <p14:sldId id="557"/>
            <p14:sldId id="559"/>
            <p14:sldId id="552"/>
            <p14:sldId id="554"/>
            <p14:sldId id="555"/>
            <p14:sldId id="578"/>
            <p14:sldId id="551"/>
            <p14:sldId id="558"/>
            <p14:sldId id="553"/>
            <p14:sldId id="556"/>
            <p14:sldId id="547"/>
            <p14:sldId id="509"/>
            <p14:sldId id="503"/>
            <p14:sldId id="542"/>
            <p14:sldId id="543"/>
            <p14:sldId id="510"/>
            <p14:sldId id="544"/>
            <p14:sldId id="545"/>
            <p14:sldId id="422"/>
            <p14:sldId id="331"/>
            <p14:sldId id="480"/>
            <p14:sldId id="418"/>
            <p14:sldId id="481"/>
            <p14:sldId id="441"/>
            <p14:sldId id="601"/>
            <p14:sldId id="602"/>
            <p14:sldId id="605"/>
            <p14:sldId id="520"/>
            <p14:sldId id="614"/>
            <p14:sldId id="527"/>
            <p14:sldId id="471"/>
            <p14:sldId id="476"/>
            <p14:sldId id="477"/>
            <p14:sldId id="473"/>
            <p14:sldId id="469"/>
            <p14:sldId id="430"/>
            <p14:sldId id="478"/>
            <p14:sldId id="474"/>
            <p14:sldId id="506"/>
            <p14:sldId id="522"/>
            <p14:sldId id="523"/>
            <p14:sldId id="565"/>
            <p14:sldId id="511"/>
            <p14:sldId id="562"/>
            <p14:sldId id="570"/>
            <p14:sldId id="567"/>
            <p14:sldId id="592"/>
            <p14:sldId id="583"/>
            <p14:sldId id="584"/>
            <p14:sldId id="593"/>
            <p14:sldId id="579"/>
            <p14:sldId id="598"/>
            <p14:sldId id="574"/>
            <p14:sldId id="595"/>
            <p14:sldId id="569"/>
            <p14:sldId id="525"/>
            <p14:sldId id="566"/>
            <p14:sldId id="512"/>
            <p14:sldId id="518"/>
            <p14:sldId id="571"/>
            <p14:sldId id="513"/>
            <p14:sldId id="582"/>
            <p14:sldId id="585"/>
            <p14:sldId id="581"/>
            <p14:sldId id="599"/>
            <p14:sldId id="586"/>
            <p14:sldId id="568"/>
            <p14:sldId id="587"/>
            <p14:sldId id="580"/>
            <p14:sldId id="519"/>
            <p14:sldId id="573"/>
            <p14:sldId id="563"/>
            <p14:sldId id="589"/>
            <p14:sldId id="517"/>
            <p14:sldId id="575"/>
            <p14:sldId id="590"/>
            <p14:sldId id="596"/>
            <p14:sldId id="564"/>
            <p14:sldId id="572"/>
            <p14:sldId id="588"/>
            <p14:sldId id="576"/>
            <p14:sldId id="594"/>
            <p14:sldId id="597"/>
            <p14:sldId id="606"/>
            <p14:sldId id="607"/>
            <p14:sldId id="577"/>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w Douglas" initials="AD" lastIdx="3" clrIdx="0">
    <p:extLst>
      <p:ext uri="{19B8F6BF-5375-455C-9EA6-DF929625EA0E}">
        <p15:presenceInfo xmlns:p15="http://schemas.microsoft.com/office/powerpoint/2012/main" userId="f00e315d48384b4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0066FF"/>
    <a:srgbClr val="FF99FF"/>
    <a:srgbClr val="CC99FF"/>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51" autoAdjust="0"/>
    <p:restoredTop sz="94660"/>
  </p:normalViewPr>
  <p:slideViewPr>
    <p:cSldViewPr snapToGrid="0">
      <p:cViewPr varScale="1">
        <p:scale>
          <a:sx n="75" d="100"/>
          <a:sy n="75" d="100"/>
        </p:scale>
        <p:origin x="629"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notesMaster" Target="notesMasters/notesMaster1.xml"/><Relationship Id="rId14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commentAuthors" Target="commentAuthor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40:14.217"/>
    </inkml:context>
    <inkml:brush xml:id="br0">
      <inkml:brushProperty name="width" value="0.035" units="cm"/>
      <inkml:brushProperty name="height" value="0.035" units="cm"/>
      <inkml:brushProperty name="color" value="#00A0D7"/>
    </inkml:brush>
  </inkml:definitions>
  <inkml:trace contextRef="#ctx0" brushRef="#br0">0 53 24575,'34'-2'0,"0"-1"0,35-8 0,-18 2 0,82-6 0,241 2 0,-354 15 37,1 0-1,25 6 0,4 1-1510,-22-5-5352</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46:06.214"/>
    </inkml:context>
    <inkml:brush xml:id="br0">
      <inkml:brushProperty name="width" value="0.035" units="cm"/>
      <inkml:brushProperty name="height" value="0.035" units="cm"/>
      <inkml:brushProperty name="color" value="#E71224"/>
    </inkml:brush>
  </inkml:definitions>
  <inkml:trace contextRef="#ctx0" brushRef="#br0">0 0 24575,'7'1'0,"1"1"0,-1 0 0,0 0 0,0 0 0,-1 1 0,1 0 0,7 4 0,-4-2 0,6 3 0,-1 0 0,0 1 0,0 1 0,-1 0 0,0 1 0,-1 1 0,-1 0 0,0 0 0,17 24 0,-16-18 0,-2 1 0,0 1 0,-1 0 0,-1 0 0,-1 1 0,0 0 0,4 26 0,0 4 0,-3 1 0,-2 0 0,1 83 0,-10-54 0,3 83 0,0-158 0,0 0 0,0 0 0,1 0 0,0 0 0,1 0 0,-1 0 0,1 0 0,0-1 0,0 1 0,1-1 0,0 0 0,0 0 0,0 0 0,0-1 0,1 1 0,0-1 0,0 0 0,0-1 0,0 1 0,6 2 0,2 1 0,-1 0 0,1-2 0,1 1 0,-1-2 0,1 0 0,-1 0 0,28 2 0,-30-5 0,0-2 0,0 1 0,16-4 0,-19 2 0,0 1 0,0 0 0,0 1 0,1-1 0,15 3 0,-24-2 0,1 0 0,-1 0 0,0 0 0,0 0 0,1 0 0,-1 0 0,0 0 0,0 0 0,1 0 0,-1 0 0,0 0 0,0 0 0,1 0 0,-1 0 0,0 1 0,0-1 0,1 0 0,-1 0 0,0 0 0,0 0 0,0 0 0,1 1 0,-1-1 0,0 0 0,0 0 0,0 0 0,0 1 0,1-1 0,-1 0 0,0 0 0,0 1 0,0-1 0,0 0 0,0 0 0,0 1 0,0-1 0,0 0 0,0 0 0,0 1 0,0-1 0,0 0 0,0 0 0,0 1 0,0-1 0,0 0 0,0 0 0,0 1 0,0-1 0,0 0 0,0 0 0,0 1 0,-1-1 0,1 0 0,0 0 0,0 1 0,0-1 0,0 0 0,-1 0 0,1 0 0,0 1 0,0-1 0,0 0 0,-1 0 0,1 0 0,0 0 0,-1 1 0,-16 9 0,-23 3 0,26-9 0,1 0 0,-1 0 0,1 2 0,0-1 0,1 2 0,-1-1 0,1 2 0,1 0 0,-12 9 0,-59 72 0,57-59 0,19-24 0,-1 1 0,1 0 0,1 0 0,-1 1 0,1 0 0,0 0 0,1 0 0,0 0 0,0 1 0,1-1 0,0 1 0,0 0 0,1 0 0,-1 13 0,1-9 0,1-1 0,0 1 0,1 0 0,1-1 0,0 1 0,1-1 0,0 1 0,1-1 0,0 0 0,1 0 0,0 0 0,8 14 0,-4-12 0,0 1 0,-1 0 0,-1 0 0,0 0 0,-1 1 0,4 24 0,-5-10 0,-1 0 0,-2 50 0,-1-6 0,1-37 0,-2 0 0,-1 0 0,-9 49 0,5-58 0,1-5 0,-1 0 0,-14 39 0,16-56 0,1 1 0,-1 0 0,0-1 0,0 1 0,0-1 0,-1 0 0,0 0 0,0-1 0,-1 0 0,0 0 0,0 0 0,-11 7 0,-74 40-1365,69-43-5461</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3:22:57.695"/>
    </inkml:context>
    <inkml:brush xml:id="br0">
      <inkml:brushProperty name="width" value="0.035" units="cm"/>
      <inkml:brushProperty name="height" value="0.035" units="cm"/>
      <inkml:brushProperty name="color" value="#E71224"/>
    </inkml:brush>
  </inkml:definitions>
  <inkml:trace contextRef="#ctx0" brushRef="#br0">1 25 24575,'6'-1'0,"0"0"0,0 0 0,0 0 0,-1-1 0,9-3 0,19-5 0,-21 9 0,0-1 0,-1 1 0,1 1 0,0 0 0,0 1 0,-1 0 0,1 1 0,-1 1 0,1-1 0,-1 2 0,18 7 0,182 79 0,-168-74 0,-34-14 0,-1 1 0,0-1 0,0 2 0,-1-1 0,1 1 0,8 6 0,-7-2 0,1-2 0,-1 1 0,1-1 0,20 8 0,-27-12 0,0-1 0,1 0 0,-1 0 0,1-1 0,-1 1 0,1-1 0,-1 0 0,1 0 0,-1 0 0,1 0 0,-1 0 0,1-1 0,-1 0 0,1 1 0,-1-1 0,0-1 0,1 1 0,-1 0 0,0-1 0,4-2 0,3-2-114,-1 0 1,1-1-1,-1 0 0,-1 0 0,1-1 1,-1-1-1,0 1 0,-1-1 0,0 0 1,-1-1-1,10-17 0,-6 5-6712</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3:21:31.815"/>
    </inkml:context>
    <inkml:brush xml:id="br0">
      <inkml:brushProperty name="width" value="0.035" units="cm"/>
      <inkml:brushProperty name="height" value="0.035" units="cm"/>
      <inkml:brushProperty name="color" value="#E71224"/>
    </inkml:brush>
  </inkml:definitions>
  <inkml:trace contextRef="#ctx0" brushRef="#br0">1 106 24575,'9'-1'0,"0"0"0,0-1 0,0-1 0,0 1 0,0-1 0,-1-1 0,1 0 0,-1 0 0,0 0 0,0-1 0,0 0 0,7-8 0,-5 6 0,1 0 0,0 0 0,0 1 0,1 0 0,18-7 0,-20 11 0,0-1 0,0 2 0,0 0 0,0 0 0,0 0 0,0 1 0,0 1 0,-1 0 0,1 0 0,0 1 0,12 4 0,4 3 0,-1 1 0,42 25 0,-43-22 0,10 3 0,54 17 0,-50-19 0,-20-8 0,1-1 0,-1-1 0,1 0 0,0-2 0,0 0 0,36-1 0,-43-1 0,0-1 0,-1-1 0,1 0 0,-1 0 0,1-1 0,-1 0 0,0-1 0,0-1 0,-1 1 0,1-2 0,-1 0 0,13-9 0,8-5-1365,-15 13-5461</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08T03:38:37.093"/>
    </inkml:context>
    <inkml:brush xml:id="br0">
      <inkml:brushProperty name="width" value="0.05" units="cm"/>
      <inkml:brushProperty name="height" value="0.05" units="cm"/>
      <inkml:brushProperty name="color" value="#FF0066"/>
      <inkml:brushProperty name="ignorePressure" value="1"/>
    </inkml:brush>
  </inkml:definitions>
  <inkml:trace contextRef="#ctx0" brushRef="#br0">0 1</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08T03:39:07.037"/>
    </inkml:context>
    <inkml:brush xml:id="br0">
      <inkml:brushProperty name="width" value="0.05" units="cm"/>
      <inkml:brushProperty name="height" value="0.05" units="cm"/>
      <inkml:brushProperty name="color" value="#FF0066"/>
      <inkml:brushProperty name="ignorePressure" value="1"/>
    </inkml:brush>
  </inkml:definitions>
  <inkml:trace contextRef="#ctx0" brushRef="#br0">1 0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2:14:13.052"/>
    </inkml:context>
    <inkml:brush xml:id="br0">
      <inkml:brushProperty name="width" value="0.035" units="cm"/>
      <inkml:brushProperty name="height" value="0.035" units="cm"/>
      <inkml:brushProperty name="color" value="#CC0066"/>
    </inkml:brush>
  </inkml:definitions>
  <inkml:trace contextRef="#ctx0" brushRef="#br0">1 2 24575,'125'-2'0,"136"4"0,-210 5 0,1 1 0,95 31 0,-105-26 0,1-1 0,0-3 0,1-1 0,77 4 0,-73-12-119,1 0-296,1-1-1,96-16 1,-125 12-6411</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2:16:58.558"/>
    </inkml:context>
    <inkml:brush xml:id="br0">
      <inkml:brushProperty name="width" value="0.035" units="cm"/>
      <inkml:brushProperty name="height" value="0.035" units="cm"/>
      <inkml:brushProperty name="color" value="#CC0066"/>
    </inkml:brush>
  </inkml:definitions>
  <inkml:trace contextRef="#ctx0" brushRef="#br0">1 1 24575,'0'3'0,"1"-1"0,-1 1 0,1-1 0,0 0 0,0 1 0,0-1 0,0 0 0,1 0 0,-1 0 0,1 0 0,-1 0 0,1 0 0,0 0 0,-1 0 0,1-1 0,0 1 0,0-1 0,4 3 0,41 20 0,-32-19 0,-1-1 0,1-1 0,0 0 0,0-1 0,18 0 0,81-4 0,-39-1 0,-44 1 0,-1-1 0,1-1 0,0-2 0,39-13 0,-60 17 0,19-4 0,0 1 0,0 2 0,0 0 0,47 4 0,33-3 0,-26-10 0,-55 7 0,45-3 0,180 9 0,-230 2 0,-1 2 0,0 0 0,0 2 0,29 12 0,-8-3 0,-2 3-1365,-27-8-5461</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2:18:14.085"/>
    </inkml:context>
    <inkml:brush xml:id="br0">
      <inkml:brushProperty name="width" value="0.035" units="cm"/>
      <inkml:brushProperty name="height" value="0.035" units="cm"/>
      <inkml:brushProperty name="color" value="#CC0066"/>
    </inkml:brush>
  </inkml:definitions>
  <inkml:trace contextRef="#ctx0" brushRef="#br0">0 190 24575,'80'2'0,"87"12"0,-137-9 0,1-2 0,-1-1 0,0-1 0,1-2 0,-1-1 0,58-11 0,-77 10 0,15-3 0,38-15 0,-54 16 0,0 0 0,-1 0 0,1 0 0,-1-1 0,-1-1 0,16-14 0,-13 12 0,0 1 0,0-1 0,0 2 0,1-1 0,0 2 0,1 0 0,25-9 0,98-20 0,-135 34 0,21-3 17,1 0 0,-1 2 1,1 0-1,0 2 0,-1 0 0,32 5 0,-38-2-166,1 0 1,-1 1-1,0 1 1,0 1-1,-1 0 1,1 1-1,-1 1 1,-1 0-1,18 13 1,-16-9-6678</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2:18:56.458"/>
    </inkml:context>
    <inkml:brush xml:id="br0">
      <inkml:brushProperty name="width" value="0.035" units="cm"/>
      <inkml:brushProperty name="height" value="0.035" units="cm"/>
      <inkml:brushProperty name="color" value="#CC0066"/>
    </inkml:brush>
  </inkml:definitions>
  <inkml:trace contextRef="#ctx0" brushRef="#br0">0 1 24575,'19'1'0,"0"0"0,21 5 0,12 2 0,62 0 0,-42-5 0,0 4 0,130 29 0,3 19 0,-176-48 0,0 2 0,0 1 0,-1 2 0,27 14 0,-49-23 0,0 1 0,0 0 0,0 0 0,0 0 0,-1 1 0,0-1 0,0 1 0,0 1 0,0-1 0,-1 1 0,0 0 0,0 0 0,0 0 0,-1 0 0,0 1 0,0-1 0,-1 1 0,0 0 0,0 0 0,0-1 0,-1 1 0,1 14 0,-3-15 0,1 0 0,-2-1 0,1 1 0,-1 0 0,1-1 0,-1 0 0,-1 1 0,1-1 0,-1 0 0,0 0 0,0 0 0,-1 0 0,1-1 0,-1 1 0,0-1 0,-1 0 0,-7 6 0,-8 6 0,-2-1 0,-34 19 0,50-31 0,-43 25 0,-3-3 0,-64 23 0,-67 24 0,-69 22 0,238-90 0,1 0 0,0 1 0,0 0 0,1 1 0,-21 13 0,27-16 0,1 2 0,0-1 0,0 0 0,1 1 0,0 0 0,-1 0 0,2 1 0,-1-1 0,1 1 0,-1-1 0,2 1 0,-1 0 0,1 0 0,-2 7 0,-3 15-1365,3-2-5461</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2:21:41.851"/>
    </inkml:context>
    <inkml:brush xml:id="br0">
      <inkml:brushProperty name="width" value="0.035" units="cm"/>
      <inkml:brushProperty name="height" value="0.035" units="cm"/>
      <inkml:brushProperty name="color" value="#CC0066"/>
    </inkml:brush>
  </inkml:definitions>
  <inkml:trace contextRef="#ctx0" brushRef="#br0">1 55 24575,'18'-2'0,"1"0"0,-1-1 0,30-9 0,6-1 0,46 1 0,0 3 0,145 7 0,-130 3 0,-97-1 0,0 1 0,-1 1 0,1 1 0,0 0 0,-1 1 0,0 1 0,0 0 0,0 2 0,21 10 0,-18-6 20,1-2 0,0 0 0,0-1 0,0-2 0,30 6 0,-36-9-185,1-1 0,0-1 0,-1 0 0,1-1 0,0-1 0,0 0 0,0-2 0,19-4 0,-15 1-6661</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2:21:45.128"/>
    </inkml:context>
    <inkml:brush xml:id="br0">
      <inkml:brushProperty name="width" value="0.035" units="cm"/>
      <inkml:brushProperty name="height" value="0.035" units="cm"/>
      <inkml:brushProperty name="color" value="#CC0066"/>
    </inkml:brush>
  </inkml:definitions>
  <inkml:trace contextRef="#ctx0" brushRef="#br0">1 137 24575,'608'0'0,"-585"-1"0,0-2 0,0 0 0,-1-1 0,1-1 0,-1-1 0,0-1 0,0-1 0,31-17 0,-2 10 0,-42 13 0,-1 0 0,1-1 0,0 0 0,12-6 0,-7 2 0,1 1 0,0 0 0,1 1 0,-1 1 0,1 0 0,0 1 0,0 1 0,0 0 0,0 1 0,0 1 0,17 2 0,-1 1 0,0 2 0,0 1 0,0 1 0,46 18 0,-25-1 0,-41-18 0,1 0 0,0-1 0,0 0 0,24 5 0,-8-5-1365,-3-3-5461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49:51.631"/>
    </inkml:context>
    <inkml:brush xml:id="br0">
      <inkml:brushProperty name="width" value="0.035" units="cm"/>
      <inkml:brushProperty name="height" value="0.035" units="cm"/>
      <inkml:brushProperty name="color" value="#00A0D7"/>
    </inkml:brush>
  </inkml:definitions>
  <inkml:trace contextRef="#ctx0" brushRef="#br0">1 28 24575,'11'-5'0,"1"1"0,0 0 0,0 0 0,0 1 0,0 1 0,18-1 0,78 0 0,-67 4 0,427 0 0,-440 0 0,58 11 0,11 0 0,89-10-36,-119-3-1293,-40 1-5497</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20:28:08.569"/>
    </inkml:context>
    <inkml:brush xml:id="br0">
      <inkml:brushProperty name="width" value="0.035" units="cm"/>
      <inkml:brushProperty name="height" value="0.035" units="cm"/>
      <inkml:brushProperty name="color" value="#FFC114"/>
    </inkml:brush>
  </inkml:definitions>
  <inkml:trace contextRef="#ctx0" brushRef="#br0">113 1 24575,'0'6'0,"2"0"0,-2-1 0,1 1 0,2 0 0,-2 0 0,2 0 0,5 10 0,5 16 0,1 20 0,-2 2 0,-2-2 0,6 106 0,-17 172 0,-2-160 0,0-126 0,-2 0 0,-2-1 0,-19 68 0,14-65 0,2 1 0,-7 84 0,14-55 0,16 143 0,-7-184 0,-1 2 0,3-2 0,2 1 0,2-2 0,-1 0 0,21 36 0,-17-46 0,1-3 0,1 1 0,2 0 0,0-1 0,1-3 0,40 32 0,17 17 0,-42-32 0,-17-16 0,1-2 0,0 1 0,1-2 0,0 0 0,34 19 0,-18-18 0,50 34 0,-77-45 0,0 1 0,0-1 0,-2 1 0,2 0 0,-2 1 0,0 0 0,-1 0 0,0 0 0,1 1 0,-3 0 0,8 11 0,-12-15 0,2-2 0,-1 1 0,0-1 0,-1 1 0,2-1 0,-2 2 0,0-3 0,0 3 0,0-1 0,0-1 0,0 1 0,-2-1 0,2 2 0,-1-2 0,1 1 0,-1-1 0,-1 1 0,1-1 0,-1 2 0,-1-3 0,2 1 0,-1 0 0,-1 0 0,2 2 0,-2-4 0,0 2 0,0 0 0,0 0 0,0 0 0,0-2 0,1 2 0,-1-2 0,-6 4 0,-3 1 0,1-1 0,-1 0 0,0-1 0,-1 1 0,2-2 0,-2-1 0,-1 1 0,-19 0 0,20-3 0,1 2 0,-1-1 0,0 1 0,1-1 0,-14 6 0,22-5 0,-1-1 0,1 2 0,1-1 0,-1 1 0,-1-1 0,3 1 0,-3 0 0,2 0 0,0 0 0,0 0 0,1 1 0,-1-1 0,0 2 0,0-2 0,0 1 0,1 0 0,-2 6 0,-8 20 0,2 0 0,1 1 0,2-1 0,1 1 0,-4 52 0,9 163 0,2-179 0,1-47 0,-1-1 0,2-2 0,1 2 0,1 0 0,-1 0 0,3-1 0,15 33 0,-7-12 0,-1 0 0,14 79 0,5 16 0,-25-105 0,-1 2 0,-1-2 0,-2 1 0,1 34 0,-8 126 0,-2-70 0,5 596 0,0-701 0,0 0 0,-1-1 0,-2 1 0,1-1 0,-2-1 0,1 2 0,-3-1 0,2 0 0,-2-1 0,0 0 0,-1 0 0,0 0 0,-2-1 0,0 1 0,1-2 0,-1 0 0,-1 0 0,-1-1 0,0-1 0,-1 1 0,1-1 0,-1-2 0,-1 2 0,1-2 0,-27 11 0,-171 69 0,199-83-114,-1 1 1,0-2-1,1 0 0,-2 0 0,1-2 1,-1 0-1,1 1 0,-1-2 0,0 0 1,1-2-1,-20-2 0,-4-3-6712</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20:34:01.825"/>
    </inkml:context>
    <inkml:brush xml:id="br0">
      <inkml:brushProperty name="width" value="0.035" units="cm"/>
      <inkml:brushProperty name="height" value="0.035" units="cm"/>
      <inkml:brushProperty name="color" value="#CC0066"/>
    </inkml:brush>
  </inkml:definitions>
  <inkml:trace contextRef="#ctx0" brushRef="#br0">1 55 24575,'18'-2'0,"1"0"0,-1-1 0,30-9 0,6-1 0,46 1 0,0 3 0,145 7 0,-130 3 0,-97-1 0,0 1 0,-1 1 0,1 1 0,0 0 0,-1 1 0,0 1 0,0 0 0,0 2 0,21 10 0,-18-6 20,1-2 0,0 0 0,0-1 0,0-2 0,30 6 0,-36-9-185,1-1 0,0-1 0,-1 0 0,1-1 0,0-1 0,0 0 0,0-2 0,19-4 0,-15 1-6661</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20:58:15.002"/>
    </inkml:context>
    <inkml:brush xml:id="br0">
      <inkml:brushProperty name="width" value="0.035" units="cm"/>
      <inkml:brushProperty name="height" value="0.035" units="cm"/>
    </inkml:brush>
  </inkml:definitions>
  <inkml:trace contextRef="#ctx0" brushRef="#br0">5 1 24575,'77'0'0,"0"2"0,0 1 0,-1 2 0,0 1 0,-1 2 0,-1 2 0,-1 0 0,90 21 0,-137-25 0,-1 1 0,0 0 0,-1 1 0,-1 0 0,0 0 0,37 20 0,-56-26 0,0 1 0,0-1 0,0 0 0,-1 1 0,1-1 0,-1 1 0,-1 0 0,1 0 0,-1-1 0,0 2 0,0-2 0,-1 1 0,0 0 0,1 5 0,-3-4 0,1 1 0,-1-1 0,-1 0 0,0 1 0,0-1 0,-1 0 0,0 0 0,0 0 0,-6 5 0,-9 5 0,-1-1 0,-2 0 0,-1-1 0,-32 16 0,52-28 0,-321 147 0,252-117 0,4 1 0,2 2 0,-93 61 0,133-74 0,1 0 0,2 1 0,2 1 0,3 0 0,1 0 0,-16 39 0,16-17 120,15-38-332,0 0 0,1-1 0,1 1-1,-1-1 1,2 1 0,2 5 0,3-2-6614</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4T20:05:35.053"/>
    </inkml:context>
    <inkml:brush xml:id="br0">
      <inkml:brushProperty name="width" value="0.035" units="cm"/>
      <inkml:brushProperty name="height" value="0.035" units="cm"/>
      <inkml:brushProperty name="color" value="#E71224"/>
    </inkml:brush>
  </inkml:definitions>
  <inkml:trace contextRef="#ctx0" brushRef="#br0">0 116 24575,'48'-23'0,"2"2"0,0 3 0,70-17 0,-101 31 0,-1 2 0,1 0 0,0 1 0,0 1 0,0 1 0,32 5 0,108 34 0,-89-19 0,-57-18 0,0 0 0,0-1 0,0 0 0,0-1 0,0 0 0,0-1 0,16-2 0,-22 1 0,-1 0 0,1-1 0,-1 0 0,1 0 0,-1 0 0,0-1 0,0 1 0,0-2 0,0 1 0,0-1 0,-1 1 0,1-2 0,-1 1 0,0 0 0,7-9 0,2-5-1365,-1 4-5461</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4T20:08:16.114"/>
    </inkml:context>
    <inkml:brush xml:id="br0">
      <inkml:brushProperty name="width" value="0.035" units="cm"/>
      <inkml:brushProperty name="height" value="0.035" units="cm"/>
      <inkml:brushProperty name="color" value="#008C3A"/>
    </inkml:brush>
  </inkml:definitions>
  <inkml:trace contextRef="#ctx0" brushRef="#br0">0 29 24575,'21'-1'0,"0"-1"0,34-8 0,21-3 0,-40 10 0,65 3 0,-88 1 0,0 1 0,0 0 0,0 1 0,0 0 0,-1 1 0,1 0 0,-1 1 0,15 9 0,138 85 0,-160-95 0,2-1 0,-1 0 0,0 1 0,1-2 0,-1 1 0,1-1 0,0 0 0,0 0 0,-1-1 0,1 0 0,0 0 0,1-1 0,-1 0 0,0 0 0,0 0 0,0-1 0,0 0 0,0-1 0,8-2 0,7-5 0,0 0 0,0-1 0,-1-2 0,25-17 0,-29 18 0,-11 7-151,1 1-1,-1 1 0,1-1 0,0 1 1,-1 0-1,1 1 0,0 0 1,12-1-1,7-1-6674</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0T16:07:48.811"/>
    </inkml:context>
    <inkml:brush xml:id="br0">
      <inkml:brushProperty name="width" value="0.05" units="cm"/>
      <inkml:brushProperty name="height" value="0.05" units="cm"/>
      <inkml:brushProperty name="color" value="#CC0066"/>
    </inkml:brush>
  </inkml:definitions>
  <inkml:trace contextRef="#ctx0" brushRef="#br0">1 910 24575,'281'17'0,"-206"-12"0,0-2 0,0-4 0,89-12 0,104-31 0,-167 25 0,0 3 0,148-3 0,-232 20 0,-1-1 0,1 0 0,-1-2 0,1 0 0,-1 0 0,0-2 0,0 0 0,0-1 0,0 0 0,-1-2 0,0 1 0,0-2 0,16-10 0,69-56 0,-54 39 0,99-58 0,535-217 0,-647 299 0,1 1 0,-1 2 0,1 2 0,50-4 0,-50 7 0,0-1 0,0-2 0,-1-1 0,45-16 0,12-9 0,-52 19 0,72-34 0,-102 42-195,-1 0 0,1 0 0,-1-1 0,0 0 0,-1-1 0,10-11 0,-2 2-6631</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20:25:00.813"/>
    </inkml:context>
    <inkml:brush xml:id="br0">
      <inkml:brushProperty name="width" value="0.035" units="cm"/>
      <inkml:brushProperty name="height" value="0.035" units="cm"/>
      <inkml:brushProperty name="color" value="#CC0066"/>
    </inkml:brush>
  </inkml:definitions>
  <inkml:trace contextRef="#ctx0" brushRef="#br0">1 1 24575,'0'3'0,"1"-1"0,-1 1 0,1-1 0,0 0 0,0 1 0,0-1 0,0 0 0,1 0 0,-1 0 0,1 0 0,-1 0 0,1 0 0,0 0 0,-1 0 0,1-1 0,0 1 0,0-1 0,4 3 0,41 20 0,-32-19 0,-1-1 0,1-1 0,0 0 0,0-1 0,18 0 0,81-4 0,-39-1 0,-44 1 0,-1-1 0,1-1 0,0-2 0,39-13 0,-60 17 0,19-4 0,0 1 0,0 2 0,0 0 0,47 4 0,33-3 0,-26-10 0,-55 7 0,45-3 0,180 9 0,-230 2 0,-1 2 0,0 0 0,0 2 0,29 12 0,-8-3 0,-2 3-1365,-27-8-5461</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20:28:35.255"/>
    </inkml:context>
    <inkml:brush xml:id="br0">
      <inkml:brushProperty name="width" value="0.035" units="cm"/>
      <inkml:brushProperty name="height" value="0.035" units="cm"/>
      <inkml:brushProperty name="color" value="#CC0066"/>
    </inkml:brush>
  </inkml:definitions>
  <inkml:trace contextRef="#ctx0" brushRef="#br0">1 137 24575,'608'0'0,"-585"-1"0,0-2 0,0 0 0,-1-1 0,1-1 0,-1-1 0,0-1 0,0-1 0,31-17 0,-2 10 0,-42 13 0,-1 0 0,1-1 0,0 0 0,12-6 0,-7 2 0,1 1 0,0 0 0,1 1 0,-1 1 0,1 0 0,0 1 0,0 1 0,0 0 0,0 1 0,0 1 0,17 2 0,-1 1 0,0 2 0,0 1 0,0 1 0,46 18 0,-25-1 0,-41-18 0,1 0 0,0-1 0,0 0 0,24 5 0,-8-5-1365,-3-3-5461</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20:29:42.842"/>
    </inkml:context>
    <inkml:brush xml:id="br0">
      <inkml:brushProperty name="width" value="0.035" units="cm"/>
      <inkml:brushProperty name="height" value="0.035" units="cm"/>
      <inkml:brushProperty name="color" value="#CC0066"/>
    </inkml:brush>
  </inkml:definitions>
  <inkml:trace contextRef="#ctx0" brushRef="#br0">1 137 24575,'608'0'0,"-585"-1"0,0-2 0,0 0 0,-1-1 0,1-1 0,-1-1 0,0-1 0,0-1 0,31-17 0,-2 10 0,-42 13 0,-1 0 0,1-1 0,0 0 0,12-6 0,-7 2 0,1 1 0,0 0 0,1 1 0,-1 1 0,1 0 0,0 1 0,0 1 0,0 0 0,0 1 0,0 1 0,17 2 0,-1 1 0,0 2 0,0 1 0,0 1 0,46 18 0,-25-1 0,-41-18 0,1 0 0,0-1 0,0 0 0,24 5 0,-8-5-1365,-3-3-5461</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20:35:00.205"/>
    </inkml:context>
    <inkml:brush xml:id="br0">
      <inkml:brushProperty name="width" value="0.035" units="cm"/>
      <inkml:brushProperty name="height" value="0.035" units="cm"/>
      <inkml:brushProperty name="color" value="#CC0066"/>
    </inkml:brush>
  </inkml:definitions>
  <inkml:trace contextRef="#ctx0" brushRef="#br0">1 55 24575,'18'-2'0,"1"0"0,-1-1 0,30-9 0,6-1 0,46 1 0,0 3 0,145 7 0,-130 3 0,-97-1 0,0 1 0,-1 1 0,1 1 0,0 0 0,-1 1 0,0 1 0,0 0 0,0 2 0,21 10 0,-18-6 20,1-2 0,0 0 0,0-1 0,0-2 0,30 6 0,-36-9-185,1-1 0,0-1 0,-1 0 0,1-1 0,0-1 0,0 0 0,0-2 0,19-4 0,-15 1-6661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16T16:19:32.537"/>
    </inkml:context>
    <inkml:brush xml:id="br0">
      <inkml:brushProperty name="width" value="0.05" units="cm"/>
      <inkml:brushProperty name="height" value="0.05" units="cm"/>
      <inkml:brushProperty name="color" value="#E71224"/>
    </inkml:brush>
  </inkml:definitions>
  <inkml:trace contextRef="#ctx0" brushRef="#br0">0 28 24575,'5'0'0,"5"0"0,2-5 0,3-1 0,3 1 0,3 0 0,7 2 0,8 1 0,2 1 0,3 0 0,4 1 0,-1 1 0,-4-1 0,-4 0 0,-4 0 0,-3 0 0,-6 1-8191</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30T17:46:35.996"/>
    </inkml:context>
    <inkml:brush xml:id="br0">
      <inkml:brushProperty name="width" value="0.035" units="cm"/>
      <inkml:brushProperty name="height" value="0.035" units="cm"/>
      <inkml:brushProperty name="color" value="#CC0066"/>
    </inkml:brush>
  </inkml:definitions>
  <inkml:trace contextRef="#ctx0" brushRef="#br0">1 2 24575,'125'-2'0,"136"4"0,-210 5 0,1 1 0,95 31 0,-105-26 0,1-1 0,0-3 0,1-1 0,77 4 0,-73-12-119,1 0-296,1-1-1,96-16 1,-125 12-6411</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30T17:46:35.997"/>
    </inkml:context>
    <inkml:brush xml:id="br0">
      <inkml:brushProperty name="width" value="0.035" units="cm"/>
      <inkml:brushProperty name="height" value="0.035" units="cm"/>
      <inkml:brushProperty name="color" value="#CC0066"/>
    </inkml:brush>
  </inkml:definitions>
  <inkml:trace contextRef="#ctx0" brushRef="#br0">1 1 24575,'0'3'0,"1"-1"0,-1 1 0,1-1 0,0 0 0,0 1 0,0-1 0,0 0 0,1 0 0,-1 0 0,1 0 0,-1 0 0,1 0 0,0 0 0,-1 0 0,1-1 0,0 1 0,0-1 0,4 3 0,41 20 0,-32-19 0,-1-1 0,1-1 0,0 0 0,0-1 0,18 0 0,81-4 0,-39-1 0,-44 1 0,-1-1 0,1-1 0,0-2 0,39-13 0,-60 17 0,19-4 0,0 1 0,0 2 0,0 0 0,47 4 0,33-3 0,-26-10 0,-55 7 0,45-3 0,180 9 0,-230 2 0,-1 2 0,0 0 0,0 2 0,29 12 0,-8-3 0,-2 3-1365,-27-8-5461</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30T17:47:09.238"/>
    </inkml:context>
    <inkml:brush xml:id="br0">
      <inkml:brushProperty name="width" value="0.035" units="cm"/>
      <inkml:brushProperty name="height" value="0.035" units="cm"/>
      <inkml:brushProperty name="color" value="#CC0066"/>
    </inkml:brush>
  </inkml:definitions>
  <inkml:trace contextRef="#ctx0" brushRef="#br0">1 1 24575,'0'3'0,"1"-1"0,-1 1 0,1-1 0,0 0 0,0 1 0,0-1 0,0 0 0,1 0 0,-1 0 0,1 0 0,-1 0 0,1 0 0,0 0 0,-1 0 0,1-1 0,0 1 0,0-1 0,4 3 0,41 20 0,-32-19 0,-1-1 0,1-1 0,0 0 0,0-1 0,18 0 0,81-4 0,-39-1 0,-44 1 0,-1-1 0,1-1 0,0-2 0,39-13 0,-60 17 0,19-4 0,0 1 0,0 2 0,0 0 0,47 4 0,33-3 0,-26-10 0,-55 7 0,45-3 0,180 9 0,-230 2 0,-1 2 0,0 0 0,0 2 0,29 12 0,-8-3 0,-2 3-1365,-27-8-5461</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30T17:47:36.644"/>
    </inkml:context>
    <inkml:brush xml:id="br0">
      <inkml:brushProperty name="width" value="0.035" units="cm"/>
      <inkml:brushProperty name="height" value="0.035" units="cm"/>
      <inkml:brushProperty name="color" value="#CC0066"/>
    </inkml:brush>
  </inkml:definitions>
  <inkml:trace contextRef="#ctx0" brushRef="#br0">1 1 24575,'0'3'0,"1"-1"0,-1 1 0,1-1 0,0 0 0,0 1 0,0-1 0,0 0 0,1 0 0,-1 0 0,1 0 0,-1 0 0,1 0 0,0 0 0,-1 0 0,1-1 0,0 1 0,0-1 0,4 3 0,41 20 0,-32-19 0,-1-1 0,1-1 0,0 0 0,0-1 0,18 0 0,81-4 0,-39-1 0,-44 1 0,-1-1 0,1-1 0,0-2 0,39-13 0,-60 17 0,19-4 0,0 1 0,0 2 0,0 0 0,47 4 0,33-3 0,-26-10 0,-55 7 0,45-3 0,180 9 0,-230 2 0,-1 2 0,0 0 0,0 2 0,29 12 0,-8-3 0,-2 3-1365,-27-8-5461</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23T01:01:30.730"/>
    </inkml:context>
    <inkml:brush xml:id="br0">
      <inkml:brushProperty name="width" value="0.05" units="cm"/>
      <inkml:brushProperty name="height" value="0.05" units="cm"/>
      <inkml:brushProperty name="color" value="#AB008B"/>
      <inkml:brushProperty name="ignorePressure" value="1"/>
    </inkml:brush>
  </inkml:definitions>
  <inkml:trace contextRef="#ctx0" brushRef="#br0">1 57,'1'1,"-1"1,1-1,0 0,0 0,0 0,0 0,0-1,0 1,0 0,0 0,0-1,1 1,-1 0,0-1,0 1,1-1,-1 1,0-1,0 0,1 0,-1 0,1 1,-1-1,1-1,6 3,389 92,-280-74,0-5,57-2,372-15,-515-1,-1 0,0-2,0-1,27-10,28-13,-1-4,-9 3,43-9,-73 29,0 2,0 2,13 1,23-3,53-1,1 5,13 7,12-1,337-2,-475 0</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02:29:23.162"/>
    </inkml:context>
    <inkml:brush xml:id="br0">
      <inkml:brushProperty name="width" value="0.05" units="cm"/>
      <inkml:brushProperty name="height" value="0.05" units="cm"/>
      <inkml:brushProperty name="color" value="#AB008B"/>
      <inkml:brushProperty name="ignorePressure" value="1"/>
    </inkml:brush>
  </inkml:definitions>
  <inkml:trace contextRef="#ctx0" brushRef="#br0">1 57,'1'1,"-1"1,1-1,0 0,0 0,0 0,0 0,0-1,0 1,0 0,0 0,0-1,1 1,-1 0,0-1,0 1,1-1,-1 1,0-1,0 0,1 0,-1 0,1 1,-1-1,1-1,6 3,389 92,-280-74,0-5,57-2,372-15,-515-1,-1 0,0-2,0-1,27-10,28-13,-1-4,-9 3,43-9,-73 29,0 2,0 2,13 1,23-3,53-1,1 5,13 7,12-1,337-2,-475 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2:37:39.889"/>
    </inkml:context>
    <inkml:brush xml:id="br0">
      <inkml:brushProperty name="width" value="0.035" units="cm"/>
      <inkml:brushProperty name="height" value="0.035" units="cm"/>
      <inkml:brushProperty name="color" value="#E71224"/>
    </inkml:brush>
  </inkml:definitions>
  <inkml:trace contextRef="#ctx0" brushRef="#br0">0 3 24575,'136'-2'0,"148"4"0,-264 1 0,0 1 0,0 0 0,0 2 0,-1 0 0,22 10 0,-16-6 0,0-1 0,28 6 0,-16-10 0,0-2 0,0-1 0,0-2 0,0-2 0,-1-1 0,1-2 0,43-11 0,16-10-1365,-71 22-5461</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2:37:53.527"/>
    </inkml:context>
    <inkml:brush xml:id="br0">
      <inkml:brushProperty name="width" value="0.035" units="cm"/>
      <inkml:brushProperty name="height" value="0.035" units="cm"/>
      <inkml:brushProperty name="color" value="#E71224"/>
    </inkml:brush>
  </inkml:definitions>
  <inkml:trace contextRef="#ctx0" brushRef="#br0">1 1 24575,'128'-1'0,"480"18"0,-548-12 0,1 3 0,95 25 0,-107-21 0,52 5 0,-9-2 0,1-1 0,1-5 0,157-5 0,-207-5 0,-27 0-32,0 0 0,0-2 0,0 0-1,-1-1 1,31-12 0,-12 5-1140,-12 4-5654</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2:37:55.633"/>
    </inkml:context>
    <inkml:brush xml:id="br0">
      <inkml:brushProperty name="width" value="0.035" units="cm"/>
      <inkml:brushProperty name="height" value="0.035" units="cm"/>
      <inkml:brushProperty name="color" value="#E71224"/>
    </inkml:brush>
  </inkml:definitions>
  <inkml:trace contextRef="#ctx0" brushRef="#br0">1 27 24575,'129'-10'0,"-29"0"0,359 3 0,-431 9 0,53 10 0,-51-7 0,37 3 0,305-8 0,21 1 0,-347 4-74,1 1-1,48 15 1,-49-11-1068,-17-4-5684</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02:30:27.042"/>
    </inkml:context>
    <inkml:brush xml:id="br0">
      <inkml:brushProperty name="width" value="0.05" units="cm"/>
      <inkml:brushProperty name="height" value="0.05" units="cm"/>
      <inkml:brushProperty name="color" value="#AB008B"/>
      <inkml:brushProperty name="ignorePressure" value="1"/>
    </inkml:brush>
  </inkml:definitions>
  <inkml:trace contextRef="#ctx0" brushRef="#br0">1 57,'1'1,"-1"1,1-1,0 0,0 0,0 0,0 0,0-1,0 1,0 0,0 0,0-1,1 1,-1 0,0-1,0 1,1-1,-1 1,0-1,0 0,1 0,-1 0,1 1,-1-1,1-1,6 3,389 92,-280-74,0-5,57-2,372-15,-515-1,-1 0,0-2,0-1,27-10,28-13,-1-4,-9 3,43-9,-73 29,0 2,0 2,13 1,23-3,53-1,1 5,13 7,12-1,337-2,-475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16T16:20:49.541"/>
    </inkml:context>
    <inkml:brush xml:id="br0">
      <inkml:brushProperty name="width" value="0.05" units="cm"/>
      <inkml:brushProperty name="height" value="0.05" units="cm"/>
      <inkml:brushProperty name="color" value="#E71224"/>
    </inkml:brush>
  </inkml:definitions>
  <inkml:trace contextRef="#ctx0" brushRef="#br0">0 1 24575,'176'13'0,"-18"1"0,-124-12 0,45 9 0,-47-5 0,57 2 0,-79-8 0,1 0 0,-1-1 0,0 0 0,1-1 0,-1 0 0,0-1 0,0 0 0,0-1 0,15-7 0,10-5-1365,-19 10-5461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2:37:55.633"/>
    </inkml:context>
    <inkml:brush xml:id="br0">
      <inkml:brushProperty name="width" value="0.035" units="cm"/>
      <inkml:brushProperty name="height" value="0.035" units="cm"/>
      <inkml:brushProperty name="color" value="#E71224"/>
    </inkml:brush>
  </inkml:definitions>
  <inkml:trace contextRef="#ctx0" brushRef="#br0">1 27 24575,'129'-10'0,"-29"0"0,359 3 0,-431 9 0,53 10 0,-51-7 0,37 3 0,305-8 0,21 1 0,-347 4-74,1 1-1,48 15 1,-49-11-1068,-17-4-5684</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2:37:57.734"/>
    </inkml:context>
    <inkml:brush xml:id="br0">
      <inkml:brushProperty name="width" value="0.035" units="cm"/>
      <inkml:brushProperty name="height" value="0.035" units="cm"/>
      <inkml:brushProperty name="color" value="#E71224"/>
    </inkml:brush>
  </inkml:definitions>
  <inkml:trace contextRef="#ctx0" brushRef="#br0">1 84 24575,'4'-3'0,"0"0"0,0 0 0,0 1 0,1-1 0,-1 1 0,1 0 0,0 1 0,-1-1 0,1 1 0,9-2 0,-5 1 0,242-46 0,-208 43 0,0 2 0,1 2 0,83 9 0,140 40 0,-83-19 0,-98-18 0,-42-4 0,1-2 0,86-2 0,-120-5-42,0 0 0,0-1 1,0 0-1,-1-1 0,1 0 0,12-7 0,-4 2-1030,0 1-5754</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5T04:06:54.407"/>
    </inkml:context>
    <inkml:brush xml:id="br0">
      <inkml:brushProperty name="width" value="0.035" units="cm"/>
      <inkml:brushProperty name="height" value="0.035" units="cm"/>
      <inkml:brushProperty name="color" value="#333333"/>
    </inkml:brush>
  </inkml:definitions>
  <inkml:trace contextRef="#ctx0" brushRef="#br0">1 141 24575,'5'-1'0,"1"-1"0,0 1 0,-1-2 0,1 1 0,-1 0 0,0-1 0,0 0 0,0-1 0,8-5 0,6-4 0,9-4 0,1 1 0,56-21 0,-65 31 0,-1 0 0,1 1 0,0 1 0,1 2 0,37-2 0,-19 4 0,139 4 0,-155-1 0,-1 2 0,42 13 0,-40-11 0,0 0 0,27 3 0,5-3 0,41 6 0,123 0 0,-156-12-46,-36 1-283,1-2-1,-1-1 0,39-7 0,-44 2-6496</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5T04:08:01.609"/>
    </inkml:context>
    <inkml:brush xml:id="br0">
      <inkml:brushProperty name="width" value="0.035" units="cm"/>
      <inkml:brushProperty name="height" value="0.035" units="cm"/>
      <inkml:brushProperty name="color" value="#333333"/>
    </inkml:brush>
  </inkml:definitions>
  <inkml:trace contextRef="#ctx0" brushRef="#br0">1 141 24575,'5'-1'0,"1"-1"0,0 1 0,-1-2 0,1 1 0,-1 0 0,0-1 0,0 0 0,0-1 0,8-5 0,6-4 0,9-4 0,1 1 0,56-21 0,-65 31 0,-1 0 0,1 1 0,0 1 0,1 2 0,37-2 0,-19 4 0,139 4 0,-155-1 0,-1 2 0,42 13 0,-40-11 0,0 0 0,27 3 0,5-3 0,41 6 0,123 0 0,-156-12-46,-36 1-283,1-2-1,-1-1 0,39-7 0,-44 2-6496</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0T16:31:18.786"/>
    </inkml:context>
    <inkml:brush xml:id="br0">
      <inkml:brushProperty name="width" value="0.05" units="cm"/>
      <inkml:brushProperty name="height" value="0.05" units="cm"/>
      <inkml:brushProperty name="color" value="#AB008B"/>
    </inkml:brush>
  </inkml:definitions>
  <inkml:trace contextRef="#ctx0" brushRef="#br0">0 172 24575,'65'0'0,"46"1"0,214-29 0,-294 22 0,253-42 0,-117 42 0,-113 7 0,91-12 0,112-24 0,-99 14 0,21 6 0,201 11 0,-204 6 0,114 15 0,-138-5 0,4-1 0,0 7 0,158 45 0,-212-36 0,156 46 0,-203-54 0,-1 3 0,82 48 0,-69-29 0,93 53 0,-89-52 0,110 87 0,-146-103 0,7 5 0,90 75 0,-100-80-245,1-2-1,0-1 1,2-3-1,53 24 1,-84-42 107,17 8-6688</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0T16:32:51.927"/>
    </inkml:context>
    <inkml:brush xml:id="br0">
      <inkml:brushProperty name="width" value="0.05" units="cm"/>
      <inkml:brushProperty name="height" value="0.05" units="cm"/>
      <inkml:brushProperty name="color" value="#AB008B"/>
    </inkml:brush>
  </inkml:definitions>
  <inkml:trace contextRef="#ctx0" brushRef="#br0">1 316 24575,'3'3'0,"0"-1"0,0 0 0,0 0 0,0 0 0,0-1 0,1 1 0,-1-1 0,1 0 0,-1 0 0,1 0 0,4 1 0,46 3 0,-38-4 0,15 0 0,0-1 0,-1-1 0,1-1 0,-1-2 0,1-1 0,-1-1 0,-1-2 0,1-1 0,-2-1 0,1-2 0,31-17 0,-52 25 0,75-38 0,82-55 0,-138 79 0,1 1 0,0 1 0,44-17 0,-53 26 0,1 1 0,-1 1 0,1 1 0,-1 1 0,1 0 0,36 1 0,-36 3 0,0 0 0,0 1 0,-1 1 0,1 1 0,-1 1 0,1 0 0,-1 2 0,31 15 0,-40-16 0,0 0 0,0 1 0,-1 1 0,12 11 0,13 11 0,24 18 0,-34-26 0,30 19 0,-29-24 0,43 22 0,-58-34 0,1-1 0,0 0 0,0-1 0,0 0 0,1-1 0,-1 0 0,16 1 0,1-3-1365,-4 0-5461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07T16:25:50.170"/>
    </inkml:context>
    <inkml:brush xml:id="br0">
      <inkml:brushProperty name="width" value="0.05" units="cm"/>
      <inkml:brushProperty name="height" value="0.05" units="cm"/>
      <inkml:brushProperty name="color" value="#F6630D"/>
    </inkml:brush>
  </inkml:definitions>
  <inkml:trace contextRef="#ctx0" brushRef="#br0">0 1 24575,'283'210'0,"-191"-138"0,-47-37-143,334 264-1078,-22 26 1052,-191-152 146,170 232-1,-264-305 141,-5 2 1,-4 4-1,-5 2 1,55 143-1,-86-173 32,-3 2 0,-4 0-1,16 131 1,-26-105-16,-5 0-1,-11 146 1,2-209-133,-2 0 0,-2-1 0,-2 1 0,-1-2 0,-3 1 0,-1-2 0,-2 0 0,-2-1 0,-1-1 0,-3 0 0,-31 40 0,3-13 0,-4-2 0,-2-3 0,-125 101 0,-226 119 0,333-231 0,-124 107 0,-27 16 0,161-124 0,47-37 0,0-1 0,-1 0 0,0-1 0,-1-1 0,0-1 0,0-1 0,0 0 0,-32 3 0,50-8 0,-1 0 0,1-1 0,-1 1 0,1-1 0,-1 0 0,1 0 0,0 0 0,-1 0 0,1 0 0,-1 0 0,1-1 0,-1 1 0,1-1 0,0 0 0,-1 0 0,1 0 0,0 0 0,0 0 0,-1 0 0,1 0 0,-2-3 0,1 1 0,1 0 0,0 0 0,0 0 0,1 0 0,-1 0 0,1-1 0,-1 1 0,1 0 0,0-1 0,0 1 0,1-1 0,-1 0 0,1 1 0,0-6 0,-1-6 0,2 0 0,0 0 0,1 0 0,0 1 0,1-1 0,1 0 0,0 1 0,1 0 0,0 0 0,13-22 0,9-9 0,55-72 0,-29 45 0,-34 47 0,-12 17 0,-1-1 0,0 0 0,0 0 0,7-15 0,-13 24 0,0-1 0,1 1 0,-1-1 0,0 1 0,0-1 0,1 1 0,-1 0 0,0-1 0,0 1 0,0-1 0,0 1 0,1-1 0,-1 1 0,0-1 0,0 0 0,0 1 0,0-1 0,0 1 0,0-1 0,0 1 0,-1-1 0,1 1 0,0-1 0,0 1 0,0-1 0,0 1 0,-1-1 0,1 1 0,-1-1 0,-12 7 0,-17 21 0,-173 223 0,106-116 0,94-129 0,-68 114 0,63-103 0,0 0 0,2 0 0,0 0 0,0 1 0,-5 33 0,11-47 0,0-1 0,0 0 0,0 1 0,1-1 0,-1 0 0,0 1 0,1-1 0,0 0 0,-1 0 0,1 1 0,0-1 0,0 0 0,0 0 0,0 0 0,1 0 0,-1 0 0,0-1 0,1 1 0,-1 0 0,1 0 0,0-1 0,0 1 0,-1-1 0,1 0 0,0 1 0,0-1 0,0 0 0,1 0 0,-1 0 0,0-1 0,0 1 0,0 0 0,1-1 0,2 1 0,11 2 0,1 0 0,0-1 0,29-1 0,-23-1 0,64 9 0,123 27 0,-29-3 0,81 19 0,-153-28 0,-56-16-1365,-30-6-5461</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2:14:13.052"/>
    </inkml:context>
    <inkml:brush xml:id="br0">
      <inkml:brushProperty name="width" value="0.035" units="cm"/>
      <inkml:brushProperty name="height" value="0.035" units="cm"/>
      <inkml:brushProperty name="color" value="#CC0066"/>
    </inkml:brush>
  </inkml:definitions>
  <inkml:trace contextRef="#ctx0" brushRef="#br0">1 2 24575,'125'-2'0,"136"4"0,-210 5 0,1 1 0,95 31 0,-105-26 0,1-1 0,0-3 0,1-1 0,77 4 0,-73-12-119,1 0-296,1-1-1,96-16 1,-125 12-6411</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16:26:34.071"/>
    </inkml:context>
    <inkml:brush xml:id="br0">
      <inkml:brushProperty name="width" value="0.035" units="cm"/>
      <inkml:brushProperty name="height" value="0.035" units="cm"/>
    </inkml:brush>
  </inkml:definitions>
  <inkml:trace contextRef="#ctx0" brushRef="#br0">1 0 24575,'54'26'0,"1"-4"0,75 22 0,-125-43 0,104 26 0,-94-24 0,0-2 0,1 0 0,-1 0 0,1-2 0,18-2 0,-22 0 0,1 0 0,-1-1 0,-1 0 0,1-1 0,-1 0 0,1-1 0,15-11 0,-17 10 0,0 1 0,1 0 0,0 0 0,0 1 0,0 1 0,1 0 0,22-5 0,12 5 0,81 5 0,-54 1 0,-44 0 0,54 10 0,-53-6 0,46 2 0,-49-7-1365,-4-1-5461</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20:51:55.887"/>
    </inkml:context>
    <inkml:brush xml:id="br0">
      <inkml:brushProperty name="width" value="0.035" units="cm"/>
      <inkml:brushProperty name="height" value="0.035" units="cm"/>
      <inkml:brushProperty name="color" value="#5B2D90"/>
    </inkml:brush>
  </inkml:definitions>
  <inkml:trace contextRef="#ctx0" brushRef="#br0">1 1 24575,'140'63'0,"-67"-21"0,79 59 0,-125-83 0,-17-11 0,0 0 0,1-1 0,0-1 0,1 1 0,-1-2 0,1 0 0,0 0 0,0-1 0,0-1 0,1 0 0,-1 0 0,1-1 0,-1-1 0,1 0 0,-1-1 0,0 0 0,1-1 0,-1 0 0,0-1 0,0-1 0,0 0 0,0 0 0,-1-1 0,0 0 0,0-1 0,19-14 0,1-2 0,1 0 0,0 3 0,2 0 0,58-22 0,-78 36 6,1 1 0,1 0 0,-1 1 0,0 1 0,23-1 0,83 5-172,-53 1-1069,-41-3-5591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19T17:51:57.665"/>
    </inkml:context>
    <inkml:brush xml:id="br0">
      <inkml:brushProperty name="width" value="0.05" units="cm"/>
      <inkml:brushProperty name="height" value="0.05" units="cm"/>
      <inkml:brushProperty name="color" value="#E71224"/>
    </inkml:brush>
  </inkml:definitions>
  <inkml:trace contextRef="#ctx0" brushRef="#br0">0 28 24575,'5'0'0,"5"0"0,2-5 0,3-1 0,3 1 0,3 0 0,7 2 0,8 1 0,2 1 0,3 0 0,4 1 0,-1 1 0,-4-1 0,-4 0 0,-4 0 0,-3 0 0,-6 1-8191</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16:56:18.592"/>
    </inkml:context>
    <inkml:brush xml:id="br0">
      <inkml:brushProperty name="width" value="0.035" units="cm"/>
      <inkml:brushProperty name="height" value="0.035" units="cm"/>
      <inkml:brushProperty name="color" value="#F6630D"/>
    </inkml:brush>
  </inkml:definitions>
  <inkml:trace contextRef="#ctx0" brushRef="#br0">1 1 24575,'41'2'0,"53"8"0,7 2 0,48 3 0,63 1 0,-173-16 0,1 1 0,-1 2 0,0 1 0,0 3 0,73 21 0,-101-24 0,20 7 0,41 19 0,-64-26 0,1 1 0,-1 0 0,0 0 0,0 1 0,-1 0 0,0 0 0,0 1 0,0 0 0,7 11 0,-11-13 0,0-1 0,-1 0 0,0 1 0,0 0 0,0-1 0,0 1 0,-1 0 0,0 0 0,0 0 0,0 0 0,0 0 0,-1 0 0,0 0 0,0 0 0,0 0 0,-1 0 0,0 0 0,0 0 0,0 0 0,0 0 0,-1 0 0,0-1 0,0 1 0,0-1 0,-1 1 0,1-1 0,-1 0 0,0 0 0,0 0 0,-6 5 0,-2 3 0,-1 0 0,0-2 0,-1 1 0,-1-2 0,1 1 0,-1-2 0,-1 0 0,-15 6 0,-10 0 0,0-1 0,-76 12 0,10-3 0,48-10 0,37-9 0,0 2 0,1 0 0,-23 9 0,17-3 0,-15 6 0,-39 22 0,69-32 0,-1-1 0,2 2 0,-1 0 0,1 0 0,0 1 0,1 0 0,0 1 0,-9 12 0,15-17-151,0 1-1,0 0 0,0 1 0,0-1 1,1 0-1,0 1 0,1-1 1,-2 13-1,1 4-6674</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20:58:08.974"/>
    </inkml:context>
    <inkml:brush xml:id="br0">
      <inkml:brushProperty name="width" value="0.05" units="cm"/>
      <inkml:brushProperty name="height" value="0.05" units="cm"/>
      <inkml:brushProperty name="color" value="#E71224"/>
    </inkml:brush>
  </inkml:definitions>
  <inkml:trace contextRef="#ctx0" brushRef="#br0">0 56 24575,'789'0'0,"-759"-2"0,-1-1 0,1-1 0,49-15 0,-50 11 0,1 1 0,1 2 0,40-3 0,398 10 0,-452-1 0,0 1 0,0 0 0,0 1 0,-1 1 0,1 1 0,16 7 0,7 2 0,-28-11 33,0-1-1,0 0 1,15 1-1,29 5-1527,-39-3-5331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21:06:08.657"/>
    </inkml:context>
    <inkml:brush xml:id="br0">
      <inkml:brushProperty name="width" value="0.05" units="cm"/>
      <inkml:brushProperty name="height" value="0.05" units="cm"/>
      <inkml:brushProperty name="color" value="#E71224"/>
    </inkml:brush>
  </inkml:definitions>
  <inkml:trace contextRef="#ctx0" brushRef="#br0">0 56 24575,'789'0'0,"-759"-2"0,-1-1 0,1-1 0,49-15 0,-50 11 0,1 1 0,1 2 0,40-3 0,398 10 0,-452-1 0,0 1 0,0 0 0,0 1 0,-1 1 0,1 1 0,16 7 0,7 2 0,-28-11 33,0-1-1,0 0 1,15 1-1,29 5-1527,-39-3-5331</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16:30:40.807"/>
    </inkml:context>
    <inkml:brush xml:id="br0">
      <inkml:brushProperty name="width" value="0.035" units="cm"/>
      <inkml:brushProperty name="height" value="0.035" units="cm"/>
      <inkml:brushProperty name="color" value="#FFC114"/>
    </inkml:brush>
  </inkml:definitions>
  <inkml:trace contextRef="#ctx0" brushRef="#br0">90 1 24575,'0'5'0,"2"-1"0,-2 1 0,1 0 0,1-1 0,-1 1 0,2 0 0,2 7 0,6 14 0,0 16 0,-1 1 0,-2-1 0,5 83 0,-14 139 0,-2-128 0,1-101 0,-2-1 0,-1 1 0,-16 54 0,11-52 0,2 0 0,-6 68 0,12-45 0,12 115 0,-5-147 0,0 1 0,1-1 0,2 1 0,1-2 0,0 1 0,17 28 0,-15-38 0,2 0 0,1-1 0,1 1 0,0-2 0,2-1 0,30 24 0,15 15 0,-34-26 0,-14-13 0,1-1 0,0 0 0,1-1 0,0-1 0,27 16 0,-14-14 0,40 27 0,-62-37 0,0 2 0,0-1 0,-1 1 0,1 0 0,-1-1 0,-1 2 0,0-1 0,0 1 0,0 0 0,-1 0 0,5 9 0,-9-12 0,1-2 0,1 2 0,-1-2 0,-1 1 0,1 0 0,-1 0 0,0 0 0,0 0 0,0 1 0,0-2 0,0 1 0,-1 0 0,1 0 0,-1-1 0,1 2 0,-2-2 0,1 2 0,0-2 0,0 2 0,-1-2 0,0 0 0,1 1 0,-1-1 0,1 1 0,-2-1 0,1 0 0,0 0 0,-1 0 0,1 1 0,0-2 0,0 1 0,-1-1 0,-4 3 0,-2 1 0,0-1 0,-1 0 0,1-1 0,-1 1 0,0-2 0,0 0 0,-1 1 0,-15-1 0,15-2 0,2 1 0,-2 0 0,1 0 0,1 1 0,-12 3 0,17-3 0,1-1 0,-1 1 0,2-1 0,-1 2 0,-1-1 0,2 0 0,-2 1 0,2-1 0,0 0 0,-1 1 0,1 0 0,0-1 0,-1 2 0,1-2 0,0 2 0,0-1 0,-1 5 0,-6 16 0,1 0 0,1 0 0,1 1 0,1-1 0,-3 42 0,7 131 0,2-144 0,0-37 0,0 0 0,2-3 0,0 3 0,1-1 0,-1 0 0,3-1 0,11 26 0,-5-8 0,0-1 0,10 63 0,4 13 0,-20-84 0,0 2 0,-1-2 0,-2 1 0,1 28 0,-7 99 0,0-55 0,3 476 0,0-561 0,0 1 0,-1 0 0,-2-1 0,2 1 0,-2-2 0,0 2 0,-1 0 0,0-2 0,0 0 0,-1 1 0,-1-1 0,0 1 0,-1-2 0,0 2 0,0-2 0,0-1 0,-1 1 0,0-1 0,-1-1 0,0 2 0,-1-2 0,1-2 0,-2 2 0,2-1 0,-22 8 0,-136 56 0,157-67-114,1 1 1,0-2-1,-1 0 0,0 1 0,1-2 1,-2 0-1,2 0 0,-2-1 0,1 0 1,1-1-1,-17-2 0,-3-3-6712</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16:30:40.808"/>
    </inkml:context>
    <inkml:brush xml:id="br0">
      <inkml:brushProperty name="width" value="0.035" units="cm"/>
      <inkml:brushProperty name="height" value="0.035" units="cm"/>
      <inkml:brushProperty name="color" value="#CC0066"/>
    </inkml:brush>
  </inkml:definitions>
  <inkml:trace contextRef="#ctx0" brushRef="#br0">1 55 24575,'18'-2'0,"1"0"0,-1-1 0,30-9 0,6-1 0,46 1 0,0 3 0,145 7 0,-130 3 0,-97-1 0,0 1 0,-1 1 0,1 1 0,0 0 0,-1 1 0,0 1 0,0 0 0,0 2 0,21 10 0,-18-6 20,1-2 0,0 0 0,0-1 0,0-2 0,30 6 0,-36-9-185,1-1 0,0-1 0,-1 0 0,1-1 0,0-1 0,0 0 0,0-2 0,19-4 0,-15 1-6661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30T20:29:59.581"/>
    </inkml:context>
    <inkml:brush xml:id="br0">
      <inkml:brushProperty name="width" value="0.035" units="cm"/>
      <inkml:brushProperty name="height" value="0.035" units="cm"/>
      <inkml:brushProperty name="color" value="#E71224"/>
    </inkml:brush>
  </inkml:definitions>
  <inkml:trace contextRef="#ctx0" brushRef="#br0">1 102 24575,'16'1'0,"0"0"0,0 2 0,19 4 0,30 5 0,-44-10 0,1-1 0,-1-1 0,29-3 0,-42 1 0,1 1 0,0-2 0,-1 1 0,1-1 0,-1 0 0,0-1 0,0 0 0,0 0 0,0 0 0,11-11 0,-11 10 0,0 0 0,0 1 0,0 0 0,1 0 0,-1 1 0,1 0 0,0 0 0,0 1 0,0 0 0,0 1 0,15-1 0,-12 1 0,1-1 0,-1 0 0,0-1 0,1 0 0,19-8 0,-25 7 0,1 1 0,0 0 0,0 0 0,1 1 0,-1 0 0,0 1 0,1-1 0,-1 2 0,1-1 0,0 1 0,-1 1 0,1-1 0,9 3 0,-1 1 0,0 1 0,-1 1 0,0 0 0,0 1 0,23 14 0,-18-7-1365,-5-1-5461</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20:25:00.813"/>
    </inkml:context>
    <inkml:brush xml:id="br0">
      <inkml:brushProperty name="width" value="0.035" units="cm"/>
      <inkml:brushProperty name="height" value="0.035" units="cm"/>
      <inkml:brushProperty name="color" value="#CC0066"/>
    </inkml:brush>
  </inkml:definitions>
  <inkml:trace contextRef="#ctx0" brushRef="#br0">1 1 24575,'0'3'0,"1"-1"0,-1 1 0,1-1 0,0 0 0,0 1 0,0-1 0,0 0 0,1 0 0,-1 0 0,1 0 0,-1 0 0,1 0 0,0 0 0,-1 0 0,1-1 0,0 1 0,0-1 0,4 3 0,41 20 0,-32-19 0,-1-1 0,1-1 0,0 0 0,0-1 0,18 0 0,81-4 0,-39-1 0,-44 1 0,-1-1 0,1-1 0,0-2 0,39-13 0,-60 17 0,19-4 0,0 1 0,0 2 0,0 0 0,47 4 0,33-3 0,-26-10 0,-55 7 0,45-3 0,180 9 0,-230 2 0,-1 2 0,0 0 0,0 2 0,29 12 0,-8-3 0,-2 3-1365,-27-8-5461</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20:28:35.255"/>
    </inkml:context>
    <inkml:brush xml:id="br0">
      <inkml:brushProperty name="width" value="0.035" units="cm"/>
      <inkml:brushProperty name="height" value="0.035" units="cm"/>
      <inkml:brushProperty name="color" value="#CC0066"/>
    </inkml:brush>
  </inkml:definitions>
  <inkml:trace contextRef="#ctx0" brushRef="#br0">1 137 24575,'608'0'0,"-585"-1"0,0-2 0,0 0 0,-1-1 0,1-1 0,-1-1 0,0-1 0,0-1 0,31-17 0,-2 10 0,-42 13 0,-1 0 0,1-1 0,0 0 0,12-6 0,-7 2 0,1 1 0,0 0 0,1 1 0,-1 1 0,1 0 0,0 1 0,0 1 0,0 0 0,0 1 0,0 1 0,17 2 0,-1 1 0,0 2 0,0 1 0,0 1 0,46 18 0,-25-1 0,-41-18 0,1 0 0,0-1 0,0 0 0,24 5 0,-8-5-1365,-3-3-5461</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20:29:42.842"/>
    </inkml:context>
    <inkml:brush xml:id="br0">
      <inkml:brushProperty name="width" value="0.035" units="cm"/>
      <inkml:brushProperty name="height" value="0.035" units="cm"/>
      <inkml:brushProperty name="color" value="#CC0066"/>
    </inkml:brush>
  </inkml:definitions>
  <inkml:trace contextRef="#ctx0" brushRef="#br0">1 137 24575,'608'0'0,"-585"-1"0,0-2 0,0 0 0,-1-1 0,1-1 0,-1-1 0,0-1 0,0-1 0,31-17 0,-2 10 0,-42 13 0,-1 0 0,1-1 0,0 0 0,12-6 0,-7 2 0,1 1 0,0 0 0,1 1 0,-1 1 0,1 0 0,0 1 0,0 1 0,0 0 0,0 1 0,0 1 0,17 2 0,-1 1 0,0 2 0,0 1 0,0 1 0,46 18 0,-25-1 0,-41-18 0,1 0 0,0-1 0,0 0 0,24 5 0,-8-5-1365,-3-3-5461</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20:35:00.205"/>
    </inkml:context>
    <inkml:brush xml:id="br0">
      <inkml:brushProperty name="width" value="0.035" units="cm"/>
      <inkml:brushProperty name="height" value="0.035" units="cm"/>
      <inkml:brushProperty name="color" value="#CC0066"/>
    </inkml:brush>
  </inkml:definitions>
  <inkml:trace contextRef="#ctx0" brushRef="#br0">1 55 24575,'18'-2'0,"1"0"0,-1-1 0,30-9 0,6-1 0,46 1 0,0 3 0,145 7 0,-130 3 0,-97-1 0,0 1 0,-1 1 0,1 1 0,0 0 0,-1 1 0,0 1 0,0 0 0,0 2 0,21 10 0,-18-6 20,1-2 0,0 0 0,0-1 0,0-2 0,30 6 0,-36-9-185,1-1 0,0-1 0,-1 0 0,1-1 0,0-1 0,0 0 0,0-2 0,19-4 0,-15 1-6661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00:08.393"/>
    </inkml:context>
    <inkml:brush xml:id="br0">
      <inkml:brushProperty name="width" value="0.035" units="cm"/>
      <inkml:brushProperty name="height" value="0.035" units="cm"/>
      <inkml:brushProperty name="color" value="#00A0D7"/>
    </inkml:brush>
  </inkml:definitions>
  <inkml:trace contextRef="#ctx0" brushRef="#br0">0 53 24575,'34'-2'0,"0"-1"0,35-8 0,-18 2 0,82-6 0,241 2 0,-354 15 37,1 0-1,25 6 0,4 1-1510,-22-5-5352</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16:37:31.337"/>
    </inkml:context>
    <inkml:brush xml:id="br0">
      <inkml:brushProperty name="width" value="0.05" units="cm"/>
      <inkml:brushProperty name="height" value="0.05" units="cm"/>
      <inkml:brushProperty name="color" value="#FF0066"/>
    </inkml:brush>
  </inkml:definitions>
  <inkml:trace contextRef="#ctx0" brushRef="#br0">891 1 24575,'0'12'0,"-1"1"0,0-1 0,-1 1 0,0-1 0,-1 0 0,-1 0 0,0 0 0,0-1 0,-10 19 0,5-15 0,0-1 0,-2 1 0,0-2 0,0 1 0,-1-2 0,-15 13 0,-18 10 0,-1-3 0,-2-2 0,-67 32 0,20-11 0,-81 42 0,162-88 0,0 2 0,1 0 0,0 0 0,0 2 0,0-1 0,1 2 0,1-1 0,-1 2 0,2-1 0,-14 18 0,5-4 0,6-8 0,1 0 0,-16 27 0,25-37 0,0 1 0,1-1 0,-1 1 0,1-1 0,0 1 0,1 0 0,0 0 0,0 0 0,0 0 0,1 0 0,0 8 0,20 114-1365,-17-99-5461</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16:37:31.339"/>
    </inkml:context>
    <inkml:brush xml:id="br0">
      <inkml:brushProperty name="width" value="0.05" units="cm"/>
      <inkml:brushProperty name="height" value="0.05" units="cm"/>
      <inkml:brushProperty name="color" value="#5B2D90"/>
    </inkml:brush>
  </inkml:definitions>
  <inkml:trace contextRef="#ctx0" brushRef="#br0">0 1 24575,'196'288'0,"-149"-226"0,2-3 0,71 66 0,-21-37 0,134 87 0,-193-148 0,1-6 0,1-1 0,0-3 0,0-3 0,1-3 0,68 3 0,141-19 0,-127-2 0,226 33 0,-287-8 0,0 7 0,112 66 0,-37-17 0,-64-28 101,-53-30-834,41 19 0,-40-26-6093</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16:37:31.340"/>
    </inkml:context>
    <inkml:brush xml:id="br0">
      <inkml:brushProperty name="width" value="0.05" units="cm"/>
      <inkml:brushProperty name="height" value="0.05" units="cm"/>
      <inkml:brushProperty name="color" value="#FF0066"/>
    </inkml:brush>
  </inkml:definitions>
  <inkml:trace contextRef="#ctx0" brushRef="#br0">5 0 24575,'-1'179'0,"-2"-9"0,29 266 0,-19-394 0,2-1 0,2 1 0,1-1 0,3-1 0,1-1 0,2 0 0,1-1 0,2-1 0,32 43 0,247 304 0,-202-252 0,-86-114 0,-1 1 0,0 1 0,-2 0 0,-1 0 0,9 32 0,-14-39 0,-2 0 0,1 1 0,-2-1 0,0 1 0,0-1 0,-1 0 0,-1 1 0,0-1 0,-8 25 0,-6 8 0,-29 61 0,26-64 0,6-18-1365,2-6-5461</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16:37:31.341"/>
    </inkml:context>
    <inkml:brush xml:id="br0">
      <inkml:brushProperty name="width" value="0.05" units="cm"/>
      <inkml:brushProperty name="height" value="0.05" units="cm"/>
      <inkml:brushProperty name="color" value="#008C3A"/>
    </inkml:brush>
  </inkml:definitions>
  <inkml:trace contextRef="#ctx0" brushRef="#br0">878 0 24575,'1'5'0,"1"0"0,-1-1 0,1 1 0,0-1 0,0 1 0,5 7 0,2 6 0,10 33 0,13 53 0,-5-11 0,41 93 0,18 30 0,-46-113 0,-25-58 0,24 44 0,-7-27 0,-3 2 0,-3 0 0,21 78 0,-24-36 0,-15-61 0,2-1 0,16 44 0,8-9 0,-21-52 0,-1 0 0,-2 0 0,12 50 0,-4 34 0,-5 1 0,-5 0 0,-8 144 0,-10-140 0,-5-2 0,-5 1 0,-4-2 0,-46 125 0,-38 101 0,91-297 0,-2 0 0,-37 60 0,-16 34 0,26-34 0,-5-2 0,-110 163 0,133-228 0,-55 52 0,25-28 0,-87 78 0,88-87 0,-63 72 0,75-71 0,10-11 0,0 1 0,-39 66 0,14-11 0,-39 73 0,89-149 0,2 1 0,0 0 0,1 0 0,1 0 0,1 1 0,-3 39 0,8 69-1365,1-106-5461</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16:37:31.342"/>
    </inkml:context>
    <inkml:brush xml:id="br0">
      <inkml:brushProperty name="width" value="0.05" units="cm"/>
      <inkml:brushProperty name="height" value="0.05" units="cm"/>
      <inkml:brushProperty name="color" value="#66CC00"/>
    </inkml:brush>
  </inkml:definitions>
  <inkml:trace contextRef="#ctx0" brushRef="#br0">1 1 24575,'6'1'0,"0"-1"0,0 2 0,0-1 0,0 1 0,0 0 0,0 0 0,-1 0 0,1 1 0,5 3 0,47 32 0,-55-35 0,17 12 0,-1 2 0,-1 0 0,0 0 0,-2 2 0,20 28 0,63 112 0,-51-79 0,-19-30 0,-1 1 0,-3 1 0,27 81 0,-41-98 0,-1 1 0,-3 0 0,0 0 0,-3 1 0,-1-1 0,-2 62 0,-3-79 0,-1 1 0,-1 0 0,-1-1 0,0 0 0,-1 0 0,-13 24 0,-62 105 0,6-15 0,-58 116 0,128-237 0,-1 1 0,2 0 0,0 0 0,1 1 0,0-1 0,1 0 0,-1 15 0,4 100 0,0-73 0,0-18 0,2-1 0,1 0 0,1 0 0,2 0 0,2-1 0,26 67 0,-28-87 23,1-1-1,1 0 0,1 0 0,0-1 1,23 24-1,-19-22-397,-1 0 0,0 1 1,11 20-1,-16-22-6451</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16:39:12.353"/>
    </inkml:context>
    <inkml:brush xml:id="br0">
      <inkml:brushProperty name="width" value="0.035" units="cm"/>
      <inkml:brushProperty name="height" value="0.035" units="cm"/>
      <inkml:brushProperty name="color" value="#CC0066"/>
    </inkml:brush>
  </inkml:definitions>
  <inkml:trace contextRef="#ctx0" brushRef="#br0">709 0 24575,'-1'5'0,"0"0"0,0 0 0,-1-1 0,1 1 0,-1 0 0,0-1 0,0 0 0,-1 1 0,-4 5 0,-3 8 0,-21 36 0,-56 73 0,49-74 0,-37 68 0,60-93 0,-8 14 0,2 1 0,-20 58 0,36-87 0,1 0 0,1 0 0,1 0 0,0 1 0,0-1 0,2 1 0,-1-1 0,2 1 0,0-1 0,1 1 0,7 26 0,7 10 0,3-1 0,2-1 0,48 82 0,-43-83 0,-2 0 0,-2 2 0,-2 1 0,-2 1 0,-2 0 0,-3 1 0,8 71 0,8 137 0,-27-220 0,-2-1 0,-2 1 0,-2 0 0,-13 58 0,9-65 0,-30 111 0,30-119 0,-2 0 0,-1-1 0,-20 35 0,-129 181 0,131-204 0,-1-1 0,-37 34 0,34-38 0,1 2 0,-34 48 0,31-35-30,25-36-161,0 1 0,2 1 1,-1-1-1,1 1 0,1 1 1,-8 20-1,8-8-6635</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16:39:31.006"/>
    </inkml:context>
    <inkml:brush xml:id="br0">
      <inkml:brushProperty name="width" value="0.035" units="cm"/>
      <inkml:brushProperty name="height" value="0.035" units="cm"/>
      <inkml:brushProperty name="color" value="#CC0066"/>
    </inkml:brush>
  </inkml:definitions>
  <inkml:trace contextRef="#ctx0" brushRef="#br0">0 1 24575,'296'529'0,"-129"-239"0,-35-67 0,-121-209 0,0-1 0,1 0 0,1-1 0,0 0 0,1-1 0,0 0 0,24 12 0,23 20 0,86 59 0,23 18 0,-135-92 0,-4-3 0,-1 0 0,-1 2 0,38 47 0,-55-59 0,81 114 0,-80-107 0,0 0 0,-2 1 0,0 0 0,8 31 0,-1 4 0,-3 2 0,-2 0 0,-3 1 0,-3 0 0,-1 71 0,-5-26 0,-6 130 0,2-207 0,-10 37 0,5-28 0,5-23 0,-1-1 0,-1 0 0,-1 0 0,0 0 0,0-1 0,-1 0 0,-10 13 0,-67 81 0,77-99 0,-5 8 0,1 1 0,1-1 0,1 2 0,0-1 0,-12 37 0,12-30 0,-1 0 0,-20 36 0,24-51-273,0 0 0,1 0 0,1 1 0,-7 19 0,6-9-6553</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16:37:31.337"/>
    </inkml:context>
    <inkml:brush xml:id="br0">
      <inkml:brushProperty name="width" value="0.05" units="cm"/>
      <inkml:brushProperty name="height" value="0.05" units="cm"/>
      <inkml:brushProperty name="color" value="#FF0066"/>
    </inkml:brush>
  </inkml:definitions>
  <inkml:trace contextRef="#ctx0" brushRef="#br0">891 1 24575,'0'12'0,"-1"1"0,0-1 0,-1 1 0,0-1 0,-1 0 0,-1 0 0,0 0 0,0-1 0,-10 19 0,5-15 0,0-1 0,-2 1 0,0-2 0,0 1 0,-1-2 0,-15 13 0,-18 10 0,-1-3 0,-2-2 0,-67 32 0,20-11 0,-81 42 0,162-88 0,0 2 0,1 0 0,0 0 0,0 2 0,0-1 0,1 2 0,1-1 0,-1 2 0,2-1 0,-14 18 0,5-4 0,6-8 0,1 0 0,-16 27 0,25-37 0,0 1 0,1-1 0,-1 1 0,1-1 0,0 1 0,1 0 0,0 0 0,0 0 0,0 0 0,1 0 0,0 8 0,20 114-1365,-17-99-5461</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20:11:12.311"/>
    </inkml:context>
    <inkml:brush xml:id="br0">
      <inkml:brushProperty name="width" value="0.035" units="cm"/>
      <inkml:brushProperty name="height" value="0.035" units="cm"/>
      <inkml:brushProperty name="color" value="#5B2D90"/>
    </inkml:brush>
  </inkml:definitions>
  <inkml:trace contextRef="#ctx0" brushRef="#br0">431 1 24575,'7'1'0,"0"0"0,0 0 0,0 1 0,0 0 0,0 0 0,0 1 0,-1 0 0,1 0 0,-1 0 0,0 1 0,0 0 0,0 0 0,-1 1 0,1-1 0,6 9 0,8 9 0,0 1 0,19 29 0,-37-49 0,16 25 0,0 1 0,-2 1 0,-1 0 0,-1 1 0,-2 0 0,-1 1 0,-1 1 0,-2 0 0,-2 0 0,5 67 0,-11-86 0,0 1 0,-2 0 0,1-1 0,-2 0 0,0 0 0,-1 1 0,0-2 0,-1 1 0,-1 0 0,0-1 0,-1 0 0,0-1 0,-1 1 0,-1-2 0,1 1 0,-2-1 0,-12 12 0,-9 6 0,-1-2 0,-2-2 0,0 0 0,-65 33 0,47-33 0,-76 27 0,8-5 0,113-44 11,0 1 0,0 0 0,1 0 0,0 1 0,-1 0 0,2 0-1,-1 0 1,0 1 0,1 0 0,-8 11 0,5-3-308,0 0 0,1 0 0,0 0 0,-5 20 0,4-11-6529</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20:11:46.714"/>
    </inkml:context>
    <inkml:brush xml:id="br0">
      <inkml:brushProperty name="width" value="0.035" units="cm"/>
      <inkml:brushProperty name="height" value="0.035" units="cm"/>
      <inkml:brushProperty name="color" value="#66CC00"/>
    </inkml:brush>
  </inkml:definitions>
  <inkml:trace contextRef="#ctx0" brushRef="#br0">1 798 24575,'0'-16'0,"1"0"0,0 0 0,1 0 0,1 0 0,0 0 0,1 1 0,1-1 0,0 1 0,2 0 0,-1 1 0,2-1 0,0 2 0,0-1 0,1 1 0,1 0 0,0 1 0,1 0 0,1 0 0,-1 2 0,2-1 0,21-13 0,18-6 0,1 3 0,2 2 0,0 3 0,1 2 0,77-16 0,295-35 0,-136 29 0,-261 36 0,53-16 0,-71 17 0,0-1 0,0 0 0,-1 0 0,1-1 0,-2-1 0,16-12 0,4-7-682,28-33-1,-32 29-6143</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00:08.395"/>
    </inkml:context>
    <inkml:brush xml:id="br0">
      <inkml:brushProperty name="width" value="0.035" units="cm"/>
      <inkml:brushProperty name="height" value="0.035" units="cm"/>
      <inkml:brushProperty name="color" value="#00A0D7"/>
    </inkml:brush>
  </inkml:definitions>
  <inkml:trace contextRef="#ctx0" brushRef="#br0">1 1 24575,'0'0'-8191</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20:15:33.036"/>
    </inkml:context>
    <inkml:brush xml:id="br0">
      <inkml:brushProperty name="width" value="0.05" units="cm"/>
      <inkml:brushProperty name="height" value="0.05" units="cm"/>
      <inkml:brushProperty name="color" value="#FF0066"/>
    </inkml:brush>
  </inkml:definitions>
  <inkml:trace contextRef="#ctx0" brushRef="#br0">891 1 24575,'0'12'0,"-1"1"0,0-1 0,-1 1 0,0-1 0,-1 0 0,-1 0 0,0 0 0,0-1 0,-10 19 0,5-15 0,0-1 0,-2 1 0,0-2 0,0 1 0,-1-2 0,-15 13 0,-18 10 0,-1-3 0,-2-2 0,-67 32 0,20-11 0,-81 42 0,162-88 0,0 2 0,1 0 0,0 0 0,0 2 0,0-1 0,1 2 0,1-1 0,-1 2 0,2-1 0,-14 18 0,5-4 0,6-8 0,1 0 0,-16 27 0,25-37 0,0 1 0,1-1 0,-1 1 0,1-1 0,0 1 0,1 0 0,0 0 0,0 0 0,0 0 0,1 0 0,0 8 0,20 114-1365,-17-99-5461</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20:15:33.037"/>
    </inkml:context>
    <inkml:brush xml:id="br0">
      <inkml:brushProperty name="width" value="0.035" units="cm"/>
      <inkml:brushProperty name="height" value="0.035" units="cm"/>
      <inkml:brushProperty name="color" value="#5B2D90"/>
    </inkml:brush>
  </inkml:definitions>
  <inkml:trace contextRef="#ctx0" brushRef="#br0">255 1 24575,'-5'1'0,"-1"0"0,1 0 0,0 1 0,-1 0 0,1 0 0,0 1 0,0 0 0,0 0 0,0 0 0,0 1 0,1 0 0,-1 0 0,1 1 0,0-1 0,-6 9 0,-6 9 0,1 1 0,-15 29 0,29-49 0,-14 25 0,2 1 0,0 1 0,1 0 0,2 1 0,0 0 0,2 1 0,0 1 0,2 0 0,1 0 0,-4 67 0,9-86 0,1 1 0,0 0 0,0-1 0,1 0 0,1 0 0,0 1 0,0-2 0,1 1 0,0 0 0,1-1 0,1 0 0,-1-1 0,1 1 0,1-2 0,0 1 0,0-1 0,10 12 0,7 6 0,1-2 0,1-2 0,1 0 0,49 33 0,-36-33 0,59 27 0,-5-5 0,-89-44 11,0 1 0,1 0 0,-1 0 0,0 1 0,-1 0 0,1 0-1,-1 0 1,1 1 0,-1 0 0,6 11 0,-4-3-308,0 0 0,0 0 0,-1 0 0,5 20 0,-5-11-6529</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17:03:28.190"/>
    </inkml:context>
    <inkml:brush xml:id="br0">
      <inkml:brushProperty name="width" value="0.035" units="cm"/>
      <inkml:brushProperty name="height" value="0.035" units="cm"/>
      <inkml:brushProperty name="color" value="#5B2D90"/>
    </inkml:brush>
  </inkml:definitions>
  <inkml:trace contextRef="#ctx0" brushRef="#br0">1117 1 24575,'21'1'0,"1"2"0,-1 0 0,0 2 0,40 14 0,0-1 0,-24-9 0,22 5 0,73 29 0,-114-35 0,0 0 0,0 1 0,-1 1 0,0 1 0,0 0 0,-1 1 0,28 28 0,-40-34 0,0 0 0,0 0 0,0 0 0,-1 1 0,0-1 0,0 1 0,-1 0 0,1 0 0,-2 0 0,1 0 0,-1 0 0,0 0 0,0 0 0,-1 0 0,0 9 0,-2 10 0,0-1 0,-11 48 0,10-62 0,0 0 0,0-1 0,-1 1 0,-1-1 0,0 0 0,0 0 0,-1 0 0,0-1 0,-1 0 0,-12 14 0,7-12 0,1-1 0,-2 0 0,1-1 0,-1 0 0,-1-1 0,-26 12 0,-8-2 0,-1-3 0,-1-2 0,-85 12 0,85-17 0,-130 38 0,126-29 0,-107 18 0,120-28 0,0 1 0,-60 21 0,-75 37 0,171-64 0,-36 17 0,1 2 0,2 1 0,0 2 0,1 1 0,1 2 0,2 2 0,-45 47 0,62-57-227,0 0-1,2 1 1,1 0-1,0 1 1,-16 36-1,16-26-6598</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17:40:16.576"/>
    </inkml:context>
    <inkml:brush xml:id="br0">
      <inkml:brushProperty name="width" value="0.035" units="cm"/>
      <inkml:brushProperty name="height" value="0.035" units="cm"/>
      <inkml:brushProperty name="color" value="#5B2D90"/>
    </inkml:brush>
  </inkml:definitions>
  <inkml:trace contextRef="#ctx0" brushRef="#br0">261 0 24575,'-2'41'0,"-1"-1"0,-2 0 0,-18 72 0,-49 112 0,27-92 0,29-80 0,-9 20 0,4 2 0,-23 149 0,41-201 0,2 0 0,0 0 0,2 0 0,0 0 0,1-1 0,1 1 0,2-1 0,0 1 0,1-1 0,1-1 0,1 1 0,0-1 0,2 0 0,1-1 0,14 21 0,107 119 0,-121-147-120,-7-6 16,1-1 1,0 1-1,0-1 0,0 0 0,0-1 1,1 1-1,0-1 0,0 0 0,0-1 0,0 1 1,8 2-1,10 0-6722</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19:02:20.991"/>
    </inkml:context>
    <inkml:brush xml:id="br0">
      <inkml:brushProperty name="width" value="0.035" units="cm"/>
      <inkml:brushProperty name="height" value="0.035" units="cm"/>
      <inkml:brushProperty name="color" value="#CC0066"/>
    </inkml:brush>
  </inkml:definitions>
  <inkml:trace contextRef="#ctx0" brushRef="#br0">958 0 24575,'2'0'0,"0"1"0,-1-1 0,1 1 0,0-1 0,0 1 0,-1 0 0,1 0 0,0 0 0,-1 0 0,1 0 0,-1 0 0,1 0 0,-1 0 0,0 1 0,1-1 0,-1 0 0,0 1 0,0-1 0,0 1 0,0-1 0,0 1 0,0 0 0,-1-1 0,1 1 0,0 0 0,0 3 0,10 51 0,-10-52 0,1 9 0,-1 0 0,0 0 0,-1 0 0,0 0 0,-1 0 0,-1 0 0,0 0 0,0 0 0,-2 0 0,1-1 0,-2 1 0,0-1 0,0 0 0,-1 0 0,0-1 0,-1 1 0,0-1 0,-12 12 0,-4 0 0,0-1 0,-1-1 0,-1-2 0,-1 0 0,-53 27 0,-153 61 0,193-91 0,-9 6 0,1 2 0,2 3 0,0 1 0,-60 51 0,98-73 0,0 1 0,0 1 0,0-1 0,1 1 0,0 0 0,1 1 0,-8 13 0,-25 71 0,20-47 0,5-6-273,1 0 0,1 1 0,3 0 0,-6 83 0,12-93-6553</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02:02.114"/>
    </inkml:context>
    <inkml:brush xml:id="br0">
      <inkml:brushProperty name="width" value="0.035" units="cm"/>
      <inkml:brushProperty name="height" value="0.035" units="cm"/>
      <inkml:brushProperty name="color" value="#E71224"/>
    </inkml:brush>
  </inkml:definitions>
  <inkml:trace contextRef="#ctx0" brushRef="#br0">0 83 24575,'5'-3'0,"-1"1"0,1-1 0,-1 1 0,1 0 0,0 0 0,-1 0 0,1 1 0,0-1 0,0 1 0,6 0 0,6-3 0,50-13 0,0 3 0,0 3 0,124-4 0,183 17-1365,-346-2-5461</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02:05.549"/>
    </inkml:context>
    <inkml:brush xml:id="br0">
      <inkml:brushProperty name="width" value="0.035" units="cm"/>
      <inkml:brushProperty name="height" value="0.035" units="cm"/>
      <inkml:brushProperty name="color" value="#E71224"/>
    </inkml:brush>
  </inkml:definitions>
  <inkml:trace contextRef="#ctx0" brushRef="#br0">1 1 24575,'42'2'0,"-1"3"0,77 17 0,-31-4 0,-31-8 0,-15-2 0,1-1 0,65 1 0,-5-9-1365,-79 1-5461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02:11.395"/>
    </inkml:context>
    <inkml:brush xml:id="br0">
      <inkml:brushProperty name="width" value="0.035" units="cm"/>
      <inkml:brushProperty name="height" value="0.035" units="cm"/>
      <inkml:brushProperty name="color" value="#E71224"/>
    </inkml:brush>
  </inkml:definitions>
  <inkml:trace contextRef="#ctx0" brushRef="#br0">0 55 24575,'11'0'0,"0"-2"0,0 1 0,19-6 0,14-3 0,44-5 0,-53 9 0,0 0 0,46 0 0,-15 5 0,105 4 0,-157-1 0,0 1 0,0 0 0,0 1 0,19 9 0,-19-8 0,-1 0 0,1 0 0,0-1 0,19 2 0,116-3-260,-115-4-845,-6 1-5721</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02:13.295"/>
    </inkml:context>
    <inkml:brush xml:id="br0">
      <inkml:brushProperty name="width" value="0.035" units="cm"/>
      <inkml:brushProperty name="height" value="0.035" units="cm"/>
      <inkml:brushProperty name="color" value="#E71224"/>
    </inkml:brush>
  </inkml:definitions>
  <inkml:trace contextRef="#ctx0" brushRef="#br0">1 28 24575,'24'-1'0,"48"-8"0,-5-1 0,404 2-3,-283 10-1359,-166-2-5464</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02:15.347"/>
    </inkml:context>
    <inkml:brush xml:id="br0">
      <inkml:brushProperty name="width" value="0.035" units="cm"/>
      <inkml:brushProperty name="height" value="0.035" units="cm"/>
      <inkml:brushProperty name="color" value="#E71224"/>
    </inkml:brush>
  </inkml:definitions>
  <inkml:trace contextRef="#ctx0" brushRef="#br0">1 20 24575,'11'0'0,"62"0"0,137-16 0,-188 14 20,1 1 1,0 1-1,0 1 0,0 1 0,23 4 1,56 5-1508,-79-11-5339</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01:50.956"/>
    </inkml:context>
    <inkml:brush xml:id="br0">
      <inkml:brushProperty name="width" value="0.05" units="cm"/>
      <inkml:brushProperty name="height" value="0.05" units="cm"/>
      <inkml:brushProperty name="color" value="#66CC00"/>
    </inkml:brush>
  </inkml:definitions>
  <inkml:trace contextRef="#ctx0" brushRef="#br0">42 1 24575,'5'0'0,"0"0"0,1 0 0,-2 1 0,2-1 0,-1 1 0,-1 1 0,1-1 0,0 0 0,1 1 0,-2 1 0,0-1 0,1 0 0,-1 1 0,1-1 0,-1 1 0,0 1 0,0-2 0,5 9 0,-4-5 0,-2 0 0,1 0 0,-1-1 0,1 2 0,0-1 0,-2 1 0,0 0 0,-1 0 0,2 1 0,-2-1 0,0 0 0,0 10 0,2 27 0,-2-1 0,-2 1 0,-3-1 0,-1 0 0,-2 1 0,-20 70 0,12-73 0,5-12 0,-13 49 0,22-72 0,0 1 0,0-1 0,-1 1 0,2-2 0,0 1 0,0 1 0,0-1 0,2 1 0,-1-1 0,0 0 0,0 1 0,2-1 0,2 10 0,-1-11 0,-1 0 0,1-2 0,0 1 0,-1-1 0,2 2 0,-2-3 0,2 2 0,0-1 0,-1 0 0,1-1 0,0 0 0,-1 1 0,2-1 0,-1-1 0,7 3 0,9 1 0,1-1 0,29 2 0,-22-5 0,-23-1 0,1 0 0,0 1 0,-1-1 0,1 2 0,0-1 0,9 4 0,-16-5 0,0 0 0,0 0 0,0 0 0,-1 0 0,1 0 0,0 0 0,0 1 0,0-1 0,-1 0 0,1 0 0,0 0 0,0 0 0,0 0 0,0 0 0,0 1 0,-1-1 0,1 0 0,0 0 0,0 0 0,0 1 0,0-1 0,0 0 0,0 0 0,0 0 0,0 0 0,0 1 0,0-1 0,0 0 0,0 0 0,0 0 0,0 1 0,0-1 0,0 0 0,0 0 0,0 0 0,0 2 0,0-2 0,0 0 0,0 0 0,0 0 0,0 1 0,0-1 0,0 0 0,1 0 0,-1 0 0,0 0 0,0 1 0,0-1 0,0 0 0,0 0 0,1 0 0,-1 0 0,0 0 0,0 1 0,0-1 0,0 0 0,1 0 0,-1 0 0,0 0 0,0 0 0,0 0 0,2 0 0,-2 0 0,0 0 0,0 0 0,-23 7 0,17-6 0,-49 16 0,1 3 0,-79 37 0,128-54 0,0 0 0,-1 1 0,1-1 0,1 1 0,-1-1 0,0 2 0,2-2 0,-2 2 0,2 0 0,-1 0 0,0-1 0,1 2 0,-1-1 0,2 1 0,0-2 0,-1 2 0,1 0 0,1 0 0,-1 0 0,0 0 0,1 0 0,1-1 0,-1 1 0,1 0 0,0 0 0,0 1 0,1-1 0,2 12 0,4 9 0,1 0 0,1 0 0,2-2 0,25 49 0,-22-47 0,0 3 0,3-3 0,-1 0 0,2 0 0,2-3 0,0 1 0,43 41 0,-58-61 0,0 0 0,-2 1 0,2 0 0,-2 0 0,1 0 0,-1 1 0,0-1 0,0 1 0,0 0 0,-2 0 0,1 0 0,-1 0 0,0 0 0,1 0 0,-2 0 0,1 0 0,-2 11 0,-1-6 0,2-1 0,-2 0 0,1 1 0,-3-2 0,2 1 0,-1-1 0,-1 1 0,-1 0 0,1-1 0,-10 14 0,8-15-97,0 0-1,-1 0 1,0-1-1,0 0 1,0 0-1,-2-1 1,1 0-1,-1 0 1,1-1-1,-2 0 1,1 0-1,-1-1 0,-14 5 1,-1-4-6729</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03:46.802"/>
    </inkml:context>
    <inkml:brush xml:id="br0">
      <inkml:brushProperty name="width" value="0.035" units="cm"/>
      <inkml:brushProperty name="height" value="0.035" units="cm"/>
      <inkml:brushProperty name="color" value="#E71224"/>
    </inkml:brush>
  </inkml:definitions>
  <inkml:trace contextRef="#ctx0" brushRef="#br0">1 0 24575,'690'0'0,"-675"1"22,0 1 0,0 0-1,-1 2 1,0-1 0,27 12 0,-24-9-322,-1-1 1,1 0 0,-1-1 0,20 2 0,-8-4-6527</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26:27.834"/>
    </inkml:context>
    <inkml:brush xml:id="br0">
      <inkml:brushProperty name="width" value="0.035" units="cm"/>
      <inkml:brushProperty name="height" value="0.035" units="cm"/>
      <inkml:brushProperty name="color" value="#E71224"/>
    </inkml:brush>
  </inkml:definitions>
  <inkml:trace contextRef="#ctx0" brushRef="#br0">0 107 24575,'32'-1'0,"49"-9"0,-12 1 0,-42 6 0,0-2 0,-1 0 0,1-2 0,27-11 0,-35 13 0,0 0 0,1 1 0,-1 1 0,1 1 0,23 0 0,5 0 0,24-10 0,-51 8 0,-1 0 0,26 0 0,-44 4 0,26-1 0,57 5 0,-76-2 0,0-1 0,0 1 0,-1 1 0,1-1 0,-1 2 0,1-1 0,-1 1 0,0 0 0,-1 1 0,13 9 0,11 6-1365,-16-13-5461</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19:19.150"/>
    </inkml:context>
    <inkml:brush xml:id="br0">
      <inkml:brushProperty name="width" value="0.035" units="cm"/>
      <inkml:brushProperty name="height" value="0.035" units="cm"/>
      <inkml:brushProperty name="color" value="#E71224"/>
    </inkml:brush>
  </inkml:definitions>
  <inkml:trace contextRef="#ctx0" brushRef="#br0">0 83 24575,'5'-3'0,"-1"1"0,1-1 0,-1 1 0,1 0 0,0 0 0,-1 0 0,1 1 0,0-1 0,0 1 0,6 0 0,6-3 0,50-13 0,0 3 0,0 3 0,124-4 0,183 17-1365,-346-2-5461</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19:19.152"/>
    </inkml:context>
    <inkml:brush xml:id="br0">
      <inkml:brushProperty name="width" value="0.035" units="cm"/>
      <inkml:brushProperty name="height" value="0.035" units="cm"/>
      <inkml:brushProperty name="color" value="#E71224"/>
    </inkml:brush>
  </inkml:definitions>
  <inkml:trace contextRef="#ctx0" brushRef="#br0">1 0 24575,'690'0'0,"-675"1"22,0 1 0,0 0-1,-1 2 1,0-1 0,27 12 0,-24-9-322,-1-1 1,1 0 0,-1-1 0,20 2 0,-8-4-6527</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8T18:40:03.617"/>
    </inkml:context>
    <inkml:brush xml:id="br0">
      <inkml:brushProperty name="width" value="0.035" units="cm"/>
      <inkml:brushProperty name="height" value="0.035" units="cm"/>
      <inkml:brushProperty name="color" value="#E71224"/>
    </inkml:brush>
  </inkml:definitions>
  <inkml:trace contextRef="#ctx0" brushRef="#br0">0 83 24575,'5'-3'0,"-1"1"0,1-1 0,-1 1 0,1 0 0,0 0 0,-1 0 0,1 1 0,0-1 0,0 1 0,6 0 0,6-3 0,50-13 0,0 3 0,0 3 0,124-4 0,183 17-1365,-346-2-5461</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02:30:27.042"/>
    </inkml:context>
    <inkml:brush xml:id="br0">
      <inkml:brushProperty name="width" value="0.05" units="cm"/>
      <inkml:brushProperty name="height" value="0.05" units="cm"/>
      <inkml:brushProperty name="color" value="#AB008B"/>
      <inkml:brushProperty name="ignorePressure" value="1"/>
    </inkml:brush>
  </inkml:definitions>
  <inkml:trace contextRef="#ctx0" brushRef="#br0">1 57,'1'1,"-1"1,1-1,0 0,0 0,0 0,0 0,0-1,0 1,0 0,0 0,0-1,1 1,-1 0,0-1,0 1,1-1,-1 1,0-1,0 0,1 0,-1 0,1 1,-1-1,1-1,6 3,389 92,-280-74,0-5,57-2,372-15,-515-1,-1 0,0-2,0-1,27-10,28-13,-1-4,-9 3,43-9,-73 29,0 2,0 2,13 1,23-3,53-1,1 5,13 7,12-1,337-2,-475 0</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2:37:57.734"/>
    </inkml:context>
    <inkml:brush xml:id="br0">
      <inkml:brushProperty name="width" value="0.035" units="cm"/>
      <inkml:brushProperty name="height" value="0.035" units="cm"/>
      <inkml:brushProperty name="color" value="#E71224"/>
    </inkml:brush>
  </inkml:definitions>
  <inkml:trace contextRef="#ctx0" brushRef="#br0">1 84 24575,'4'-3'0,"0"0"0,0 0 0,0 1 0,1-1 0,-1 1 0,1 0 0,0 1 0,-1-1 0,1 1 0,9-2 0,-5 1 0,242-46 0,-208 43 0,0 2 0,1 2 0,83 9 0,140 40 0,-83-19 0,-98-18 0,-42-4 0,1-2 0,86-2 0,-120-5-42,0 0 0,0-1 1,0 0-1,-1-1 0,1 0 0,12-7 0,-4 2-1030,0 1-5754</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9T17:01:42.133"/>
    </inkml:context>
    <inkml:brush xml:id="br0">
      <inkml:brushProperty name="width" value="0.035" units="cm"/>
      <inkml:brushProperty name="height" value="0.035" units="cm"/>
      <inkml:brushProperty name="color" value="#F6630D"/>
    </inkml:brush>
  </inkml:definitions>
  <inkml:trace contextRef="#ctx0" brushRef="#br0">0 1 24575,'71'73'0,"-30"-28"0,3-2 0,2-2 0,59 42 0,-90-74 0,0-1 0,1 0 0,0-1 0,33 9 0,71 10 0,-96-22 0,103 9 0,-27-4 0,-91-7 0,-1 0 0,1 1 0,0-1 0,-1 2 0,0-1 0,0 1 0,0 0 0,11 8 0,5 6 0,26 25 0,-23-18 0,3 2 0,-2 2 0,-1 2 0,28 40 0,-46-58 0,-2 0 0,9 20 0,-10-21 0,0 0 0,1 0 0,10 15 0,-2-5 0,-2 0 0,-1 0 0,0 1 0,-2 1 0,-1 0 0,9 33 0,-13-32-156,-1 1 0,-1 0 0,-1 0 0,-3 49-1,1-59-427,-1 7-6242</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08T03:38:41.987"/>
    </inkml:context>
    <inkml:brush xml:id="br0">
      <inkml:brushProperty name="width" value="0.05" units="cm"/>
      <inkml:brushProperty name="height" value="0.05" units="cm"/>
      <inkml:brushProperty name="color" value="#FF0066"/>
      <inkml:brushProperty name="ignorePressure" value="1"/>
    </inkml:brush>
  </inkml:definitions>
  <inkml:trace contextRef="#ctx0" brushRef="#br0">0 0</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08T03:38:43.132"/>
    </inkml:context>
    <inkml:brush xml:id="br0">
      <inkml:brushProperty name="width" value="0.05" units="cm"/>
      <inkml:brushProperty name="height" value="0.05" units="cm"/>
      <inkml:brushProperty name="color" value="#FF0066"/>
      <inkml:brushProperty name="ignorePressure" value="1"/>
    </inkml:brush>
  </inkml:definitions>
  <inkml:trace contextRef="#ctx0" brushRef="#br0">1 1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13T19:04:23.015"/>
    </inkml:context>
    <inkml:brush xml:id="br0">
      <inkml:brushProperty name="width" value="0.035" units="cm"/>
      <inkml:brushProperty name="height" value="0.035" units="cm"/>
      <inkml:brushProperty name="color" value="#00A0D7"/>
    </inkml:brush>
  </inkml:definitions>
  <inkml:trace contextRef="#ctx0" brushRef="#br0">0 53 24575,'34'-2'0,"0"-1"0,35-8 0,-18 2 0,82-6 0,241 2 0,-354 15 37,1 0-1,25 6 0,4 1-1510,-22-5-5352</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08T03:38:44.470"/>
    </inkml:context>
    <inkml:brush xml:id="br0">
      <inkml:brushProperty name="width" value="0.05" units="cm"/>
      <inkml:brushProperty name="height" value="0.05" units="cm"/>
      <inkml:brushProperty name="color" value="#FF0066"/>
      <inkml:brushProperty name="ignorePressure" value="1"/>
    </inkml:brush>
  </inkml:definitions>
  <inkml:trace contextRef="#ctx0" brushRef="#br0">0 0</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19:18:18.190"/>
    </inkml:context>
    <inkml:brush xml:id="br0">
      <inkml:brushProperty name="width" value="0.035" units="cm"/>
      <inkml:brushProperty name="height" value="0.035" units="cm"/>
    </inkml:brush>
  </inkml:definitions>
  <inkml:trace contextRef="#ctx0" brushRef="#br0">0 1 24575,'39'0'0,"9"-1"0,89 10 0,-121-7 0,0 1 0,0 1 0,-1 0 0,0 1 0,0 0 0,0 1 0,0 1 0,-1 0 0,19 12 0,-13-5 0,0 1 0,-1 0 0,-1 1 0,0 0 0,-2 1 0,0 1 0,-2 1 0,0 0 0,-1 0 0,-1 1 0,-1 1 0,-1 0 0,-1 0 0,-1 0 0,-2 1 0,0 0 0,-1 1 0,-2-1 0,1 25 0,-2-10 0,-3-1 0,-1 1 0,-2-1 0,-1 1 0,-3-1 0,-19 54 0,10-44 0,2 0 0,2 1 0,2 0 0,3 0 0,2 1 0,1 56 0,5-81 0,-1-6 0,1-1 0,1 0 0,1 0 0,0 0 0,1 0 0,1 0 0,9 23 0,-11-36 0,4 10 0,1 0 0,0 0 0,1 0 0,12 14 0,-16-23 0,1 0 0,-1 0 0,1 0 0,0 0 0,0-1 0,0 0 0,0 0 0,1 0 0,0-1 0,-1 1 0,1-1 0,0 0 0,0-1 0,12 3 0,44 3 0,97 0 0,-17-1 0,-108-4 0,-17-1 0,0 0 0,0 1 0,30 7 0,-46-9 0,-1 0 0,1 0 0,0 0 0,0 1 0,0-1 0,0 0 0,0 0 0,0 1 0,-1-1 0,1 1 0,0-1 0,0 1 0,-1-1 0,1 1 0,0-1 0,-1 1 0,1 0 0,0-1 0,-1 1 0,1 1 0,-1-2 0,0 1 0,0-1 0,0 1 0,0-1 0,0 1 0,-1-1 0,1 1 0,0-1 0,0 1 0,0-1 0,-1 0 0,1 1 0,0-1 0,-1 1 0,1-1 0,0 0 0,-1 1 0,1-1 0,-1 1 0,1-1 0,-1 0 0,1 0 0,-1 1 0,-4 2 0,0-1 0,0 0 0,0 0 0,-1 0 0,-6 1 0,-12 1 0,-1-1 0,-42 0 0,36-2 0,-33 5 0,55-5 0,-1 1 0,0 0 0,1 1 0,-1 0 0,1 0 0,0 1 0,-13 6 0,11-3 0,0-2 0,0 1 0,-1-2 0,0 1 0,0-1 0,0-1 0,-20 4 0,24-6 0,1 1 0,0 1 0,0-1 0,0 1 0,1 0 0,-1 0 0,1 1 0,0 0 0,0 0 0,0 0 0,0 1 0,1 0 0,0 0 0,0 0 0,1 0 0,-1 0 0,1 1 0,0 0 0,1 0 0,-5 11 0,0 1 0,1 2 0,1-1 0,0 1 0,2 0 0,-3 31 0,6 258 0,5-277 0,2 0 0,2 0 0,1-1 0,19 43 0,-19-51 0,-3-4 0,-2 0 0,0 1 0,-1 0 0,0 30 0,-1-21 0,6 31 0,11 68 0,-6-27 0,-7-68 0,-3 2 0,-1-1 0,-2 0 0,-4 34 0,1-47 0,-1-1 0,-1 0 0,0 0 0,-2-1 0,0 1 0,-2-1 0,0-1 0,-13 19 0,11-21 0,6-8 0,-1 0 0,0 0 0,0 0 0,-15 14 0,-31 25 0,33-28 0,-32 23 0,43-36 0,1-1 0,-1-1 0,0 1 0,-1-1 0,1-1 0,-1 1 0,0-1 0,-13 2 0,-43 3-1365,38-7-5461</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31T23:28:51.781"/>
    </inkml:context>
    <inkml:brush xml:id="br0">
      <inkml:brushProperty name="width" value="0.05" units="cm"/>
      <inkml:brushProperty name="height" value="0.05" units="cm"/>
      <inkml:brushProperty name="color" value="#E71224"/>
    </inkml:brush>
  </inkml:definitions>
  <inkml:trace contextRef="#ctx0" brushRef="#br0">1 196 24575,'215'13'0,"-115"-5"0,372 27 0,19-9 0,-128 5 0,-279-18 0,-1 4 0,102 34 0,-150-39 0,0-2 0,1-1 0,48 5 0,-64-13 0,1 0 0,-1-1 0,0-1 0,0-1 0,1 0 0,-2-2 0,32-9 0,-20 4 0,1 1 0,0 2 0,0 2 0,0 1 0,49 1 0,-68 1 0,-12-2 0,-17-6 0,10 6 0,-174-66 0,120 49 0,-79-38 0,87 32 0,-79-45 0,115 60 0,1 0 0,0-1 0,1 0 0,0-1 0,-23-29 0,21 20 0,15 22 0,34 36 0,232 191 0,-201-177 0,4 12 0,-50-45 0,0 0 0,1-1 0,0-1 0,2-1 0,32 18 0,-39-25 0,0 0 0,-1 0 0,0 1 0,13 12 0,-25-20 0,-1 1 0,1-1 0,-1 1 0,1-1 0,-1 1 0,0-1 0,1 1 0,-1 0 0,0-1 0,0 1 0,1 0 0,-1-1 0,0 1 0,0 0 0,0-1 0,0 1 0,0 0 0,0-1 0,0 1 0,0 0 0,0-1 0,0 1 0,0 0 0,-1-1 0,1 1 0,0 0 0,0-1 0,-1 1 0,1-1 0,0 1 0,-1 0 0,1-1 0,0 1 0,-1-1 0,1 1 0,-1-1 0,1 1 0,-1-1 0,1 0 0,-1 1 0,0-1 0,1 1 0,-1-1 0,0 0 0,-29 16 0,-60 17 0,65-26 0,0 2 0,1 0 0,0 2 0,0 0 0,-32 23 0,40-20-1365,5-1-5461</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31T23:29:21.800"/>
    </inkml:context>
    <inkml:brush xml:id="br0">
      <inkml:brushProperty name="width" value="0.05" units="cm"/>
      <inkml:brushProperty name="height" value="0.05" units="cm"/>
      <inkml:brushProperty name="color" value="#333333"/>
    </inkml:brush>
  </inkml:definitions>
  <inkml:trace contextRef="#ctx0" brushRef="#br0">0 2561 24575,'18'0'0,"165"1"0,245-32 0,-395 27 0,0-3 0,-1-1 0,0-1 0,37-16 0,-51 17 0,-1-1 0,0 0 0,-1-1 0,0-1 0,0-1 0,-1-1 0,-1 0 0,20-23 0,-12 9 0,-2-2 0,-1-1 0,-1-1 0,-1 0 0,21-58 0,42-174 0,-75 244 0,103-596 0,-63 296 0,-38 284 0,2 0 0,1 0 0,2 1 0,19-40 0,75-123 0,-71 136 0,-17 32 4,1 0-1,2 2 1,46-49-1,86-64-33,-36 36-1319,-89 77-5477</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3:31:20.958"/>
    </inkml:context>
    <inkml:brush xml:id="br0">
      <inkml:brushProperty name="width" value="0.035" units="cm"/>
      <inkml:brushProperty name="height" value="0.035" units="cm"/>
      <inkml:brushProperty name="color" value="#004F8B"/>
    </inkml:brush>
  </inkml:definitions>
  <inkml:trace contextRef="#ctx0" brushRef="#br0">0 53 24575,'12'-1'0,"-1"-1"0,0 0 0,0-1 0,0 0 0,11-5 0,18-4 0,4 4 0,1 1 0,0 3 0,0 2 0,0 1 0,0 3 0,0 1 0,0 3 0,73 18 0,-71-11 0,-1 2 0,55 27 0,-79-31 0,39 27 0,7 3 0,-55-33 0,1-1 0,0-1 0,0-1 0,1 0 0,-1-1 0,1 0 0,0-1 0,0-1 0,30 1 0,-38-3 0,12 0 0,1-1 0,37-5 0,-51 4 0,0 1 0,0-1 0,-1 0 0,1 0 0,0-1 0,-1 0 0,0 0 0,0 0 0,0-1 0,0 1 0,0-1 0,0 0 0,5-8 0,7-5 0,-1 1 0,2 0-1,0 2 1,35-23 0,-1 1-1364,-36 25-5462</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4:09:35.178"/>
    </inkml:context>
    <inkml:brush xml:id="br0">
      <inkml:brushProperty name="width" value="0.035" units="cm"/>
      <inkml:brushProperty name="height" value="0.035" units="cm"/>
      <inkml:brushProperty name="color" value="#66CC00"/>
    </inkml:brush>
  </inkml:definitions>
  <inkml:trace contextRef="#ctx0" brushRef="#br0">0 135 24575,'28'8'0,"0"-1"0,1-2 0,-1-1 0,32 1 0,118-6 0,-81-1 0,13 4 0,106-5 0,-185-1 0,-1-1 0,1-2 0,-1-1 0,37-16 0,-2 1 0,29-14 0,-75 28 0,1 0 0,0 2 0,0 0 0,1 1 0,0 1 0,34-3 0,268 7 0,-149 3 0,-51-2-1365,-95 0-5461</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4:09:56.194"/>
    </inkml:context>
    <inkml:brush xml:id="br0">
      <inkml:brushProperty name="width" value="0.035" units="cm"/>
      <inkml:brushProperty name="height" value="0.035" units="cm"/>
      <inkml:brushProperty name="color" value="#66CC00"/>
    </inkml:brush>
  </inkml:definitions>
  <inkml:trace contextRef="#ctx0" brushRef="#br0">1 54 24575,'8'1'0,"0"0"0,0 0 0,1 1 0,-1 0 0,7 3 0,35 7 0,28-9 0,-54-4 0,1 2 0,-1 1 0,29 6 0,-7 0 0,0-3 0,1-1 0,77-5 0,-60 1 0,-47-2 0,1 0 0,0-1 0,-1-1 0,0-1 0,27-10 0,8-3 0,10-1 0,-38 10 0,-1 2 0,1 0 0,0 2 0,1 0 0,32-1 0,5 6-1365,-33 0-5461</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4:10:05.017"/>
    </inkml:context>
    <inkml:brush xml:id="br0">
      <inkml:brushProperty name="width" value="0.035" units="cm"/>
      <inkml:brushProperty name="height" value="0.035" units="cm"/>
      <inkml:brushProperty name="color" value="#66CC00"/>
    </inkml:brush>
  </inkml:definitions>
  <inkml:trace contextRef="#ctx0" brushRef="#br0">1 0 24575,'10'1'0,"1"0"0,-1 0 0,1 1 0,-1 0 0,1 1 0,-1 0 0,0 1 0,0 0 0,-1 0 0,1 1 0,-1 1 0,0-1 0,0 1 0,-1 1 0,0 0 0,0 0 0,0 0 0,-1 1 0,0 0 0,-1 1 0,0-1 0,0 1 0,-1 1 0,7 15 0,-2-2 0,-2 1 0,-1 1 0,-2-1 0,6 43 0,-5 102 0,-8-85 0,2 98 0,2-172 0,-1 1 0,1-1 0,1 1 0,0-1 0,0 0 0,1 0 0,0 0 0,1 0 0,0-1 0,1 0 0,0 0 0,0 0 0,1-1 0,0 0 0,0 0 0,1-1 0,0 0 0,0 0 0,13 7 0,96 78 0,-100-80 0,1 0 0,28 12 0,-43-23 0,-1 0 0,0 0 0,0 0 0,0 0 0,0 1 0,0-1 0,0 0 0,-1 1 0,1 0 0,2 1 0,-5 6 0,-14-3 0,0-4 0,1 0 0,-1-2 0,-26-1 0,30 0 0,-1 0 0,0 1 0,0 0 0,1 1 0,-1 1 0,-18 4 0,26-5 0,1 1 0,0-1 0,-1 1 0,1 0 0,0 0 0,0 0 0,0 1 0,1-1 0,-1 1 0,0-1 0,1 1 0,0 0 0,-1 0 0,1 0 0,0 0 0,1 0 0,-1 1 0,1-1 0,-1 1 0,1-1 0,-1 6 0,-1 7 0,0 1 0,1-1 0,1 28 0,-2 10 0,-8 65 0,3 145 0,6-223 0,-9 57 0,4-54 0,0 51 0,8 502 0,-1-591 0,1 1 0,-2-1 0,1 1 0,-1-1 0,0 0 0,0 1 0,-1-1 0,1 0 0,-1 1 0,-1-1 0,1 0 0,-1 0 0,0-1 0,-1 1 0,1-1 0,-1 1 0,0-1 0,-1 0 0,1-1 0,-1 1 0,0-1 0,0 0 0,0 0 0,0 0 0,-1-1 0,0 0 0,0 0 0,0 0 0,0-1 0,-7 2 0,2 0 3,0 1-1,0 1 1,-16 9-1,3-1-1377,6-5-5451</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4:10:55.287"/>
    </inkml:context>
    <inkml:brush xml:id="br0">
      <inkml:brushProperty name="width" value="0.035" units="cm"/>
      <inkml:brushProperty name="height" value="0.035" units="cm"/>
      <inkml:brushProperty name="color" value="#66CC00"/>
    </inkml:brush>
  </inkml:definitions>
  <inkml:trace contextRef="#ctx0" brushRef="#br0">0 0 24575,'19'9'0,"0"-1"0,0-1 0,1 0 0,-1-2 0,31 5 0,-8-5 0,68 0 0,-93-6 0,-1-1 0,0 0 0,1-1 0,-1-1 0,-1 0 0,1-1 0,15-8 0,-10 5 0,-12 5 0,0 0 0,0 1 0,0 0 0,0 0 0,0 1 0,0 1 0,16 0 0,-2 2 0,38 9 0,-27-4 0,0-2-73,0-2 0,65-3 0,-56-1-1073,-15 1-5680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4:11:26.338"/>
    </inkml:context>
    <inkml:brush xml:id="br0">
      <inkml:brushProperty name="width" value="0.035" units="cm"/>
      <inkml:brushProperty name="height" value="0.035" units="cm"/>
      <inkml:brushProperty name="color" value="#66CC00"/>
    </inkml:brush>
  </inkml:definitions>
  <inkml:trace contextRef="#ctx0" brushRef="#br0">0 137 24575,'531'0'0,"-515"0"0,-1-1 0,1-1 0,-1-1 0,0 0 0,0-1 0,0 0 0,19-10 0,174-67 0,-194 76 0,0 0 0,0 1 0,0 1 0,1 0 0,-1 1 0,17-1 0,93 5 0,-51 1 0,-59-3 0,-1 1 0,1 0 0,-1 1 0,0 0 0,1 2 0,-1-1 0,-1 2 0,21 8 0,4 3-37,-19-10-406,0 2 1,29 17-1,-34-16-6383</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13T19:04:23.016"/>
    </inkml:context>
    <inkml:brush xml:id="br0">
      <inkml:brushProperty name="width" value="0.035" units="cm"/>
      <inkml:brushProperty name="height" value="0.035" units="cm"/>
      <inkml:brushProperty name="color" value="#00A0D7"/>
    </inkml:brush>
  </inkml:definitions>
  <inkml:trace contextRef="#ctx0" brushRef="#br0">1 1 24575,'0'0'-8191</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4:12:12.608"/>
    </inkml:context>
    <inkml:brush xml:id="br0">
      <inkml:brushProperty name="width" value="0.035" units="cm"/>
      <inkml:brushProperty name="height" value="0.035" units="cm"/>
      <inkml:brushProperty name="color" value="#66CC00"/>
    </inkml:brush>
  </inkml:definitions>
  <inkml:trace contextRef="#ctx0" brushRef="#br0">1 107 24575,'8'1'0,"-1"0"0,0 1 0,1 0 0,-1 0 0,12 6 0,7 1 0,17 5 0,2-2 0,0-2 0,0-2 0,68 4 0,312-14 0,-412 0 0,1 0 0,-1 0 0,1-2 0,-1 1 0,0-2 0,-1 0 0,1 0 0,20-13 0,15-6 0,-1-2 0,-38 20 0,0 1 0,1-1 0,-1 2 0,20-8 0,39-10 0,-45 14 0,0 0 0,1 2 0,24-4 0,-39 9 0,-1 0 0,1 1 0,-1 0 0,1 0 0,-1 1 0,1 1 0,-1-1 0,1 1 0,-1 1 0,0-1 0,0 1 0,13 7 0,-12-5-341,0 0 0,1-1-1,19 5 1,-10-5-6485</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16:40:22.898"/>
    </inkml:context>
    <inkml:brush xml:id="br0">
      <inkml:brushProperty name="width" value="0.035" units="cm"/>
      <inkml:brushProperty name="height" value="0.035" units="cm"/>
      <inkml:brushProperty name="color" value="#E71224"/>
    </inkml:brush>
  </inkml:definitions>
  <inkml:trace contextRef="#ctx0" brushRef="#br0">0 46 24575,'102'-1'0,"149"4"0,-207 1 0,0 1 0,0 2 0,68 21 0,-52-9 0,176 62 0,-228-77 0,1-1 0,0 0 0,-1-1 0,1 0 0,1 0 0,-1-1 0,0 0 0,0 0 0,0-1 0,1-1 0,-1 1 0,0-2 0,0 1 0,0-1 0,0 0 0,0-1 0,0 0 0,-1-1 0,1 0 0,-1 0 0,0 0 0,0-1 0,-1-1 0,10-7 0,72-68 134,-19 15-1633,-58 56-5327</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16:40:25.333"/>
    </inkml:context>
    <inkml:brush xml:id="br0">
      <inkml:brushProperty name="width" value="0.035" units="cm"/>
      <inkml:brushProperty name="height" value="0.035" units="cm"/>
      <inkml:brushProperty name="color" value="#E71224"/>
    </inkml:brush>
  </inkml:definitions>
  <inkml:trace contextRef="#ctx0" brushRef="#br0">1 44 24575,'7'0'0,"1"-1"0,-1 0 0,1-1 0,9-2 0,16-4 0,62 0 0,125 4 0,-149 5 0,-46 2 0,1 0 0,0 2 0,-1 1 0,0 1 0,0 1 0,43 21 0,29 9 0,-72-29 0,-1-1 0,2-2 0,-1 0 0,1-2 0,0 0 0,0-2 0,51-2 0,-70-2 0,0 0 0,-1-1 0,1 1 0,-1-1 0,1-1 0,-1 1 0,0-1 0,-1 0 0,1 0 0,-1-1 0,1 0 0,6-8 0,28-21 0,45-23-1365,-71 47-5461</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16:40:35.776"/>
    </inkml:context>
    <inkml:brush xml:id="br0">
      <inkml:brushProperty name="width" value="0.035" units="cm"/>
      <inkml:brushProperty name="height" value="0.035" units="cm"/>
      <inkml:brushProperty name="color" value="#66CC00"/>
    </inkml:brush>
  </inkml:definitions>
  <inkml:trace contextRef="#ctx0" brushRef="#br0">974 1 24575,'2'0'0,"1"1"0,-1 0 0,1 0 0,-1 0 0,1 1 0,-1-1 0,0 1 0,1 0 0,-1 0 0,0 0 0,0 0 0,0 1 0,0-1 0,0 1 0,-1-1 0,1 1 0,-1 0 0,3 5 0,1 2 0,0 1 0,-1 0 0,0 0 0,3 13 0,-1 8 0,-1 0 0,-1 1 0,-1-1 0,-1 1 0,-1 0 0,-2 0 0,0-1 0,-8 56 0,5-63 0,-2-1 0,0 0 0,-1-1 0,-1 0 0,0 0 0,-1-2 0,-1 1 0,-1-1 0,0-1 0,-1-1 0,0 0 0,-23 26 0,2-7 0,-1-1 0,-1-3 0,-2-1 0,-48 31 0,-51 15 0,100-61 0,0 2 0,1 3 0,0 1 0,2 2 0,-35 36 0,42-35 0,1 2 0,1 1 0,1 2 0,1 1 0,-30 59 0,35-56 0,-1-1 0,-2-1 0,-38 53 0,45-68-1365,2-2-5461</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44"/>
    </inkml:context>
    <inkml:brush xml:id="br0">
      <inkml:brushProperty name="width" value="0.35" units="cm"/>
      <inkml:brushProperty name="height" value="0.35" units="cm"/>
      <inkml:brushProperty name="color" value="#004F8B"/>
      <inkml:brushProperty name="ignorePressure" value="1"/>
    </inkml:brush>
  </inkml:definitions>
  <inkml:trace contextRef="#ctx0" brushRef="#br0">0 0</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45"/>
    </inkml:context>
    <inkml:brush xml:id="br0">
      <inkml:brushProperty name="width" value="0.35" units="cm"/>
      <inkml:brushProperty name="height" value="0.35" units="cm"/>
      <inkml:brushProperty name="color" value="#004F8B"/>
      <inkml:brushProperty name="ignorePressure" value="1"/>
    </inkml:brush>
  </inkml:definitions>
  <inkml:trace contextRef="#ctx0" brushRef="#br0">0 1</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46"/>
    </inkml:context>
    <inkml:brush xml:id="br0">
      <inkml:brushProperty name="width" value="0.35" units="cm"/>
      <inkml:brushProperty name="height" value="0.35" units="cm"/>
      <inkml:brushProperty name="color" value="#004F8B"/>
      <inkml:brushProperty name="ignorePressure" value="1"/>
    </inkml:brush>
  </inkml:definitions>
  <inkml:trace contextRef="#ctx0" brushRef="#br0">0 0</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47"/>
    </inkml:context>
    <inkml:brush xml:id="br0">
      <inkml:brushProperty name="width" value="0.35" units="cm"/>
      <inkml:brushProperty name="height" value="0.35" units="cm"/>
      <inkml:brushProperty name="color" value="#004F8B"/>
      <inkml:brushProperty name="ignorePressure" value="1"/>
    </inkml:brush>
  </inkml:definitions>
  <inkml:trace contextRef="#ctx0" brushRef="#br0">0 1</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48"/>
    </inkml:context>
    <inkml:brush xml:id="br0">
      <inkml:brushProperty name="width" value="0.35" units="cm"/>
      <inkml:brushProperty name="height" value="0.35" units="cm"/>
      <inkml:brushProperty name="color" value="#004F8B"/>
      <inkml:brushProperty name="ignorePressure" value="1"/>
    </inkml:brush>
  </inkml:definitions>
  <inkml:trace contextRef="#ctx0" brushRef="#br0">0 0</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49"/>
    </inkml:context>
    <inkml:brush xml:id="br0">
      <inkml:brushProperty name="width" value="0.35" units="cm"/>
      <inkml:brushProperty name="height" value="0.35" units="cm"/>
      <inkml:brushProperty name="color" value="#E71224"/>
      <inkml:brushProperty name="ignorePressure" value="1"/>
    </inkml:brush>
  </inkml:definitions>
  <inkml:trace contextRef="#ctx0" brushRef="#br0">1 0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53:15.508"/>
    </inkml:context>
    <inkml:brush xml:id="br0">
      <inkml:brushProperty name="width" value="0.035" units="cm"/>
      <inkml:brushProperty name="height" value="0.035" units="cm"/>
      <inkml:brushProperty name="color" value="#00A0D7"/>
    </inkml:brush>
  </inkml:definitions>
  <inkml:trace contextRef="#ctx0" brushRef="#br0">1 1 24575,'0'0'-8191</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11T22:31:38.999"/>
    </inkml:context>
    <inkml:brush xml:id="br0">
      <inkml:brushProperty name="width" value="0.035" units="cm"/>
      <inkml:brushProperty name="height" value="0.035" units="cm"/>
      <inkml:brushProperty name="color" value="#F6630D"/>
    </inkml:brush>
  </inkml:definitions>
  <inkml:trace contextRef="#ctx0" brushRef="#br0">0 1 24575,'30'1'0,"53"10"0,2 1 0,71-11 0,11 2 0,-146 0 0,38 10 0,-28-5 0,14 4-13,-29-7-325,1-1 0,0 0 0,21 1 0,-15-4-6488</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50"/>
    </inkml:context>
    <inkml:brush xml:id="br0">
      <inkml:brushProperty name="width" value="0.35" units="cm"/>
      <inkml:brushProperty name="height" value="0.35" units="cm"/>
      <inkml:brushProperty name="color" value="#E71224"/>
      <inkml:brushProperty name="ignorePressure" value="1"/>
    </inkml:brush>
  </inkml:definitions>
  <inkml:trace contextRef="#ctx0" brushRef="#br0">0 1</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51"/>
    </inkml:context>
    <inkml:brush xml:id="br0">
      <inkml:brushProperty name="width" value="0.35" units="cm"/>
      <inkml:brushProperty name="height" value="0.35" units="cm"/>
      <inkml:brushProperty name="color" value="#E71224"/>
      <inkml:brushProperty name="ignorePressure" value="1"/>
    </inkml:brush>
  </inkml:definitions>
  <inkml:trace contextRef="#ctx0" brushRef="#br0">1 0</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52"/>
    </inkml:context>
    <inkml:brush xml:id="br0">
      <inkml:brushProperty name="width" value="0.35" units="cm"/>
      <inkml:brushProperty name="height" value="0.35" units="cm"/>
      <inkml:brushProperty name="color" value="#E71224"/>
      <inkml:brushProperty name="ignorePressure" value="1"/>
    </inkml:brush>
  </inkml:definitions>
  <inkml:trace contextRef="#ctx0" brushRef="#br0">0 1</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53"/>
    </inkml:context>
    <inkml:brush xml:id="br0">
      <inkml:brushProperty name="width" value="0.35" units="cm"/>
      <inkml:brushProperty name="height" value="0.35" units="cm"/>
      <inkml:brushProperty name="color" value="#E71224"/>
      <inkml:brushProperty name="ignorePressure" value="1"/>
    </inkml:brush>
  </inkml:definitions>
  <inkml:trace contextRef="#ctx0" brushRef="#br0">0 0</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54"/>
    </inkml:context>
    <inkml:brush xml:id="br0">
      <inkml:brushProperty name="width" value="0.35" units="cm"/>
      <inkml:brushProperty name="height" value="0.35" units="cm"/>
      <inkml:brushProperty name="color" value="#008C3A"/>
      <inkml:brushProperty name="ignorePressure" value="1"/>
    </inkml:brush>
  </inkml:definitions>
  <inkml:trace contextRef="#ctx0" brushRef="#br0">1 0</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55"/>
    </inkml:context>
    <inkml:brush xml:id="br0">
      <inkml:brushProperty name="width" value="0.35" units="cm"/>
      <inkml:brushProperty name="height" value="0.35" units="cm"/>
      <inkml:brushProperty name="color" value="#008C3A"/>
      <inkml:brushProperty name="ignorePressure" value="1"/>
    </inkml:brush>
  </inkml:definitions>
  <inkml:trace contextRef="#ctx0" brushRef="#br0">0 1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56"/>
    </inkml:context>
    <inkml:brush xml:id="br0">
      <inkml:brushProperty name="width" value="0.35" units="cm"/>
      <inkml:brushProperty name="height" value="0.35" units="cm"/>
      <inkml:brushProperty name="color" value="#008C3A"/>
      <inkml:brushProperty name="ignorePressure" value="1"/>
    </inkml:brush>
  </inkml:definitions>
  <inkml:trace contextRef="#ctx0" brushRef="#br0">0 0</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57"/>
    </inkml:context>
    <inkml:brush xml:id="br0">
      <inkml:brushProperty name="width" value="0.35" units="cm"/>
      <inkml:brushProperty name="height" value="0.35" units="cm"/>
      <inkml:brushProperty name="color" value="#008C3A"/>
      <inkml:brushProperty name="ignorePressure" value="1"/>
    </inkml:brush>
  </inkml:definitions>
  <inkml:trace contextRef="#ctx0" brushRef="#br0">1 0</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58"/>
    </inkml:context>
    <inkml:brush xml:id="br0">
      <inkml:brushProperty name="width" value="0.35" units="cm"/>
      <inkml:brushProperty name="height" value="0.35" units="cm"/>
      <inkml:brushProperty name="color" value="#008C3A"/>
      <inkml:brushProperty name="ignorePressure" value="1"/>
    </inkml:brush>
  </inkml:definitions>
  <inkml:trace contextRef="#ctx0" brushRef="#br0">1 0</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59"/>
    </inkml:context>
    <inkml:brush xml:id="br0">
      <inkml:brushProperty name="width" value="0.35" units="cm"/>
      <inkml:brushProperty name="height" value="0.35" units="cm"/>
      <inkml:brushProperty name="color" value="#AB008B"/>
      <inkml:brushProperty name="ignorePressure" value="1"/>
    </inkml:brush>
  </inkml:definitions>
  <inkml:trace contextRef="#ctx0" brushRef="#br0">1 0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06:06.933"/>
    </inkml:context>
    <inkml:brush xml:id="br0">
      <inkml:brushProperty name="width" value="0.035" units="cm"/>
      <inkml:brushProperty name="height" value="0.035" units="cm"/>
      <inkml:brushProperty name="color" value="#E71224"/>
    </inkml:brush>
  </inkml:definitions>
  <inkml:trace contextRef="#ctx0" brushRef="#br0">1 58 24575,'6'-4'0,"0"0"0,1 0 0,0 1 0,0 0 0,0 0 0,0 0 0,0 1 0,1 0 0,9-1 0,6-2 0,18-3 0,1 2 0,0 1 0,0 3 0,77 4 0,-25 1 0,59-4-1365,-129 1-5461</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60"/>
    </inkml:context>
    <inkml:brush xml:id="br0">
      <inkml:brushProperty name="width" value="0.35" units="cm"/>
      <inkml:brushProperty name="height" value="0.35" units="cm"/>
      <inkml:brushProperty name="color" value="#AB008B"/>
      <inkml:brushProperty name="ignorePressure" value="1"/>
    </inkml:brush>
  </inkml:definitions>
  <inkml:trace contextRef="#ctx0" brushRef="#br0">1 1</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61"/>
    </inkml:context>
    <inkml:brush xml:id="br0">
      <inkml:brushProperty name="width" value="0.35" units="cm"/>
      <inkml:brushProperty name="height" value="0.35" units="cm"/>
      <inkml:brushProperty name="color" value="#AB008B"/>
      <inkml:brushProperty name="ignorePressure" value="1"/>
    </inkml:brush>
  </inkml:definitions>
  <inkml:trace contextRef="#ctx0" brushRef="#br0">1 1</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62"/>
    </inkml:context>
    <inkml:brush xml:id="br0">
      <inkml:brushProperty name="width" value="0.35" units="cm"/>
      <inkml:brushProperty name="height" value="0.35" units="cm"/>
      <inkml:brushProperty name="color" value="#AB008B"/>
      <inkml:brushProperty name="ignorePressure" value="1"/>
    </inkml:brush>
  </inkml:definitions>
  <inkml:trace contextRef="#ctx0" brushRef="#br0">1 1</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17T18:05:09.963"/>
    </inkml:context>
    <inkml:brush xml:id="br0">
      <inkml:brushProperty name="width" value="0.35" units="cm"/>
      <inkml:brushProperty name="height" value="0.35" units="cm"/>
      <inkml:brushProperty name="color" value="#AB008B"/>
      <inkml:brushProperty name="ignorePressure" value="1"/>
    </inkml:brush>
  </inkml:definitions>
  <inkml:trace contextRef="#ctx0" brushRef="#br0">1 0</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18:12:56.686"/>
    </inkml:context>
    <inkml:brush xml:id="br0">
      <inkml:brushProperty name="width" value="0.035" units="cm"/>
      <inkml:brushProperty name="height" value="0.035" units="cm"/>
      <inkml:brushProperty name="color" value="#333333"/>
    </inkml:brush>
  </inkml:definitions>
  <inkml:trace contextRef="#ctx0" brushRef="#br0">3747 138 24575,'-299'-23'0,"114"4"0,-177 8 0,174 8 0,-185-38 0,255 23 0,-178-5 0,-224 25 0,466 1 0,0 4 0,1 1 0,0 3 0,-66 22 0,-16 3 0,109-30 0,-117 34 0,126-34 0,1 1 0,-1 1 0,1 1 0,1 0 0,0 1 0,-18 15 0,20-14 0,-20 16 0,2 0 0,1 3 0,1 0 0,-33 47 0,-177 307 0,182-290 0,-52 108 0,102-186 0,0 1 0,2-1 0,0 1 0,1 1 0,1-1 0,-2 31 0,5 111 0,2-87 0,-2 72 0,3 96 0,-1-221 0,1 0 0,0 1 0,2-1 0,0-1 0,2 1 0,0-1 0,12 23 0,-9-25 0,0-1 0,1 0 0,1-1 0,0 0 0,28 23 0,78 54 0,-108-84 0,29 18 0,1-1 0,1-2 0,70 27 0,139 35 0,-221-75 0,120 35 0,268 41 0,207-14 0,-457-50 0,85 12 0,-127-19 0,0-6 0,137-9 0,-115-1 0,82 3 0,193-3 0,-137-25 0,73-1 0,-350 28 0,101 0 0,113-15 0,-60 3 0,-108 10 0,0-2 0,88-19 0,-1-19 0,22-5 0,-132 40 0,1 2 0,-1 0 0,44 1 0,173 7 0,242-4 0,-343-11 0,39-2 0,-160 14 0,0 1 0,0 2 0,-1 0 0,1 2 0,29 9 0,-21-3 0,-1 0 0,-1-1 0,1-2 0,1-1 0,43 4 0,184 19 0,-107-9 0,-62-9 0,-32-3 0,76 0 0,-16-8 0,191-4 0,-275-1 0,68-16 0,8-2 0,56 11 0,-113 10 0,-1-2 0,0-3 0,68-17 0,-63 10 0,72-6 0,-95 14 0,226-46 0,-123 20 0,-85 18 0,-1-2 0,55-24 0,-98 34 0,-1 0 0,0 0 0,0-1 0,0 0 0,0-1 0,-1 0 0,-1 0 0,1-1 0,12-16 0,3-8 0,24-46 0,-34 56 0,23-36 0,18-34 0,-48 80 0,-1 0 0,0 0 0,-1 0 0,0-1 0,-1 0 0,1-13 0,8-51 0,-7 55 0,-1-1 0,-2 1 0,0-1 0,-1 0 0,-3-25 0,0 39 0,0 1 0,-1-1 0,0 1 0,-1 0 0,1 1 0,-2-1 0,1 1 0,-10-13 0,-10-18 0,4 7 0,-1 1 0,-1 0 0,-35-34 0,25 28 0,-32-46 0,51 66 0,0 0 0,-2 1 0,0 1 0,0 1 0,-1 0 0,-30-18 0,-20-17 0,35 26 0,-1 0 0,-59-28 0,25 15 0,55 28 0,0-1 0,1 0 0,-14-14 0,-25-17 0,10 11 0,1-1 0,1-2 0,-56-60 0,29 27 0,-142-106 0,191 159 0,0-1 0,0 2 0,-1 0 0,-1 1 0,0 1 0,0 0 0,-24-6 0,-33-2 0,-2 3 0,-92-3 0,-40-6 0,177 17 0,-58-10 0,-124-3 0,-102 20 0,-126-3 0,-248-77 0,293 23 0,-220-20 0,123 63 0,320 14 0,114 2 0,1 2 0,0 3 0,-78 22 0,12-3 0,80-19 0,7-1 0,-1-1 0,-61 2 0,-623-10-1365,694 1-5461</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18:12:56.687"/>
    </inkml:context>
    <inkml:brush xml:id="br0">
      <inkml:brushProperty name="width" value="0.035" units="cm"/>
      <inkml:brushProperty name="height" value="0.035" units="cm"/>
      <inkml:brushProperty name="color" value="#333333"/>
    </inkml:brush>
  </inkml:definitions>
  <inkml:trace contextRef="#ctx0" brushRef="#br0">3826 220 24575,'-161'14'0,"36"-2"0,-401-10 0,381-16 0,-44-1 0,157 15 0,-30 0 0,-118-15 0,14-13 0,-104-7 0,85 30 0,153 6 0,-1 1 0,0 2 0,-51 13 0,45-7 0,-1-2 0,-74 6 0,-82-12 0,149 1 0,0 2 0,0 2 0,-67 18 0,50-11 0,-9 3 0,-132 25 0,158-34 0,-74 22 0,107-25 0,-1 0 0,1 1 0,0 1 0,0 0 0,0 1 0,1 1 0,1 0 0,-23 21 0,19-13 0,1 1 0,1 0 0,0 1 0,2 0 0,-14 29 0,8-8 0,-23 77 0,-75 314 0,106-391 0,4-15 0,0 2 0,2-1 0,1 0 0,1 1 0,1 0 0,6 49 0,-3-61 0,1 0 0,0-1 0,1 1 0,1-1 0,0 0 0,1 0 0,1-1 0,0 1 0,1-1 0,0-1 0,1 0 0,0 0 0,18 17 0,306 287 0,-272-255 0,-41-39 0,1-2 0,0 0 0,40 27 0,34 17 0,-40-25 0,2-3 0,1-2 0,81 34 0,-6-4 0,0 0 0,92 17 0,28 10 0,-212-76 0,1-2 0,1-1 0,-1-3 0,78 7 0,176-9 0,-269-8 0,371 28 0,-32 0 0,613-29 0,-884-2 0,0-5 0,0-4 0,130-35 0,-166 36 0,1 2 0,80-2 0,120 11 0,4 0 0,-225-3 0,0-2 0,0-2 0,-1-2 0,40-14 0,-29 8 0,80-15 0,-32 21 0,0 4 0,123 10 0,-54-1 0,1518-3 0,-1495 14 0,-10 0 0,18-16 0,54 2 0,-186 3 0,118 21 0,-149-15 0,60 23 0,-59-18 0,51 12 0,16-3 0,-29-4 0,1-3 0,1-4 0,112 4 0,-110-17 0,126-16 0,-183 14 0,-4 1 0,1 0 0,-2-1 0,1-1 0,0 0 0,-1-1 0,1-1 0,-1 0 0,-1-1 0,18-11 0,50-36 0,-50 35 0,0-2 0,-1-1 0,-1-2 0,-2-1 0,37-40 0,-57 55 0,15-17 0,-1 0 0,-1-2 0,-2 0 0,-1-1 0,22-50 0,-30 54 0,-1 1 0,-2-2 0,0 1 0,-2-1 0,-1 0 0,-1 0 0,-1 0 0,-2-1 0,0 1 0,-2 0 0,-1 0 0,-1 0 0,-12-38 0,12 50 0,-64-220 0,58 190 0,2 0 0,2 0 0,-1-62 0,7 93 0,-1 0 0,-1 1 0,0-1 0,-1 1 0,-1 0 0,-7-21 0,-41-73 0,32 69 0,-6-4 0,19 32 0,0 0 0,1 0 0,-8-21 0,6 11 0,0 1 0,-2 1 0,0-1 0,-1 1 0,0 1 0,-2 0 0,-24-26 0,-42-55 0,58 69 0,-1 1 0,-1 1 0,-35-31 0,30 34 0,6 4 0,0 1 0,-2 1 0,0 1 0,-1 1 0,-53-24 0,51 29 0,-177-63 0,172 65 0,0 2 0,-1 1 0,0 1 0,-52-1 0,-331 27 0,341-14 0,0-3 0,0-3 0,-115-13 0,-132-7 0,26 5 0,-261-51 0,467 53 0,34 3 0,-75 0 0,-1494 10 0,1582-1 0,1-2 0,-1-2 0,1-2 0,0-1 0,0-3 0,-77-28 0,-122-46 0,194 71 0,-1 3 0,0 2 0,-61-3 0,-309 14 0,386 0 0,-1 1 0,2 1 0,-1 2 0,1 1 0,0 2 0,1 0 0,-30 16 0,45-19 0,0-1 0,-1-1 0,1-1 0,-1 0 0,-25 2 0,-80-1 0,37-4 0,69 2 0,0-1 0,0 2 0,1 0 0,-1 1 0,1 0 0,-22 12 0,-17 6 0,3-4 0,11-4 0,-67 18 0,57-22-341,0-2 0,0-3-1,-64 2 1,88-9-6485</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18:12:56.688"/>
    </inkml:context>
    <inkml:brush xml:id="br0">
      <inkml:brushProperty name="width" value="0.035" units="cm"/>
      <inkml:brushProperty name="height" value="0.035" units="cm"/>
      <inkml:brushProperty name="color" value="#333333"/>
    </inkml:brush>
  </inkml:definitions>
  <inkml:trace contextRef="#ctx0" brushRef="#br0">962 5 24575,'-98'-2'0,"37"-1"0,-119 12 0,165-6 0,-1 1 0,1 0 0,0 1 0,0 1 0,-21 11 0,-67 45 0,63-37 0,-62 53 0,95-73 0,0 1 0,1-1 0,0 1 0,0 1 0,0-1 0,0 1 0,-4 9 0,-32 57 0,27-45 0,12-22 0,-9 17 0,-1 0 0,-1-2 0,-1 1 0,-30 33 0,5-7-1365,27-33-5461</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18:12:56.689"/>
    </inkml:context>
    <inkml:brush xml:id="br0">
      <inkml:brushProperty name="width" value="0.035" units="cm"/>
      <inkml:brushProperty name="height" value="0.035" units="cm"/>
      <inkml:brushProperty name="color" value="#333333"/>
    </inkml:brush>
  </inkml:definitions>
  <inkml:trace contextRef="#ctx0" brushRef="#br0">773 0 24575,'-9'1'0,"-1"-1"0,1 2 0,0-1 0,0 2 0,0-1 0,0 1 0,-10 4 0,-61 35 0,20-10 0,32-19 0,0 1 0,0 2 0,-32 24 0,-9 21 0,46-39 0,-33 26 0,38-34 0,1 1 0,0 1 0,-26 34 0,25-28 0,-40 38 0,51-55 6,-1 0-1,1-1 1,-1 1-1,-9 2 1,-4 4-1399,2-1-5433</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18:47:19.131"/>
    </inkml:context>
    <inkml:brush xml:id="br0">
      <inkml:brushProperty name="width" value="0.035" units="cm"/>
      <inkml:brushProperty name="height" value="0.035" units="cm"/>
      <inkml:brushProperty name="color" value="#FFC114"/>
    </inkml:brush>
  </inkml:definitions>
  <inkml:trace contextRef="#ctx0" brushRef="#br0">1 113 24575,'0'-3'0,"1"0"0,-1 0 0,1 0 0,0 1 0,0-1 0,0 0 0,0 1 0,0-1 0,1 1 0,-1-1 0,1 1 0,0 0 0,0-1 0,-1 1 0,1 0 0,1 0 0,-1 0 0,0 1 0,0-1 0,1 0 0,-1 1 0,5-2 0,4-3 0,2 0 0,-1 1 0,16-4 0,-1 1 0,0 1 0,0 1 0,1 2 0,-1 1 0,34-1 0,34 3 0,111 5 0,-195-2 0,-1 1 0,0 0 0,1 1 0,-1 0 0,-1 1 0,1 0 0,-1 0 0,0 1 0,12 9 0,24 14 0,-3-5 0,-26-13 0,1-2 0,0 0 0,1 0 0,18 5 0,-30-12 0,0-1 0,-1 0 0,1 0 0,0 0 0,0-1 0,0 1 0,0-2 0,0 1 0,0-1 0,-1 1 0,1-2 0,0 1 0,0-1 0,-1 1 0,1-2 0,-1 1 0,9-5 0,-1 0 0,0 1 0,0 1 0,1 0 0,26-6 0,-22 7 0,-1-1 0,25-11 0,25-13-1365,-50 18-5461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18:49:45.065"/>
    </inkml:context>
    <inkml:brush xml:id="br0">
      <inkml:brushProperty name="width" value="0.035" units="cm"/>
      <inkml:brushProperty name="height" value="0.035" units="cm"/>
      <inkml:brushProperty name="color" value="#FFC114"/>
    </inkml:brush>
  </inkml:definitions>
  <inkml:trace contextRef="#ctx0" brushRef="#br0">0 271 24575,'60'0'0,"-1"3"0,62 10 0,-74-7 0,1-2 0,-1-3 0,1-1 0,-1-3 0,1-1 0,56-14 0,-87 13 0,0-1 0,-1-1 0,0 0 0,-1-1 0,1 0 0,17-14 0,3-1 0,-22 13 0,0-1 0,0 0 0,-1-1 0,22-26 0,-20 20 0,1 2 0,21-17 0,-32 28 0,1 1 0,0 0 0,1 0 0,-1 1 0,1 0 0,-1 0 0,1 0 0,0 1 0,0 0 0,14-2 0,-13 4 11,0-1 0,0 1 0,0 1 0,0 0 0,0 0 0,0 0-1,0 1 1,0 0 0,0 1 0,14 6 0,-8-2-308,-1 1 0,1 1 0,-1 0 0,17 17 0,-14-13-6529</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06:10.483"/>
    </inkml:context>
    <inkml:brush xml:id="br0">
      <inkml:brushProperty name="width" value="0.035" units="cm"/>
      <inkml:brushProperty name="height" value="0.035" units="cm"/>
      <inkml:brushProperty name="color" value="#E71224"/>
    </inkml:brush>
  </inkml:definitions>
  <inkml:trace contextRef="#ctx0" brushRef="#br0">0 116 24575,'48'-23'0,"2"2"0,0 3 0,70-17 0,-101 31 0,-1 2 0,1 0 0,0 1 0,0 1 0,0 1 0,32 5 0,108 34 0,-89-19 0,-57-18 0,0 0 0,0-1 0,0 0 0,0-1 0,0 0 0,0-1 0,16-2 0,-22 1 0,-1 0 0,1-1 0,-1 0 0,1 0 0,-1 0 0,0-1 0,0 1 0,0-2 0,0 1 0,0-1 0,-1 1 0,1-2 0,-1 1 0,0 0 0,7-9 0,2-5-1365,-1 4-5461</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30T21:12:37.595"/>
    </inkml:context>
    <inkml:brush xml:id="br0">
      <inkml:brushProperty name="width" value="0.05" units="cm"/>
      <inkml:brushProperty name="height" value="0.05" units="cm"/>
      <inkml:brushProperty name="color" value="#AB008B"/>
    </inkml:brush>
  </inkml:definitions>
  <inkml:trace contextRef="#ctx0" brushRef="#br0">1 1 24575,'1'4'0,"0"0"0,1 0 0,0 0 0,0-1 0,0 1 0,0 0 0,0-1 0,1 0 0,0 1 0,0-1 0,4 4 0,8 10 0,23 34 0,2-3 0,2-1 0,3-2 0,93 74 0,-130-113 0,40 33 0,2-2 0,85 49 0,-86-58-28,62 47 0,-57-37-1281,-38-27-5517</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30T21:12:40.239"/>
    </inkml:context>
    <inkml:brush xml:id="br0">
      <inkml:brushProperty name="width" value="0.05" units="cm"/>
      <inkml:brushProperty name="height" value="0.05" units="cm"/>
      <inkml:brushProperty name="color" value="#AB008B"/>
    </inkml:brush>
  </inkml:definitions>
  <inkml:trace contextRef="#ctx0" brushRef="#br0">3025 1 24575,'-35'5'0,"-1"3"0,1 2 0,-65 36 0,33-14 0,-470 286 0,477-281 0,-1-5 0,-76 22 0,-126 10 0,99-29 0,-352 73 0,-112 29 0,614-134 0,0 0 0,1 1 0,-1 2 0,0 1 0,1 1 0,-1 1 0,1 1 0,1 1 0,-1 1 0,1 1 0,0 1 0,-21 32 0,4 5 40,1 3 0,-29 72 0,46-99-226,1 1 1,1 1-1,0 0 0,1 1 1,1 1-1,0 0 1,-5 41-1,5-6-6640</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31T04:32:34.117"/>
    </inkml:context>
    <inkml:brush xml:id="br0">
      <inkml:brushProperty name="width" value="0.05" units="cm"/>
      <inkml:brushProperty name="height" value="0.05" units="cm"/>
      <inkml:brushProperty name="color" value="#E71224"/>
    </inkml:brush>
  </inkml:definitions>
  <inkml:trace contextRef="#ctx0" brushRef="#br0">413 0 24575,'9'1'0,"-1"1"0,0-1 0,1 1 0,-1 1 0,0 0 0,0 0 0,10 6 0,13 5 0,-24-12 0,-1 1 0,1 0 0,-1 0 0,1 1 0,-1 0 0,0 0 0,-1 0 0,1 1 0,-1 0 0,0 0 0,0 0 0,0 1 0,-1-1 0,0 1 0,0 0 0,0 1 0,-1-1 0,0 1 0,0-1 0,0 1 0,-1 0 0,0 0 0,-1 0 0,1 0 0,-1 0 0,-1 0 0,1 0 0,-1 1 0,-1-1 0,1 0 0,-1 0 0,-1 0 0,1 0 0,-1 0 0,0 0 0,-5 10 0,-72 149 0,-1 0 0,69-137 0,1-1 0,1 1 0,2 1 0,-5 34 0,11-57 0,1 0 0,-1 0 0,1 0 0,1 0 0,-1 0 0,1 0 0,0 0 0,1 0 0,0 0 0,0 0 0,4 9 0,-4-12 0,1-1 0,-1 1 0,0-1 0,1 0 0,0 1 0,0-1 0,0 0 0,0-1 0,0 1 0,1-1 0,-1 1 0,1-1 0,-1 0 0,1 0 0,0 0 0,0-1 0,0 1 0,0-1 0,0 0 0,5 0 0,76 6 0,-118 7 0,-51 16 0,52-20 0,-1 2 0,-31 16 0,0 8 0,-98 73 0,151-101 0,1 0 0,1 1 0,0 0 0,0 1 0,0 0 0,1 0 0,1 0 0,0 1 0,0 0 0,-5 14 0,10-20 0,0 0 0,1-1 0,-1 1 0,1 0 0,0 0 0,0 0 0,1 1 0,0-1 0,0 0 0,0 0 0,0 0 0,1 0 0,0 0 0,0 0 0,0 0 0,1 0 0,-1 0 0,1 0 0,0-1 0,1 1 0,-1-1 0,1 1 0,0-1 0,0 0 0,0 0 0,1 0 0,6 6 0,15 13 0,-1 1 0,-2 1 0,0 1 0,30 48 0,-42-58 0,-1 1 0,-1 1 0,0 0 0,-1 0 0,-2 0 0,1 1 0,-2-1 0,-1 1 0,3 34 0,-5-38 0,-1 0 0,-1 0 0,0 0 0,-1 0 0,-6 22 0,7-33 0,0 1 0,-1-1 0,0 0 0,1 0 0,-2-1 0,1 1 0,0 0 0,-1-1 0,1 1 0,-1-1 0,0 0 0,0 0 0,-1 0 0,1 0 0,-1 0 0,1-1 0,-1 0 0,0 0 0,0 0 0,0 0 0,0 0 0,0-1 0,-7 2 0,-9 0-341,-1 0 0,0-2-1,-23-1 1,10-1-6485</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9-15T12:26:24.281"/>
    </inkml:context>
    <inkml:brush xml:id="br0">
      <inkml:brushProperty name="width" value="0.35" units="cm"/>
      <inkml:brushProperty name="height" value="0.35" units="cm"/>
      <inkml:brushProperty name="color" value="#AB008B"/>
      <inkml:brushProperty name="ignorePressure" value="1"/>
    </inkml:brush>
  </inkml:definitions>
  <inkml:trace contextRef="#ctx0" brushRef="#br0">1 488,'51'-3,"0"-1,37-10,-4 1,112-10,1 8,36 8,372 8,-561 1,0 2,10 4,-10-2,45 1,-88-7,-1 0,0 0,1 1,-1-1,0 0,1 0,-1 0,0 0,1 0,-1 0,0 0,1 0,-1 0,0 0,1 0,-1 0,0-1,1 1,-1 0,0 0,1 0,-1 0,0 0,0-1,1 1,-1 0,0 0,1-1,-1 1,0 0,0 0,0-1,1 1,-1 0,0-1,0 1,0 0,0 0,0-1,0 1,1-1,-11-12,-26-14,34 25,-6-3,-49-34,2-2,-48-47,41 19,42 46,0 0,-2 1,-13-9,23 22,8 7,0-1,1 1,-1-1,1 0,0 1,-1-2,1 1,1 0,-1-1,0 1,-1-4,32 27,-1 9,23 30,-34-38,0-1,2-1,0-1,1-1,0 0,9 4,-16-12,0 0,-1 1,0 0,-1 1,9 11,-8-10,0 1,0-2,1 0,6 4,-16-14,-1 0,1 0,-1 0,1 0,-1 1,1-1,-1 1,0-1,0 0,0 1,0 0,0-1,0 1,0 0,0-1,-1 1,1 0,-1 0,0 0,0-1,0 0,0 0,0 1,-1-1,1 0,0 0,-1 0,1 0,-1 1,1-1,-1 0,0 0,1 0,-1 0,0 0,0 0,0-1,0 1,0 1,-7 3,-1 1,1-2,-1 1,0-1,0 0,-3 0,-1 1,-4 2,1 0,0 0,1 2,0 0,0 0,1 1,0 1,1 1,0 0,-5 7,13-14,-12 17,-1-2,-1 0,-17 12,24-21</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30T21:19:11.051"/>
    </inkml:context>
    <inkml:brush xml:id="br0">
      <inkml:brushProperty name="width" value="0.05" units="cm"/>
      <inkml:brushProperty name="height" value="0.05" units="cm"/>
      <inkml:brushProperty name="color" value="#AB008B"/>
    </inkml:brush>
  </inkml:definitions>
  <inkml:trace contextRef="#ctx0" brushRef="#br0">1 9713 24575,'53'-12'0,"1"-2"0,91-35 0,-108 37 0,119-49-166,-2-6 0,-2-6 0,-4-7 0,223-158-1,-298 179 167,-2-3 0,-2-2 0,-4-4 0,-2-1 0,-5-4 0,-2-2 0,82-149 0,-74 97 0,-5-1 0,-7-3 0,-4-4 0,39-191 0,-69 236 26,-4 0-1,-3 0 1,-4-1-1,-5 0 0,-4 1 1,-5-1-1,-32-167 0,-103-205-272,-40 8-131,94 241 309,-60-123 36,-26-64 570,143 308-364,2 0-1,-17-121 0,-9-196 261,40 280-565,-44-692 132,60 601 0,52-382 0,-30 458 0,5 0 0,8 2 0,66-171 0,117-186 0,-200 462 0,2 0 0,2 0 0,0 2 0,2 1 0,2 1 0,2 0 0,2 3 0,0 1 0,55-40 0,-30 31 0,1 2 0,3 3 0,1 2 0,2 3 0,88-29 0,-23 15 0,0 6 0,244-39 0,-339 74 0,46 2 0,-49 0 0,58-5 0,-87 5 0,2 0 0,-2 0 0,0 0 0,2-1 0,-2 1 0,0 0 0,2-1 0,-2 1 0,0-1 0,0-1 0,2 2 0,-2-1 0,0 0 0,1 1 0,-1-1 0,1-2 0,0 2 0,-2 1 0,0-1 0,0 1 0,0-1 0,0 1 0,0-1 0,0 1 0,0-2 0,0 2 0,0 0 0,0-1 0,-2 1 0,2-1 0,0 1 0,0-1 0,0 1 0,0-1 0,-1 1 0,1 0 0,0-2 0,-1 2 0,1-1 0,0 1 0,0 0 0,-1-1 0,1 1 0,-2 0 0,2 0 0,-1-1 0,-5-4 0,0 1 0,-2 1 0,2-1 0,-1 2 0,0-2 0,-9 0 0,-78-19 0,-2 5 0,0 3 0,-124-3 0,133 16 0,50 2 0,-2-1 0,0-2 0,2-1 0,-41-11 0,47 7 0,21 6 0,-1-1 0,1 1 0,0-2 0,-2 1 0,-7-7 0,19 10 0,0 0 0,0 0 0,0 0 0,0 0 0,1 0 0,-1 0 0,0 0 0,0 1 0,0-1 0,0 0 0,0 0 0,0 0 0,1 0 0,-1-1 0,0 1 0,0 0 0,0 0 0,0 0 0,0 0 0,0 0 0,0 0 0,1 0 0,-1 0 0,0 0 0,0 0 0,0 0 0,0 0 0,0 0 0,0 0 0,0 0 0,0-1 0,0 1 0,2 0 0,-2 0 0,0 0 0,0 0 0,0 0 0,0 0 0,0 0 0,0 0 0,0-1 0,0 1 0,0 0 0,0 0 0,0 0 0,0 0 0,0 0 0,0 0 0,0-2 0,0 2 0,0 0 0,0 0 0,0 0 0,0 0 0,0 0 0,0 0 0,0 0 0,0-1 0,0 1 0,0 0 0,-2 0 0,2 0 0,0 0 0,0 0 0,0 0 0,33-3 0,-2 0 0,1 2 0,0 1 0,-1 1 0,42 9 0,-25-5 0,49 7 0,-1 4 0,0 5 0,-3 3 0,146 56 0,-157-53 0,-54-18 0,0 2 0,34 14 0,-61-24 0,0 0 0,2-1 0,-2 1 0,0 0 0,1 1 0,-1-1 0,0 0 0,0 0 0,1 0 0,-1 1 0,0-1 0,0 0 0,1 0 0,-2 2 0,1-2 0,0 0 0,-1 1 0,1 0 0,-1-1 0,0 1 0,2-1 0,-2 2 0,0-2 0,0 0 0,0 2 0,0-2 0,0 1 0,0-1 0,0 2 0,0-2 0,-2 0 0,2 2 0,0-2 0,-1 1 0,0-1 0,1 1 0,-1-1 0,-1 1 0,2-1 0,-1 1 0,0-1 0,0 0 0,-3 3 0,-6 8 0,-1 0 0,0-1 0,-25 19 0,18-16 0,-57 54 0,5 4 0,1 3 0,6 3 0,2 2 0,4 3 0,-81 158 0,106-185-682,-47 66-1,63-99-6143</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30T21:19:13.639"/>
    </inkml:context>
    <inkml:brush xml:id="br0">
      <inkml:brushProperty name="width" value="0.05" units="cm"/>
      <inkml:brushProperty name="height" value="0.05" units="cm"/>
      <inkml:brushProperty name="color" value="#AB008B"/>
    </inkml:brush>
  </inkml:definitions>
  <inkml:trace contextRef="#ctx0" brushRef="#br0">440 1 24575,'6'7'0,"-1"1"0,0-1 0,-1 1 0,0 0 0,0 1 0,0-1 0,-1 1 0,0 0 0,-1 0 0,1 9 0,2 0 0,6 34 0,-1 0 0,3 88 0,-12 109 0,-1-196 0,-25 194 0,20-212 0,5-33 0,0 1 0,-1-1 0,1 1 0,-1-1 0,0 1 0,1-1 0,-1 0 0,-1 1 0,1-1 0,0 0 0,0 0 0,-1 0 0,1 0 0,-1 0 0,0 0 0,1 0 0,-1-1 0,0 1 0,-4 2 0,3-2 0,-1-1 0,1 1 0,-1-1 0,0 0 0,0 0 0,1-1 0,-1 1 0,0-1 0,0 1 0,0-1 0,-6-1 0,-9-2 0,1-1 0,0 0 0,0-1 0,-22-10 0,35 13 0,-38-16 0,0-1 0,1-3 0,-70-49 0,107 68 0,1 0 0,0-1 0,0 0 0,0 0 0,0 0 0,0 0 0,1-1 0,0 1 0,0-1 0,0 0 0,1 0 0,-1 0 0,1 0 0,0 0 0,1-1 0,0 1 0,-1-1 0,1 1 0,1-1 0,-1-9 0,1 15 0,0-1 0,0 1 0,0-1 0,0 1 0,0 0 0,0-1 0,0 1 0,0-1 0,0 1 0,0-1 0,0 1 0,0 0 0,0-1 0,0 1 0,0-1 0,0 1 0,0 0 0,0-1 0,1 1 0,-1 0 0,0-1 0,0 1 0,1-1 0,-1 1 0,0 0 0,0 0 0,1-1 0,-1 1 0,0 0 0,1-1 0,-1 1 0,0 0 0,1 0 0,-1 0 0,1 0 0,-1-1 0,0 1 0,1 0 0,-1 0 0,1 0 0,-1 0 0,0 0 0,1 0 0,-1 0 0,1 0 0,-1 0 0,0 0 0,1 0 0,-1 0 0,1 0 0,-1 0 0,0 0 0,1 1 0,-1-1 0,1 0 0,-1 0 0,0 0 0,1 1 0,-1-1 0,0 0 0,1 0 0,-1 1 0,0-1 0,0 0 0,1 1 0,-1-1 0,0 0 0,1 1 0,28 26 0,-23-21 0,17 19 0,0 1 0,27 41 0,-33-41 0,1-2 0,2 0 0,39 38 0,-46-51 0,-1 0 0,-1 1 0,15 19 0,-24-29 0,-1 0 0,0-1 0,0 1 0,1 0 0,-1-1 0,1 1 0,0-1 0,-1 0 0,1 0 0,0 1 0,0-1 0,0 0 0,-1 0 0,1-1 0,0 1 0,0 0 0,1-1 0,-1 1 0,0-1 0,0 0 0,0 1 0,0-1 0,0 0 0,0 0 0,0-1 0,1 1 0,-1 0 0,0-1 0,0 1 0,0-1 0,0 0 0,0 1 0,0-1 0,0 0 0,-1 0 0,1 0 0,0-1 0,2-1 0,4-3 0,1-2 0,-1 1 0,-1-1 0,1 0 0,-1 0 0,7-13 0,91-152-1365,-88 149-5461</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30T21:19:14.924"/>
    </inkml:context>
    <inkml:brush xml:id="br0">
      <inkml:brushProperty name="width" value="0.05" units="cm"/>
      <inkml:brushProperty name="height" value="0.05" units="cm"/>
      <inkml:brushProperty name="color" value="#AB008B"/>
    </inkml:brush>
  </inkml:definitions>
  <inkml:trace contextRef="#ctx0" brushRef="#br0">0 267 24575,'0'-4'0,"0"-7"0,0-5 0,0-5 0,5 1 0,1-5 0,4-3 0,1-2 0,-2 1 0,-2 0 0,-3 0 0,-1 5-8191</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22T18:44:42.663"/>
    </inkml:context>
    <inkml:brush xml:id="br0">
      <inkml:brushProperty name="width" value="0.05" units="cm"/>
      <inkml:brushProperty name="height" value="0.05" units="cm"/>
      <inkml:brushProperty name="color" value="#008C3A"/>
    </inkml:brush>
  </inkml:definitions>
  <inkml:trace contextRef="#ctx0" brushRef="#br0">0 0 24575,'47'0'0,"-1"2"0,1 2 0,-1 2 0,0 2 0,-1 2 0,0 2 0,0 2 0,43 21 0,163 84 0,96 42 0,-215-101 0,83 33 0,-179-79 0,0 1 0,-1 2 0,46 29 0,91 74 0,-113-76 0,70 63 0,14 11 0,-130-108 0,0 2 0,-1-1 0,-1 2 0,1 0 0,8 14 0,-9-12 0,2 0 0,-1 0 0,22 18 0,-17-17 0,0 1 0,-1 1 0,-1 0 0,-1 1 0,-1 1 0,15 27 0,-10-17 0,39 51 0,-41-60-1365,-3-1-5461</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22T18:44:46.332"/>
    </inkml:context>
    <inkml:brush xml:id="br0">
      <inkml:brushProperty name="width" value="0.05" units="cm"/>
      <inkml:brushProperty name="height" value="0.05" units="cm"/>
      <inkml:brushProperty name="color" value="#008C3A"/>
    </inkml:brush>
  </inkml:definitions>
  <inkml:trace contextRef="#ctx0" brushRef="#br0">2111 0 24575,'-27'11'0,"13"-4"0,-9 2 0,0 1 0,0 1 0,1 1 0,1 1 0,0 1 0,1 1 0,0 0 0,-32 35 0,30-29 0,0-1 0,-1 0 0,-1-2 0,-1-1 0,-29 16 0,-137 56 0,113-55 0,23-9 0,-86 54 0,63-38 0,57-31 0,0 0 0,-28 20 0,-94 59 0,47-32 0,53-26 0,1 2 0,-72 74 0,108-101 0,-12 13 0,1 2 0,-20 31 0,-1 1 0,6-10 0,12-15 0,-2 0 0,-1-1 0,-1-1 0,-49 40 0,47-46 0,2 1 0,1 1 0,0 1 0,-27 36 0,40-47 0,-1 0 0,-1-1 0,-12 10 0,-28 27 0,48-43 0,1 0 0,-1-1 0,1 1 0,0 0 0,1 1 0,-1-1 0,1 0 0,0 1 0,-3 11 0,-1 40-1365,6-31-5461</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0T21:25:50.036"/>
    </inkml:context>
    <inkml:brush xml:id="br0">
      <inkml:brushProperty name="width" value="0.035" units="cm"/>
      <inkml:brushProperty name="height" value="0.035" units="cm"/>
      <inkml:brushProperty name="color" value="#004F8B"/>
    </inkml:brush>
  </inkml:definitions>
  <inkml:trace contextRef="#ctx0" brushRef="#br0">0 78 24575,'28'-2'0,"0"-1"0,-1-1 0,53-16 0,-30 8 0,-5 0 0,-17 4 0,51-7 0,-69 14 0,0 1 0,0 0 0,0 0 0,0 1 0,-1 0 0,1 1 0,0 0 0,-1 0 0,12 5 0,4 2 0,1-2 0,0 0 0,0-2 0,1-1 0,38 1 0,-53-4 0,47 7 0,-2 3 0,1 2 0,73 28 0,55 13 0,-94-30 0,-59-14 0,0-1 0,0-2 0,1-2 0,38 2 0,-38-6 0,-9 1 0,0-2 0,0 0 0,0-2 0,0-1 0,0 0 0,45-14 0,16-10 60,-58 20-535,-1-2 0,40-18 0,-51 20-6351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06:12.144"/>
    </inkml:context>
    <inkml:brush xml:id="br0">
      <inkml:brushProperty name="width" value="0.035" units="cm"/>
      <inkml:brushProperty name="height" value="0.035" units="cm"/>
      <inkml:brushProperty name="color" value="#E71224"/>
    </inkml:brush>
  </inkml:definitions>
  <inkml:trace contextRef="#ctx0" brushRef="#br0">0 205 24575,'255'-4'0,"-183"-1"0,106-21 0,-134 17 0,0-2 0,0-2 0,44-20 0,-15-10 0,-59 33 0,1 0 0,1 1 0,-1 1 0,25-9 0,-34 16 0,-1-1 0,1 1 0,-1 0 0,1 0 0,-1 1 0,1 0 0,0 0 0,-1 0 0,1 1 0,0 0 0,-1 0 0,1 0 0,-1 1 0,0-1 0,1 1 0,-1 1 0,0-1 0,6 4 0,73 53 0,-66-45 0,1 0 0,0-1 0,1-1 0,0-1 0,1-1 0,37 13 0,-44-18 28,0 0 1,21 12-1,-4-2-1478,-12-7-5376</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5T17:17:16.761"/>
    </inkml:context>
    <inkml:brush xml:id="br0">
      <inkml:brushProperty name="width" value="0.05" units="cm"/>
      <inkml:brushProperty name="height" value="0.05" units="cm"/>
      <inkml:brushProperty name="color" value="#FF0066"/>
    </inkml:brush>
  </inkml:definitions>
  <inkml:trace contextRef="#ctx0" brushRef="#br0">0 87 24575,'54'3'0,"-1"3"0,96 21 0,-87-14 0,31 7 0,-42-7 0,0-3 0,0-1 0,1-4 0,69 0 0,-110-6 0,0-2 0,0 1 0,0-2 0,0 1 0,-1-2 0,0 1 0,0-1 0,0-1 0,15-11 0,26-12 0,-5 9 0,1 1 0,0 3 0,2 1 0,0 3 0,0 2 0,59-4 0,305 2 0,-46 46 0,-267-20 0,352 42 0,-382-48-1365,-44-6-5461</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5T17:19:23.154"/>
    </inkml:context>
    <inkml:brush xml:id="br0">
      <inkml:brushProperty name="width" value="0.05" units="cm"/>
      <inkml:brushProperty name="height" value="0.05" units="cm"/>
      <inkml:brushProperty name="color" value="#FF0066"/>
    </inkml:brush>
  </inkml:definitions>
  <inkml:trace contextRef="#ctx0" brushRef="#br0">1 382 24575,'699'45'-824,"-1"-75"-64,-289-10 1386,121-8 570,-229 20-910,193-8-170,-204 36 12,-271-3 0,-19 3 0,0-1 0,0 1 0,0 0 0,0 0 0,0-1 0,0 1 0,0 0 0,0 0 0,0-1 0,0 1 0,0 0 0,0-1 0,0 1 0,0 0 0,0 0 0,0-1 0,0 1 0,0 0 0,0-1 0,0 1 0,0 0 0,-1 0 0,1-1 0,0 1 0,0 0 0,0 0 0,0 0 0,-1-1 0,1 1 0,0 0 0,0 0 0,-1 0 0,1-1 0,0 1 0,-32-21 0,27 18 0,-41-20 0,-1 1 0,-1 3 0,-73-20 0,-40-15 0,117 33 0,-8-4 0,48 24 0,0 0 0,0 0 0,0 0 0,0 1 0,0-1 0,0 1 0,0 0 0,0 0 0,0 0 0,0 1 0,-7 1 0,10-2 0,1 0 0,0 0 0,0 0 0,0 0 0,0 0 0,-1 0 0,1 0 0,0 0 0,0 0 0,0 0 0,0 0 0,-1 1 0,1-1 0,0 0 0,0 0 0,0 0 0,0 0 0,0 0 0,-1 0 0,1 0 0,0 1 0,0-1 0,0 0 0,0 0 0,0 0 0,0 0 0,0 0 0,0 1 0,0-1 0,-1 0 0,1 0 0,0 0 0,0 0 0,0 1 0,0-1 0,0 0 0,0 0 0,0 0 0,0 1 0,0-1 0,0 0 0,0 0 0,0 0 0,1 0 0,-1 1 0,8 7 0,13 5 0,160 68 0,-14-7 0,-151-67 0,1-1 0,-1-1 0,30 7 0,-28-9 0,0 2 0,-1 0 0,19 8 0,-15-5 0,-18-7 0,1 0 0,-1 1 0,1-1 0,-1 1 0,0-1 0,1 1 0,-1 0 0,0 0 0,0 0 0,3 4 0,-5-5 0,-1-1 0,0 0 0,0 1 0,1-1 0,-1 1 0,0-1 0,0 1 0,0-1 0,0 0 0,0 1 0,0-1 0,0 1 0,1-1 0,-1 1 0,-1-1 0,1 1 0,0-1 0,0 1 0,0-1 0,0 1 0,0-1 0,0 0 0,0 1 0,-1-1 0,1 1 0,0-1 0,0 1 0,-1-1 0,1 0 0,0 1 0,0-1 0,-1 0 0,1 1 0,-1-1 0,1 0 0,0 1 0,-1-1 0,1 0 0,0 0 0,-1 0 0,1 1 0,-1-1 0,1 0 0,-1 0 0,1 0 0,-1 0 0,1 0 0,-1 0 0,-28 8 0,25-8 0,-8 3 0,-187 39 0,154-30 0,0 3 0,-57 26 0,78-31 0,1 2 0,0 1 0,2 1 0,-38 31 0,34-22-682,-39 48-1,50-54-6143</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30T18:29:35.228"/>
    </inkml:context>
    <inkml:brush xml:id="br0">
      <inkml:brushProperty name="width" value="0.05" units="cm"/>
      <inkml:brushProperty name="height" value="0.05" units="cm"/>
      <inkml:brushProperty name="color" value="#FF0066"/>
    </inkml:brush>
  </inkml:definitions>
  <inkml:trace contextRef="#ctx0" brushRef="#br0">1 1 24575</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31T16:43:59.129"/>
    </inkml:context>
    <inkml:brush xml:id="br0">
      <inkml:brushProperty name="width" value="0.1" units="cm"/>
      <inkml:brushProperty name="height" value="0.1" units="cm"/>
      <inkml:brushProperty name="color" value="#33CCFF"/>
    </inkml:brush>
  </inkml:definitions>
  <inkml:trace contextRef="#ctx0" brushRef="#br0">1 112 24575,'28'1'0,"41"7"0,-3 0 0,415 20 0,-63-18 0,-377-15 0,1-2 0,-1-1 0,56-20 0,-47 13 0,84-14 0,162 12 0,-19 4 0,-166-7 0,-76 12 0,0 1 0,38-1 0,241 7 0,-151 3 0,-106 0-265,68 13 0,-99-11-570,0-1-5991</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30T18:21:27.089"/>
    </inkml:context>
    <inkml:brush xml:id="br0">
      <inkml:brushProperty name="width" value="0.05" units="cm"/>
      <inkml:brushProperty name="height" value="0.05" units="cm"/>
      <inkml:brushProperty name="color" value="#FF0066"/>
    </inkml:brush>
  </inkml:definitions>
  <inkml:trace contextRef="#ctx0" brushRef="#br0">178 0 24575,'13'216'0,"-2"-46"0,-6 644 0,-7-456 0,2-353 0,0 1 0,0-1 0,0 1 0,0-1 0,-1 0 0,-2 11 0,2-16 0,1 1 0,0 0 0,-1 0 0,1 0 0,-1-1 0,1 1 0,-1 0 0,1-1 0,-1 1 0,0-1 0,1 1 0,-1 0 0,0-1 0,1 1 0,-1-1 0,0 0 0,0 1 0,1-1 0,-1 1 0,0-1 0,0 0 0,0 0 0,0 0 0,1 1 0,-1-1 0,0 0 0,0 0 0,0 0 0,0 0 0,0 0 0,1-1 0,-1 1 0,0 0 0,0 0 0,0 0 0,0-1 0,1 1 0,-1 0 0,0-1 0,0 1 0,1-1 0,-1 1 0,0-1 0,0 0 0,-9-6 0,0-1 0,1 1 0,0-1 0,1-1 0,0 0 0,0 0 0,1 0 0,0-1 0,-10-20 0,-24-29 0,41 58 0,-4-2 0,1-1 0,-1 0 0,1 0 0,1 0 0,-1 0 0,0-1 0,1 1 0,0-1 0,0 1 0,1-1 0,-1 0 0,0-6 0,1 11 0,1 0 0,0-1 0,0 1 0,0-1 0,0 1 0,0 0 0,0-1 0,0 1 0,0-1 0,0 1 0,1 0 0,-1-1 0,0 1 0,0 0 0,0-1 0,0 1 0,0-1 0,1 1 0,-1 0 0,0 0 0,0-1 0,1 1 0,-1 0 0,0-1 0,1 1 0,-1 0 0,0 0 0,1-1 0,-1 1 0,0 0 0,1 0 0,0-1 0,13 5 0,11 15 0,-7 3 0,-1 1 0,-1 1 0,22 41 0,-8-13 0,5 10 0,-35-60 0,1 0 0,0 0 0,0 0 0,0 0 0,1 0 0,-1-1 0,0 1 0,1 0 0,-1-1 0,1 1 0,-1-1 0,1 1 0,3 1 0,-5-3 0,1 0 0,0 1 0,0-1 0,0 0 0,0 0 0,0 0 0,-1 0 0,1 0 0,0 0 0,0 0 0,0-1 0,0 1 0,0 0 0,-1 0 0,1-1 0,0 1 0,0 0 0,0-1 0,-1 1 0,1-1 0,0 1 0,-1-1 0,1 1 0,0-1 0,-1 1 0,1-1 0,-1 0 0,1 1 0,-1-1 0,1 0 0,-1 0 0,1 1 0,-1-1 0,0 0 0,1 0 0,-1 0 0,0-1 0,34-69 0,51-92 0,-58 119-67,-15 22-258,1 1 1,1 1-1,25-29 1,-25 35-6502</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8-30T18:29:35.228"/>
    </inkml:context>
    <inkml:brush xml:id="br0">
      <inkml:brushProperty name="width" value="0.05" units="cm"/>
      <inkml:brushProperty name="height" value="0.05" units="cm"/>
      <inkml:brushProperty name="color" value="#FF0066"/>
    </inkml:brush>
  </inkml:definitions>
  <inkml:trace contextRef="#ctx0" brushRef="#br0">1 1 24575</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01T19:07:28.674"/>
    </inkml:context>
    <inkml:brush xml:id="br0">
      <inkml:brushProperty name="width" value="0.05" units="cm"/>
      <inkml:brushProperty name="height" value="0.05" units="cm"/>
      <inkml:brushProperty name="color" value="#FF0066"/>
    </inkml:brush>
  </inkml:definitions>
  <inkml:trace contextRef="#ctx0" brushRef="#br0">178 0 24575,'13'216'0,"-2"-46"0,-6 644 0,-7-456 0,2-353 0,0 1 0,0-1 0,0 1 0,0-1 0,-1 0 0,-2 11 0,2-16 0,1 1 0,0 0 0,-1 0 0,1 0 0,-1-1 0,1 1 0,-1 0 0,1-1 0,-1 1 0,0-1 0,1 1 0,-1 0 0,0-1 0,1 1 0,-1-1 0,0 0 0,0 1 0,1-1 0,-1 1 0,0-1 0,0 0 0,0 0 0,0 0 0,1 1 0,-1-1 0,0 0 0,0 0 0,0 0 0,0 0 0,0 0 0,1-1 0,-1 1 0,0 0 0,0 0 0,0 0 0,0-1 0,1 1 0,-1 0 0,0-1 0,0 1 0,1-1 0,-1 1 0,0-1 0,0 0 0,-9-6 0,0-1 0,1 1 0,0-1 0,1-1 0,0 0 0,0 0 0,1 0 0,0-1 0,-10-20 0,-24-29 0,41 58 0,-4-2 0,1-1 0,-1 0 0,1 0 0,1 0 0,-1 0 0,0-1 0,1 1 0,0-1 0,0 1 0,1-1 0,-1 0 0,0-6 0,1 11 0,1 0 0,0-1 0,0 1 0,0-1 0,0 1 0,0 0 0,0-1 0,0 1 0,0-1 0,0 1 0,1 0 0,-1-1 0,0 1 0,0 0 0,0-1 0,0 1 0,0-1 0,1 1 0,-1 0 0,0 0 0,0-1 0,1 1 0,-1 0 0,0-1 0,1 1 0,-1 0 0,0 0 0,1-1 0,-1 1 0,0 0 0,1 0 0,0-1 0,13 5 0,11 15 0,-7 3 0,-1 1 0,-1 1 0,22 41 0,-8-13 0,5 10 0,-35-60 0,1 0 0,0 0 0,0 0 0,0 0 0,1 0 0,-1-1 0,0 1 0,1 0 0,-1-1 0,1 1 0,-1-1 0,1 1 0,3 1 0,-5-3 0,1 0 0,0 1 0,0-1 0,0 0 0,0 0 0,0 0 0,-1 0 0,1 0 0,0 0 0,0 0 0,0-1 0,0 1 0,0 0 0,-1 0 0,1-1 0,0 1 0,0 0 0,0-1 0,-1 1 0,1-1 0,0 1 0,-1-1 0,1 1 0,0-1 0,-1 1 0,1-1 0,-1 0 0,1 1 0,-1-1 0,1 0 0,-1 0 0,1 1 0,-1-1 0,0 0 0,1 0 0,-1 0 0,0-1 0,34-69 0,51-92 0,-58 119-67,-15 22-258,1 1 1,1 1-1,25-29 1,-25 35-6502</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1-01T19:11:31.664"/>
    </inkml:context>
    <inkml:brush xml:id="br0">
      <inkml:brushProperty name="width" value="0.035" units="cm"/>
      <inkml:brushProperty name="height" value="0.035" units="cm"/>
      <inkml:brushProperty name="color" value="#008C3A"/>
    </inkml:brush>
  </inkml:definitions>
  <inkml:trace contextRef="#ctx0" brushRef="#br0">0 550 24575,'125'2'0,"135"-5"0,-248 2 0,-1-1 0,1 0 0,-1-1 0,0-1 0,0 1 0,0-2 0,0 0 0,-1 0 0,0-1 0,0 0 0,0-1 0,-1 0 0,0 0 0,0-1 0,-1 0 0,0 0 0,12-18 0,-10 11 0,0 0 0,-1-1 0,0-1 0,-2 1 0,0-2 0,-1 1 0,0 0 0,-2-1 0,0 0 0,3-30 0,-7 40 0,0 1 0,1 0 0,0-1 0,1 1 0,0 0 0,0 0 0,0 0 0,1 0 0,0 0 0,0 0 0,1 1 0,-1-1 0,2 1 0,-1 0 0,1 0 0,0 1 0,0-1 0,0 1 0,1 0 0,0 1 0,0-1 0,0 1 0,0 0 0,9-3 0,4-3-136,0 0-1,1 2 1,0 0-1,0 1 1,1 1-1,0 1 1,0 1-1,0 1 0,25-1 1,-22 4-6690</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23T23:03:06.841"/>
    </inkml:context>
    <inkml:brush xml:id="br0">
      <inkml:brushProperty name="width" value="0.05" units="cm"/>
      <inkml:brushProperty name="height" value="0.05" units="cm"/>
      <inkml:brushProperty name="color" value="#004F8B"/>
      <inkml:brushProperty name="ignorePressure" value="1"/>
    </inkml:brush>
  </inkml:definitions>
  <inkml:trace contextRef="#ctx0" brushRef="#br0">1 128,'52'-3,"14"-1,40-3,38 1,640-12,-770 18,340-7,-313 6,66-6,58-13,-101 12,88-8,28 6,-145 8,299-12,-262 10,43 4,-102 1,-1 1,1 1,-1-1,9 4,47 18,-68-23,9 2,-3 0,-1-1,1 0,0 0,-1-1,1 0,0 0,4 0,9-1,-11 0</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3T23:03:06.842"/>
    </inkml:context>
    <inkml:brush xml:id="br0">
      <inkml:brushProperty name="width" value="0.05" units="cm"/>
      <inkml:brushProperty name="height" value="0.05" units="cm"/>
      <inkml:brushProperty name="color" value="#008C3A"/>
    </inkml:brush>
  </inkml:definitions>
  <inkml:trace contextRef="#ctx0" brushRef="#br0">291 1 24575,'-15'13'0,"0"0"0,-1 0 0,0-2 0,-22 12 0,23-15 0,0 2 0,1-1 0,0 2 0,0 0 0,-23 25 0,31-30 0,0 0 0,1 0 0,0 1 0,1 0 0,0 0 0,0 0 0,0 1 0,1-1 0,0 1 0,0 0 0,1 0 0,-3 13 0,-8 59 0,9-62 0,0 0 0,2 0 0,0 0 0,0 0 0,2 0 0,0 0 0,5 33 0,-2-43 0,-1-1 0,1 1 0,0-1 0,1 1 0,0-1 0,0 0 0,0 0 0,1-1 0,0 1 0,1-1 0,-1 0 0,11 8 0,5 2 0,1-1 0,37 19 0,-1 0 0,4 7-1365,-50-31-5461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09:55.533"/>
    </inkml:context>
    <inkml:brush xml:id="br0">
      <inkml:brushProperty name="width" value="0.05" units="cm"/>
      <inkml:brushProperty name="height" value="0.05" units="cm"/>
      <inkml:brushProperty name="color" value="#AB008B"/>
    </inkml:brush>
  </inkml:definitions>
  <inkml:trace contextRef="#ctx0" brushRef="#br0">1 1 24575,'10'6'0,"1"1"0,-2-1 0,1 4 0,-1-3 0,1 3 0,-1 3 0,-1-1 0,2 1 0,-2 0 0,-1-1 0,14 31 0,17 48 0,-3 0 0,-2 6 0,51 201 0,-60-204 0,-8-29 0,0 0 0,-4 3 0,0 0 0,-3 0 0,1 4 0,-4-1 0,-1 2 0,-2-2 0,0 92 0,-8 67 0,-30 349 0,16-368 0,8-97 0,2-2 0,-1 145 0,10-209 0,0-2 0,2 0 0,1 5 0,0-9 0,2 4 0,1 2 0,9 42 0,-11-69 0,1-2 0,0 3 0,1-5 0,0 2 0,2 1 0,-1-1 0,1-5 0,0 2 0,0 0 0,1-1 0,-1 1 0,1-5 0,1 2 0,0 0 0,1-4 0,19 20 0,24 4 0,1-1 0,1-5 0,62 14 0,-116-41 0,0 0 0,-1 0 0,1 0 0,-1 0 0,1 0 0,0 3 0,-1-3 0,1 0 0,-1 0 0,1 3 0,0-3 0,-1 0 0,1 3 0,-1-3 0,1 4 0,-1-4 0,-1 3 0,2 0 0,0-3 0,-1 3 0,-1 0 0,2-1 0,-1-2 0,-1 3 0,2 0 0,-2 0 0,2 1 0,-1 2 0,-1 0 0,-1-3 0,1 4 0,-2-4 0,2 3 0,-2-3 0,1 1 0,1 2 0,-2-3 0,1 0 0,-1 4 0,0-4 0,1-2 0,-1 3 0,1-1 0,-1 0 0,-3 3 0,-14 23 0,0-4 0,-38 40 0,35-38 0,-2 5 0,0 1 0,2 2 0,2 1 0,-1 2 0,-33 80 0,-4 10 0,50-110 0,0 4 0,1 0 0,1 0 0,0-1 0,-1 4 0,3 0 0,-1-4 0,2 4 0,-1 1 0,1-2 0,2 1 0,-1 0 0,1 2 0,1-1 0,0-1 0,0-1 0,1 1 0,1 4 0,1-6 0,0 3 0,0-1 0,0-1 0,12 38 0,54 258 0,1-6 0,-57-255 0,-2-4 0,-2 7 0,1-2 0,-4 2 0,9 114 0,-12-102 0,3 1 0,2-4 0,21 119 0,-20-140 0,-3 0 0,2-1 0,-3 4 0,-2 1 0,2 79 0,-3-19 0,-10 165 0,8-269-45,-2-4-1,2 3 1,-2-2-1,2 2 1,-1-2-1,-1 2 1,1-3-1,-1 2 1,1-1-1,-3-1 1,3 0-1,-2 4 1,1-4-1,-1 1 1,0-4-1,1 3 1,-1 0-1,0 1 1,0-4-1,-2 2 1,2-2-1,-1 3 1,1-3-1,-1 1 0,0-1 1,0 0-1,0-3 1,0 3-1,-7 0 1,-21 7-6781</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3T23:09:21.602"/>
    </inkml:context>
    <inkml:brush xml:id="br0">
      <inkml:brushProperty name="width" value="0.05" units="cm"/>
      <inkml:brushProperty name="height" value="0.05" units="cm"/>
      <inkml:brushProperty name="color" value="#E71224"/>
    </inkml:brush>
  </inkml:definitions>
  <inkml:trace contextRef="#ctx0" brushRef="#br0">1 11 24575,'13'1'0,"0"1"0,1 0 0,20 6 0,1 1 0,66 13 0,-41-8 0,75 8 0,-58-17 0,-33-3 0,53 9 0,-78-7 0,0-2 0,0 0 0,0-1 0,1-1 0,-1 0 0,0-2 0,0 0 0,28-8 0,-24 5 0,0 1 0,42-3 0,-53 7 0,0 0 0,-1 0 0,1 1 0,0 1 0,0 0 0,0 1 0,14 4 0,-22-5 0,0 0 0,0 0 0,0 0 0,0 0 0,-1 0 0,1 1 0,-1-1 0,0 1 0,1 0 0,-1 0 0,0 0 0,-1 1 0,1-1 0,-1 1 0,1-1 0,-1 1 0,0 0 0,0 0 0,-1 0 0,1 0 0,-1 0 0,0 0 0,0 1 0,0 5 0,-3-6 0,-3-9 0,-2-10 0,4 8 0,1-1 0,0 0 0,0 0 0,1 1 0,0-1 0,1 0 0,0 0 0,0 0 0,0 0 0,3-11 0,-2 15 0,0 1 0,0-1 0,0 1 0,1 0 0,-1 0 0,1-1 0,0 1 0,0 0 0,0 1 0,0-1 0,1 0 0,-1 1 0,1-1 0,0 1 0,-1 0 0,1-1 0,0 1 0,0 1 0,1-1 0,-1 0 0,0 1 0,0 0 0,1 0 0,-1 0 0,4-1 0,24-2 0,0 0 0,0 3 0,0 0 0,42 5 0,11 0 0,-48-4 0,18 0 0,0 2 0,72 12 0,-78-7 0,0-2 0,0-2 0,0-2 0,54-6 0,-98 4-105,1 0 0,-1 0 0,0 0 0,1 0 0,-1-1 0,0 0 0,0 1 0,0-2 0,0 1 0,0 0 0,-1-1 0,6-4 0,3-3-6721</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8T16:07:51.958"/>
    </inkml:context>
    <inkml:brush xml:id="br0">
      <inkml:brushProperty name="width" value="0.05" units="cm"/>
      <inkml:brushProperty name="height" value="0.05" units="cm"/>
      <inkml:brushProperty name="color" value="#008C3A"/>
    </inkml:brush>
  </inkml:definitions>
  <inkml:trace contextRef="#ctx0" brushRef="#br0">135 0 24575,'-1'1'0,"0"-1"0,0 0 0,0 1 0,-1-1 0,1 1 0,0 0 0,0-1 0,0 1 0,0 0 0,0-1 0,1 1 0,-1 0 0,0 0 0,0 0 0,0 0 0,1 0 0,-2 2 0,-14 23 0,11-15 0,-12 19 0,1 0 0,1 2 0,-19 61 0,30-73 0,0 0 0,1 1 0,2 0 0,0-1 0,1 1 0,0 0 0,2 0 0,1-1 0,1 1 0,6 19 0,-6-21 0,-2-8 0,1-1 0,0 1 0,0 0 0,1-1 0,1 0 0,0 0 0,8 14 0,-5-14 0,-2 0 0,1-1 0,0 0 0,0-1 0,14 14 0,-15-17 27,-1 0 0,0 0-1,0 1 1,6 11 0,14 15-1526,-10-19-5327</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8T16:09:01.695"/>
    </inkml:context>
    <inkml:brush xml:id="br0">
      <inkml:brushProperty name="width" value="0.05" units="cm"/>
      <inkml:brushProperty name="height" value="0.05" units="cm"/>
      <inkml:brushProperty name="color" value="#AB008B"/>
    </inkml:brush>
  </inkml:definitions>
  <inkml:trace contextRef="#ctx0" brushRef="#br0">2245 140 24575,'-3'-2'0,"-1"1"0,0-1 0,0 0 0,0 1 0,1 0 0,-2 0 0,1 0 0,0 0 0,0 0 0,0 1 0,0 0 0,-6 0 0,-3-1 0,-163-17 0,-308 2 0,278 39 0,19-1 0,13-18 0,31-3 0,0 13 0,80-6 0,45-6 0,-1 1 0,1 0 0,1 2 0,-1 0 0,1 1 0,0 0 0,0 1 0,1 0 0,0 2 0,0-1 0,1 2 0,1 0 0,-19 16 0,6-3 0,1 2 0,1 0 0,2 1 0,1 1 0,1 1 0,2 1 0,1 0 0,2 1 0,1 1 0,-18 58 0,-32 90 0,56-158 0,2 0 0,1 0 0,1 0 0,-4 42 0,7 89 0,3-109 0,1-6 0,1 1 0,2 0 0,2-1 0,3 0 0,0-1 0,3 0 0,34 66 0,32 41 0,-74-136 0,0 0 0,1 0 0,0-1 0,0 0 0,1 0 0,0 0 0,0 0 0,1-1 0,-1 0 0,18 7 0,-14-6 0,0 1 0,0 0 0,-1 0 0,18 16 0,75 94 0,-67-73 0,2-1 0,51 43 0,-26-33 0,126 81 0,-164-119 0,-1 1 0,-1 1 0,0 0 0,23 24 0,-27-23 0,0-1 0,2-1 0,36 23 0,74 33 0,-124-68 0,20 8 0,52 18 0,-10-4 0,-37-14 0,0-2 0,1 0 0,51 8 0,105 6 0,-83-16 0,0-4 0,116-9 0,-127-5 0,23-2 0,-97 11 0,306 2 0,-228 10 0,-55-5 0,59 1 0,-60-5 0,1 2 0,63 12 0,14 3 0,-67-16 0,87-3 0,37 2 0,-150 2 0,52 13 0,-52-10 0,49 6 0,180-5 0,-163-8 0,96 12 0,33 22 0,24 3 0,-141-26 0,0 4 0,172 43 0,-101-12 0,-143-40 0,0-1 0,0-1 0,45 0 0,-16-4 0,150-3 0,-164 0 0,-1-1 0,65-15 0,-34 4 0,1 2 0,93-4 0,-90 8 0,152-32 0,-65 8 0,-122 27 0,1 2 0,50 2 0,54-5 0,-50-8 0,172-46 0,-128 26 0,-98 23 0,1 2 0,1 2 0,-1 2 0,78-2 0,-67 10 0,0-3 0,122-15 0,-22-8 0,74-14 0,-213 31 0,0 0 0,-1-2 0,-1 0 0,1-1 0,-2 0 0,1-2 0,-2 0 0,28-23 0,15-5 0,-47 32 0,-1 0 0,0-1 0,-1 0 0,17-16 0,-12 7 0,22-22 0,59-80 0,-89 106 0,0 0 0,-1-1 0,-1 1 0,-1-1 0,0 0 0,-1-1 0,-1 1 0,0-1 0,-2 0 0,1-22 0,-4 0 0,-8-49 0,6 70 0,-1-1 0,-1 1 0,-1 1 0,-1-1 0,-10-17 0,-20-33 0,-42-68 0,61 109 0,-1 0 0,-46-46 0,30 38 0,-60-73 0,56 59 0,-69-66 0,72 77 0,11 15 0,-1 1 0,-1 1 0,-32-19 0,-40-29 0,-243-194 0,313 243 0,-1 0 0,-1 2 0,-1 1 0,0 1 0,-57-17 0,12 2 0,-597-237 0,642 256 0,-1 1 0,0 1 0,-1 1 0,0 2 0,0 1 0,-35-2 0,-213 4 0,191 4 0,-718 0 0,623 10 0,13 1 0,-322-26 0,118 4 0,13 2 0,213-1 0,68 6 0,-93-15 0,25-13 0,89 16 0,-78-9 0,-70 12 0,15 1 0,111 6 0,51 4 0,1-1 0,0-2 0,-52-11 0,28 2 0,1 2 0,-2 2 0,-74-4 0,-174 8 0,293 5 0,-8 2 0,1 1 0,-1 0 0,1 1 0,0 1 0,0 1 0,1 0 0,-21 10 0,30-13 0,-13 7 34,1 1-1,1 0 1,-36 25-1,33-19-783,-43 21 1,49-29-6077</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8T16:09:07.211"/>
    </inkml:context>
    <inkml:brush xml:id="br0">
      <inkml:brushProperty name="width" value="0.05" units="cm"/>
      <inkml:brushProperty name="height" value="0.05" units="cm"/>
      <inkml:brushProperty name="color" value="#AB008B"/>
    </inkml:brush>
  </inkml:definitions>
  <inkml:trace contextRef="#ctx0" brushRef="#br0">948 0 24575,'-34'0'0,"-117"5"0,129-3 0,0 1 0,0 2 0,1 0 0,-39 15 0,26-7 0,-59 13 0,79-21 0,-1 0 0,1 1 0,-20 11 0,-2 1 0,19-9 0,-31 21 0,33-19 0,-35 17 0,31-20 0,1 0 0,0 2 0,1 0 0,0 1 0,1 1 0,0 1 0,0 0 0,2 1 0,-27 31 0,34-36 0,1 0 0,0 0 0,0 1 0,1 0 0,0 0 0,0 0 0,-3 15 0,6-18 0,1-1 0,0 1 0,0 0 0,1-1 0,0 1 0,0 0 0,0-1 0,1 1 0,0 0 0,1-1 0,-1 1 0,1-1 0,5 10 0,-3-7 0,0-1 0,1 0 0,0 0 0,0-1 0,1 1 0,0-1 0,0-1 0,1 1 0,11 8 0,4 1 0,46 24 0,-32-20 0,-15-9 0,45 16 0,12 6 0,-45-16 0,1-2 0,0 0 0,1-3 0,1-1 0,47 9 0,-35-10 0,49 18 0,-60-16 0,2-2 0,63 9 0,-44-10 0,85 23 0,-100-20 0,1-2 0,1-2 0,83 4 0,-100-12 0,0-1 0,0-1 0,-1-1 0,1-2 0,-1-1 0,39-13 0,-3-2 0,67-13 0,-18 6 0,-85 21 0,1 2 0,1 0 0,39 0 0,89 7 0,-57 0 0,104-16 0,-10 1 0,-167 14 0,-1 1 0,38 9 0,-35-6 0,47 4 0,-9-7 0,75-8 0,-119 3 0,1 0 0,-1-2 0,-1 0 0,1-2 0,-1 0 0,40-20 0,-56 23 0,1 0 0,-1-1 0,0 0 0,-1 0 0,1-1 0,-1 0 0,7-9 0,-6 7 0,0 0 0,1 1 0,12-11 0,-8 9 0,0-1 0,-1-1 0,0 0 0,-1 0 0,0-1 0,-1 0 0,0 0 0,-1-1 0,-1 0 0,0 0 0,0-1 0,-1 0 0,-1 0 0,0 0 0,-1 0 0,-1-1 0,0 1 0,-1-1 0,-1 0 0,-1-15 0,0 23 0,-1-1 0,0 1 0,-1 0 0,0 0 0,0 0 0,0 0 0,-1 0 0,-5-6 0,-41-50 0,19 26 0,21 24 0,-2 0 0,1 0 0,-2 1 0,1 1 0,-2 0 0,1 0 0,-2 1 0,1 1 0,-1 1 0,-1 0 0,1 1 0,-1 0 0,-30-7 0,-6 1 0,7 0 0,-1 3 0,-1 1 0,-76-4 0,-773 13 0,386 2 0,468-4 0,-57-10 0,-29-2 0,-256 15 0,336 4-1365,31 1-5461</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8T16:13:11.824"/>
    </inkml:context>
    <inkml:brush xml:id="br0">
      <inkml:brushProperty name="width" value="0.05" units="cm"/>
      <inkml:brushProperty name="height" value="0.05" units="cm"/>
      <inkml:brushProperty name="color" value="#E71224"/>
    </inkml:brush>
  </inkml:definitions>
  <inkml:trace contextRef="#ctx0" brushRef="#br0">2710 1 24575,'-29'8'0,"-40"7"0,0-1 0,12 1 0,-216 60 0,208-54 0,1 4 0,-67 35 0,-159 88 0,263-135 0,-35 13 0,34-15 0,-35 19 0,-270 150 0,315-170 0,1 1 0,1 1 0,0 1 0,0 0 0,1 1 0,1 1 0,-17 21 0,-5 13 0,-32 62 0,47-75 0,2-6 0,-1 0 0,-1-2 0,-48 52 0,27-45 0,-1-2 0,-84 50 0,21-16 0,-35 17 0,78-50 0,47-27 0,1 0 0,0 2 0,0 0 0,-15 13 0,4-1-455,-2 0 0,-40 23 0,51-35-6371</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8T16:13:16.178"/>
    </inkml:context>
    <inkml:brush xml:id="br0">
      <inkml:brushProperty name="width" value="0.05" units="cm"/>
      <inkml:brushProperty name="height" value="0.05" units="cm"/>
      <inkml:brushProperty name="color" value="#E71224"/>
    </inkml:brush>
  </inkml:definitions>
  <inkml:trace contextRef="#ctx0" brushRef="#br0">1 0 24575,'248'17'0,"40"10"0,-137 0 0,-121-21 0,53 2 0,-53-7 0,-1 2 0,31 7 0,-40-5 0,0 1 0,0 0 0,-1 2 0,0 0 0,0 1 0,-1 1 0,0 0 0,0 2 0,-2 0 0,26 23 0,-28-22 0,0 0 0,1 0 0,0-2 0,1 0 0,1 0 0,0-2 0,29 13 0,-33-16 0,-1 0 0,0 1 0,-1 0 0,0 1 0,14 11 0,12 9 0,-25-19 0,3 2 0,0-1 0,0-1 0,1 0 0,1-1 0,-1-1 0,35 11 0,36 5 0,-43-10 0,57 8 0,-87-18 0,0 1 0,0 0 0,-1 1 0,0 0 0,25 14 0,-26-12 0,1-1 0,0 0 0,0-1 0,0 0 0,0-1 0,19 3 0,6-1-682,69 21-1,-78-18-6143</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4T18:28:15.710"/>
    </inkml:context>
    <inkml:brush xml:id="br0">
      <inkml:brushProperty name="width" value="0.05" units="cm"/>
      <inkml:brushProperty name="height" value="0.05" units="cm"/>
      <inkml:brushProperty name="color" value="#E71224"/>
    </inkml:brush>
  </inkml:definitions>
  <inkml:trace contextRef="#ctx0" brushRef="#br0">0 1 24575,'208'127'0,"65"39"0,-196-122 0,843 472 0,-840-475 0,2-2 0,1-4 0,2-4 0,132 31 0,60-4 0,455 115 0,-114-7 0,-253-71 0,305 116 0,-182-64 0,172 23 0,-541-135 0,1-4 0,2-5 0,190 14 0,576 54 0,-495-43 0,2-25 0,163 17 0,422 17 0,-843-61 0,587 16 0,-581-10 0,35 4 0,14 26 0,-16-1 0,-81-25 0,1-4 0,119-9 0,-19-23 0,-123 15 0,87-4 0,415 15 0,-267 3 0,-282-2 0,-1-1 0,39-7 0,-51 5 0,-1 0 0,0-1 0,0 0 0,0-1 0,-1 0 0,1-1 0,10-7 0,-13 8 0,-1 0 0,2 1 0,-1 0 0,0 0 0,1 1 0,-1 1 0,1-1 0,0 2 0,14-2 0,12 2 0,47 3 0,-26 1 0,-34-2 0,0-1 0,0-1 0,0-1 0,-1 0 0,1-2 0,-1-1 0,38-13 0,-46 13-273,-1 0 0,1 2 0,0-1 0,28-2 0,-20 5-6553</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4T18:29:01.130"/>
    </inkml:context>
    <inkml:brush xml:id="br0">
      <inkml:brushProperty name="width" value="0.05" units="cm"/>
      <inkml:brushProperty name="height" value="0.05" units="cm"/>
      <inkml:brushProperty name="color" value="#004F8B"/>
    </inkml:brush>
  </inkml:definitions>
  <inkml:trace contextRef="#ctx0" brushRef="#br0">12083 5810 24575,'-811'-21'-1308,"732"15"1217,-1088-105-80,1026 87 149,2-6-1,1-6 0,-182-73 1,124 26-24,-293-170 1,-156-171 45,426 272 0,126 89 554,-301-217 611,318 219-1154,2-3-1,-122-139 1,-253-441-11,285 389 0,111 170 0,-55-118 0,-21-98 0,70 152 0,-8-22 0,-91-168 0,-130-220 0,261 503 0,-37-63 0,-91-128 0,134 218 0,-3 1 0,0 0 0,-1 2 0,-42-33 0,-123-79 0,134 103 0,-3 1 0,0 3 0,-106-38 0,-200-38 0,162 63 0,-304-27 0,466 67 0,-684-52 0,527 53 0,1 9 0,0 8 0,-332 68 0,454-68 0,-150 7 0,-78-20 0,173-3 0,-210-12 0,-44 0 0,330 14-1365,32 0-5461</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8T16:16:43.220"/>
    </inkml:context>
    <inkml:brush xml:id="br0">
      <inkml:brushProperty name="width" value="0.05" units="cm"/>
      <inkml:brushProperty name="height" value="0.05" units="cm"/>
      <inkml:brushProperty name="color" value="#E71224"/>
    </inkml:brush>
  </inkml:definitions>
  <inkml:trace contextRef="#ctx0" brushRef="#br0">1 11 24575,'13'1'0,"0"1"0,1 0 0,20 6 0,1 1 0,66 13 0,-41-8 0,75 8 0,-58-17 0,-33-3 0,53 9 0,-78-7 0,0-2 0,0 0 0,0-1 0,1-1 0,-1 0 0,0-2 0,0 0 0,28-8 0,-24 5 0,0 1 0,42-3 0,-53 7 0,0 0 0,-1 0 0,1 1 0,0 1 0,0 0 0,0 1 0,14 4 0,-22-5 0,0 0 0,0 0 0,0 0 0,0 0 0,-1 0 0,1 1 0,-1-1 0,0 1 0,1 0 0,-1 0 0,0 0 0,-1 1 0,1-1 0,-1 1 0,1-1 0,-1 1 0,0 0 0,0 0 0,-1 0 0,1 0 0,-1 0 0,0 0 0,0 1 0,0 5 0,-3-6 0,-3-9 0,-2-10 0,4 8 0,1-1 0,0 0 0,0 0 0,1 1 0,0-1 0,1 0 0,0 0 0,0 0 0,0 0 0,3-11 0,-2 15 0,0 1 0,0-1 0,0 1 0,1 0 0,-1 0 0,1-1 0,0 1 0,0 0 0,0 1 0,0-1 0,1 0 0,-1 1 0,1-1 0,0 1 0,-1 0 0,1-1 0,0 1 0,0 1 0,1-1 0,-1 0 0,0 1 0,0 0 0,1 0 0,-1 0 0,4-1 0,24-2 0,0 0 0,0 3 0,0 0 0,42 5 0,11 0 0,-48-4 0,18 0 0,0 2 0,72 12 0,-78-7 0,0-2 0,0-2 0,0-2 0,54-6 0,-98 4-105,1 0 0,-1 0 0,0 0 0,1 0 0,-1-1 0,0 0 0,0 1 0,0-2 0,0 1 0,0 0 0,-1-1 0,6-4 0,3-3-6721</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8T16:16:43.221"/>
    </inkml:context>
    <inkml:brush xml:id="br0">
      <inkml:brushProperty name="width" value="0.05" units="cm"/>
      <inkml:brushProperty name="height" value="0.05" units="cm"/>
      <inkml:brushProperty name="color" value="#AB008B"/>
    </inkml:brush>
  </inkml:definitions>
  <inkml:trace contextRef="#ctx0" brushRef="#br0">948 0 24575,'-34'0'0,"-117"5"0,129-3 0,0 1 0,0 2 0,1 0 0,-39 15 0,26-7 0,-59 13 0,79-21 0,-1 0 0,1 1 0,-20 11 0,-2 1 0,19-9 0,-31 21 0,33-19 0,-35 17 0,31-20 0,1 0 0,0 2 0,1 0 0,0 1 0,1 1 0,0 1 0,0 0 0,2 1 0,-27 31 0,34-36 0,1 0 0,0 0 0,0 1 0,1 0 0,0 0 0,0 0 0,-3 15 0,6-18 0,1-1 0,0 1 0,0 0 0,1-1 0,0 1 0,0 0 0,0-1 0,1 1 0,0 0 0,1-1 0,-1 1 0,1-1 0,5 10 0,-3-7 0,0-1 0,1 0 0,0 0 0,0-1 0,1 1 0,0-1 0,0-1 0,1 1 0,11 8 0,4 1 0,46 24 0,-32-20 0,-15-9 0,45 16 0,12 6 0,-45-16 0,1-2 0,0 0 0,1-3 0,1-1 0,47 9 0,-35-10 0,49 18 0,-60-16 0,2-2 0,63 9 0,-44-10 0,85 23 0,-100-20 0,1-2 0,1-2 0,83 4 0,-100-12 0,0-1 0,0-1 0,-1-1 0,1-2 0,-1-1 0,39-13 0,-3-2 0,67-13 0,-18 6 0,-85 21 0,1 2 0,1 0 0,39 0 0,89 7 0,-57 0 0,104-16 0,-10 1 0,-167 14 0,-1 1 0,38 9 0,-35-6 0,47 4 0,-9-7 0,75-8 0,-119 3 0,1 0 0,-1-2 0,-1 0 0,1-2 0,-1 0 0,40-20 0,-56 23 0,1 0 0,-1-1 0,0 0 0,-1 0 0,1-1 0,-1 0 0,7-9 0,-6 7 0,0 0 0,1 1 0,12-11 0,-8 9 0,0-1 0,-1-1 0,0 0 0,-1 0 0,0-1 0,-1 0 0,0 0 0,-1-1 0,-1 0 0,0 0 0,0-1 0,-1 0 0,-1 0 0,0 0 0,-1 0 0,-1-1 0,0 1 0,-1-1 0,-1 0 0,-1-15 0,0 23 0,-1-1 0,0 1 0,-1 0 0,0 0 0,0 0 0,0 0 0,-1 0 0,-5-6 0,-41-50 0,19 26 0,21 24 0,-2 0 0,1 0 0,-2 1 0,1 1 0,-2 0 0,1 0 0,-2 1 0,1 1 0,-1 1 0,-1 0 0,1 1 0,-1 0 0,-30-7 0,-6 1 0,7 0 0,-1 3 0,-1 1 0,-76-4 0,-773 13 0,386 2 0,468-4 0,-57-10 0,-29-2 0,-256 15 0,336 4-1365,31 1-5461</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12:40.255"/>
    </inkml:context>
    <inkml:brush xml:id="br0">
      <inkml:brushProperty name="width" value="0.05" units="cm"/>
      <inkml:brushProperty name="height" value="0.05" units="cm"/>
      <inkml:brushProperty name="color" value="#E71224"/>
    </inkml:brush>
  </inkml:definitions>
  <inkml:trace contextRef="#ctx0" brushRef="#br0">0 56 24575,'789'0'0,"-759"-2"0,-1-1 0,1-1 0,49-15 0,-50 11 0,1 1 0,1 2 0,40-3 0,398 10 0,-452-1 0,0 1 0,0 0 0,0 1 0,-1 1 0,1 1 0,16 7 0,7 2 0,-28-11 33,0-1-1,0 0 1,15 1-1,29 5-1527,-39-3-5331</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8T16:17:03.805"/>
    </inkml:context>
    <inkml:brush xml:id="br0">
      <inkml:brushProperty name="width" value="0.05" units="cm"/>
      <inkml:brushProperty name="height" value="0.05" units="cm"/>
      <inkml:brushProperty name="color" value="#AB008B"/>
    </inkml:brush>
  </inkml:definitions>
  <inkml:trace contextRef="#ctx0" brushRef="#br0">2354 2 24575,'-212'-2'0,"-205"3"0,294 4 0,-167 22 0,122 0 0,-215 57 0,357-76 0,0 0 0,1 2 0,-33 17 0,-32 12 0,36-20 0,-55 22 0,96-35 0,1 0 0,-1 1 0,2 0 0,-1 0 0,2 1 0,-12 9 0,9-4 0,1 1 0,0 0 0,2 0 0,0 1 0,1 0 0,-7 16 0,-28 99 0,9-26 0,26-82 0,-68 190 0,66-172 0,2 1 0,2 0 0,2 54 0,5-68 0,-1-7 0,2-1 0,0 1 0,2-1 0,1 0 0,12 33 0,7-2 0,4-1 0,2-2 0,3 0 0,3-1 0,2-1 0,46 41 0,-27-34 0,3-1 0,132 85 0,-74-69 0,149 65 0,141 40 0,-314-135 0,70 34 0,75 28 0,264 103 0,-379-152 0,219 65 0,-270-95 0,0-3 0,2-2 0,76 9 0,229 6 0,-306-26 0,471 17 0,-1-33 0,-83-43 0,93-6 0,-194 38 0,-45 3 0,223-5 0,-344 13 0,256-39 0,-411 45 0,0-1 0,-1-1 0,0-2 0,0 0 0,49-21 0,375-180 0,-425 194 0,-5 3 0,0-1 0,-2-1 0,0-1 0,25-20 0,-33 20 0,0-1 0,-2-1 0,-1-1 0,-1 0 0,-1 0 0,-1-1 0,-2 0 0,18-40 0,-11 10 0,21-94 0,-37 118 0,-1-1 0,-2 0 0,-1 0 0,-3 1 0,-8-37 0,-26-71 0,-16-72 0,48 186 0,0-1 0,-2 1 0,-2 0 0,0 1 0,-2-1 0,-1 1 0,-1 1 0,-1-1 0,-1 2 0,-1 0 0,-2 0 0,-21-17 0,10 13 0,-1 0 0,-2 2 0,-37-20 0,-112-45 0,116 59 0,0 2 0,-73-17 0,-145-28 0,215 53 0,-432-76 0,63 14 0,392 68 0,-429-87 0,-7 26 0,-29-12 0,301 43 0,-110-6 0,68 11 0,200 27 0,-371-52 0,165 26 0,146 17 0,-173-9 0,90 25 0,102 2 0,-118-9 0,-151-10 0,136 10 0,119 3-11,-105-7-1343,165 7-5472</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3T18:00:16.700"/>
    </inkml:context>
    <inkml:brush xml:id="br0">
      <inkml:brushProperty name="width" value="0.05" units="cm"/>
      <inkml:brushProperty name="height" value="0.05" units="cm"/>
      <inkml:brushProperty name="color" value="#33CCFF"/>
    </inkml:brush>
  </inkml:definitions>
  <inkml:trace contextRef="#ctx0" brushRef="#br0">0 1282 24575,'16'-1'0,"0"0"0,0-1 0,19-4 0,5-1 0,-31 6 0,1 0 0,0-1 0,-1 0 0,0 0 0,1 0 0,-1-1 0,0 0 0,-1-1 0,1 1 0,-1-1 0,0-1 0,0 1 0,0-1 0,-1 0 0,8-7 0,10-13 0,-3-1 0,0-1 0,27-47 0,35-94 0,-33 57 0,41-105 0,-76 180 0,2 0 0,2 1 0,42-53 0,-61 86 0,12-15 0,0 0 0,1 1 0,1 0 0,1 1 0,1 0 0,1 1 0,0 1 0,1 0 0,1 1 0,0 1 0,1 0 0,1 1 0,0 1 0,1 0 0,41-10 0,109-17 0,245-26 0,-136 17-1365,-257 42-5461</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23T22:37:00.646"/>
    </inkml:context>
    <inkml:brush xml:id="br0">
      <inkml:brushProperty name="width" value="0.05" units="cm"/>
      <inkml:brushProperty name="height" value="0.05" units="cm"/>
      <inkml:brushProperty name="color" value="#F6630D"/>
      <inkml:brushProperty name="ignorePressure" value="1"/>
    </inkml:brush>
  </inkml:definitions>
  <inkml:trace contextRef="#ctx0" brushRef="#br0">1 1,'0'3,"4"-1,0 4,-4-4,5 1,-1 0,0-1,0 1,0 0,0-1,1 1,-1 0,0-1,4 1,-3-3,-1 3,0-1,4-2,-4 3,26 8,848 340,338 83,-1153-418,4 0,0-3,0-3,0-2,0 0,71 0,-42-2,-4 2,4 2,21 9,58 8,5-6,0-2,4-9,-4-2,4-8,46-5,-188 5,50 0</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3T22:40:33.655"/>
    </inkml:context>
    <inkml:brush xml:id="br0">
      <inkml:brushProperty name="width" value="0.05" units="cm"/>
      <inkml:brushProperty name="height" value="0.05" units="cm"/>
      <inkml:brushProperty name="color" value="#5B2D90"/>
    </inkml:brush>
  </inkml:definitions>
  <inkml:trace contextRef="#ctx0" brushRef="#br0">399 0 24575,'-4'1'0,"0"0"0,-1 0 0,1 0 0,0 1 0,0-1 0,0 2 0,1-1 0,-1 0 0,0 0 0,-5 5 0,-10 5 0,3-4 0,2 0 0,0 0 0,0 1 0,0 1 0,1 0 0,-21 22 0,1 2 0,18-18 0,0 0 0,0 1 0,2 0 0,-1 0 0,-19 37 0,25-35 0,-1-1 0,1 1 0,2 1 0,0-1 0,1 1 0,1 1 0,0-2 0,1 30 0,3-11 0,-2-1 0,-7 49 0,5-63-682,-1 34-1,5-40-6143</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3T22:40:33.656"/>
    </inkml:context>
    <inkml:brush xml:id="br0">
      <inkml:brushProperty name="width" value="0.05" units="cm"/>
      <inkml:brushProperty name="height" value="0.05" units="cm"/>
      <inkml:brushProperty name="color" value="#5B2D90"/>
    </inkml:brush>
  </inkml:definitions>
  <inkml:trace contextRef="#ctx0" brushRef="#br0">542 871 24575,'-1'-8'0,"0"0"0,-1 0 0,0 0 0,0 0 0,-2 0 0,2 0 0,-2 2 0,-7-15 0,-3-5 0,6 9 0,-2 0 0,1 1 0,-2 0 0,0 1 0,-25-26 0,21 22 0,0 0 0,1 0 0,1-2 0,1-1 0,-11-24 0,10 19 0,0 1 0,-31-41 0,19 31 0,0 1 0,-32-70 0,51 95 0,-1 1 0,1-1 0,-1 1 0,-1 0 0,0 0 0,-11-8 0,11 9 0,-1 1 0,2-2 0,-1 1 0,1-1 0,0 0 0,-8-15 0,-2-12-1365,11 21-5461</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3T22:40:33.658"/>
    </inkml:context>
    <inkml:brush xml:id="br0">
      <inkml:brushProperty name="width" value="0.05" units="cm"/>
      <inkml:brushProperty name="height" value="0.05" units="cm"/>
      <inkml:brushProperty name="color" value="#FF0066"/>
    </inkml:brush>
  </inkml:definitions>
  <inkml:trace contextRef="#ctx0" brushRef="#br0">1 1025 24575,'6'-1'0,"0"1"0,0-1 0,0 0 0,0-1 0,0 1 0,-1-1 0,1 0 0,0 0 0,-1 0 0,8-4 0,53-33 0,-49 27 0,40-24 0,-2 0 0,115-57 0,-46 31 0,7-2 0,-96 47 0,-2-2 0,-1 0 0,33-26 0,54-32 0,-103 68 0,-2 1 0,0 0 0,1 1 0,-1 1 0,2 0 0,19-6 0,-14 5 0,0 0 0,-1-1 0,0-1 0,33-20 0,-29 15 0,0 2 0,30-12 0,12 3 0,72-16 0,-136 37 0,9-3 0,0-1 0,-1 0 0,0 0 0,0-1 0,10-7 0,-9 6 0,0 0 0,1 1 0,16-6 0,-15 7 0,16-6 0,0 1 0,0 1 0,1 1 0,1 2 0,50-6 0,-58 9 0,-1-1 0,0-1 0,0-1 0,-1-1 0,0 0 0,0-1 0,21-9 0,-16 6 0,26-17 0,-43 22 0,-1 0 0,1 1 0,1-1 0,-1 1 0,13-3 0,19-3-682,73-10-1,-94 18-6143</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23T22:40:33.660"/>
    </inkml:context>
    <inkml:brush xml:id="br0">
      <inkml:brushProperty name="width" value="0.05" units="cm"/>
      <inkml:brushProperty name="height" value="0.05" units="cm"/>
      <inkml:brushProperty name="color" value="#004F8B"/>
      <inkml:brushProperty name="ignorePressure" value="1"/>
    </inkml:brush>
  </inkml:definitions>
  <inkml:trace contextRef="#ctx0" brushRef="#br0">1 128,'52'-3,"14"-1,40-3,38 1,640-12,-770 18,340-7,-313 6,66-6,58-13,-101 12,88-8,28 6,-145 8,299-12,-262 10,43 4,-102 1,-1 1,1 1,-1-1,9 4,47 18,-68-23,9 2,-3 0,-1-1,1 0,0 0,-1-1,1 0,0 0,4 0,9-1,-11 0</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3T23:01:05.162"/>
    </inkml:context>
    <inkml:brush xml:id="br0">
      <inkml:brushProperty name="width" value="0.05" units="cm"/>
      <inkml:brushProperty name="height" value="0.05" units="cm"/>
      <inkml:brushProperty name="color" value="#008C3A"/>
    </inkml:brush>
  </inkml:definitions>
  <inkml:trace contextRef="#ctx0" brushRef="#br0">4355 0 24575,'-29'1'0,"1"1"0,0 2 0,-41 10 0,-82 31 0,70-19 0,0-4 0,45-13 0,0 1 0,1 2 0,-38 18 0,58-22 0,0-2 0,-1 0 0,0-1 0,0 0 0,-28 4 0,11-5 0,-62-2 0,44 0 0,0 2 0,-77 16 0,72-10 0,-101 6 0,-435-16 0,264-1 0,288 3 0,-55 9 0,-15 2 0,49-13 0,-100-13 0,-11-1 0,82 9 0,-91-18 0,32 3 0,-236 13 0,223 9 0,102-3 0,-84 4 0,125-1 0,0 0 0,0 2 0,0 0 0,0 1 0,-25 11 0,-55 37 0,89-47 0,7-5 0,0 1 0,1-1 0,0 1 0,-1-1 0,1 1 0,0 0 0,0 0 0,0 0 0,0 0 0,0 0 0,0 1 0,1-1 0,-1 0 0,1 1 0,0 0 0,-1-1 0,1 1 0,0 2 0,0-2 0,1 0 0,0 0 0,1 0 0,-1 0 0,0 0 0,1 0 0,0 0 0,0 0 0,0 0 0,0 0 0,0 0 0,0-1 0,1 1 0,-1-1 0,1 1 0,0-1 0,2 4 0,5 4 0,1 0 0,-1 0 0,2-1 0,-1 0 0,1 0 0,0-1 0,1-1 0,0 0 0,0-1 0,21 8 0,8-1 0,87 18 0,16 3 0,-67-11 0,141 20 0,-168-35 0,101 14 0,304 3 0,-411-25 0,63 0 0,0-4 0,146-24 0,-177 16 0,131-4 0,79 17 0,-107 2 0,-99 0 0,119 22 0,-120-12 0,121 3 0,-100-15 0,154-5 0,-166-10 0,-59 9 0,49-4 0,-61 8 0,209 3 0,-92 23-1365,-111-23-5461</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9T16:30:20.535"/>
    </inkml:context>
    <inkml:brush xml:id="br0">
      <inkml:brushProperty name="width" value="0.035" units="cm"/>
      <inkml:brushProperty name="height" value="0.035" units="cm"/>
      <inkml:brushProperty name="color" value="#AB008B"/>
    </inkml:brush>
  </inkml:definitions>
  <inkml:trace contextRef="#ctx0" brushRef="#br0">1 307 24575,'60'3'0,"114"21"0,13 1 0,-154-23 0,3 1 0,1-2 0,69-6 0,-95 3 0,0 0 0,-1 0 0,0-1 0,0 0 0,0-1 0,0 0 0,0-1 0,-1 0 0,1 0 0,-1-1 0,-1 0 0,1-1 0,-1 1 0,11-14 0,-2 1 0,-2-1 0,0 0 0,22-42 0,-29 47 0,0 0 0,1 0 0,0 1 0,1 1 0,22-23 0,-26 30 0,0 1 0,0 0 0,0 1 0,1 0 0,0 0 0,0 0 0,0 1 0,0 0 0,1 0 0,-1 1 0,1 0 0,-1 0 0,1 0 0,14 0 0,-12 2 0,1 0 0,0 1 0,-1 0 0,1 1 0,-1 0 0,0 0 0,0 1 0,0 1 0,0-1 0,0 2 0,10 5 0,-1 2 0,-1 1 0,-1 0 0,0 1 0,20 22 0,-27-26 0,0 0 0,1 0 0,0-1 0,0 0 0,1-1 0,0-1 0,1 0 0,0 0 0,0-1 0,0-1 0,1 0 0,-1-1 0,21 4 0,-6-2-455,0 2 0,27 11 0,-32-10-6371</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9T16:30:47.295"/>
    </inkml:context>
    <inkml:brush xml:id="br0">
      <inkml:brushProperty name="width" value="0.035" units="cm"/>
      <inkml:brushProperty name="height" value="0.035" units="cm"/>
      <inkml:brushProperty name="color" value="#66CC00"/>
    </inkml:brush>
  </inkml:definitions>
  <inkml:trace contextRef="#ctx0" brushRef="#br0">962 6995 24575,'-98'1'0,"12"1"0,-1-4 0,-106-16 0,154 8 0,2 0 0,-1-3 0,2-1 0,-60-32 0,91 43 0,0 0 0,1-1 0,-1 0 0,0 0 0,1 0 0,0 0 0,0-1 0,0 1 0,1-1 0,0 0 0,0 0 0,-4-9 0,-16-22 0,14 23 0,1-1 0,0 1 0,1-1 0,1-1 0,-7-19 0,-17-80 0,14 48 0,8 24 0,2 0 0,2-1 0,1 1 0,6-72 0,-1 21 0,-3-10 0,3-111 0,2 183 0,1 1 0,14-46 0,-11 50 0,-2-1 0,0-1 0,2-45 0,-5 35 0,10-52 0,-5 44 0,5-17 0,-8 38 0,0 0 0,1-28 0,-4-339 0,-4 196 0,0 166 0,-1 0 0,-2 0 0,-12-46 0,8 44 0,2 0 0,-5-55 0,12 81 0,-1-50 0,-3 1 0,-2 0 0,-19-75 0,19 97 0,0-1 0,2 0 0,2 0 0,3-57 0,-3-47 0,-11 72 0,8 49 0,2-1 0,-2-19 0,2-301 0,5 173 0,-1 144 0,2-1 0,0 1 0,1 0 0,13-40 0,-4 14 0,-5 9 0,4-46 0,0 1 0,-8 55 0,0-37 0,-3 43 0,0-1 0,2 1 0,5-25 0,6-11 0,-3 1 0,-2-1 0,-3-1 0,-2-81 0,-5-483 0,-1 588 0,-2 0 0,-1 1 0,-15-53 0,-4-23 0,19 89 0,0 0 0,-11-25 0,9 29 0,1-1 0,1 0 0,-4-30 0,-37-208 0,39 214 0,3 0 0,1 0 0,2 0 0,6-65 0,-3 86 0,0 0 0,1 0 0,1 0 0,1 0 0,1 1 0,10-22 0,-14 36 0,1 0 0,0 0 0,1 1 0,-1-1 0,1 1 0,0-1 0,0 1 0,1 0 0,0 1 0,0-1 0,0 1 0,0 0 0,1 0 0,-1 0 0,1 1 0,0 0 0,0 0 0,0 1 0,1 0 0,-1 0 0,0 0 0,1 1 0,7-1 0,48-1 0,71 5 0,-22 1 0,210-3 0,-318 0 0,26-1 0,-28 1 0,0 0 0,0 0 0,-1 0 0,1 0 0,0 0 0,0 0 0,0 0 0,0 0 0,-1 0 0,1-1 0,0 1 0,0 0 0,-1 0 0,1-1 0,0 1 0,-1-1 0,1 1 0,0-1 0,-1 1 0,1-1 0,0 1 0,-1-1 0,1 0 0,-1 1 0,1-1 0,-1 0 0,1 0 0,-3-1 0,0 1 0,1-1 0,-1 1 0,0-1 0,0 1 0,0 0 0,-1-1 0,1 1 0,0 1 0,0-1 0,0 0 0,-1 0 0,-2 0 0,-2-1 0,-16-7 0,1 0 0,1 0 0,-2 2 0,1 1 0,-1 1 0,-37-4 0,99 12 0,74 18 0,-112-21 0,0 0 0,0 0 0,0 0 0,0 0 0,0 0 0,0 0 0,0 1 0,0-1 0,0 1 0,0-1 0,0 0 0,0 1 0,0 0 0,0-1 0,-1 1 0,1-1 0,0 1 0,0 0 0,-1 0 0,1-1 0,0 1 0,-1 0 0,1 0 0,-1 0 0,1 1 0,-1-1 0,-1 0 0,1 0 0,0-1 0,-1 1 0,1 0 0,-1 0 0,0 0 0,1 0 0,-1 0 0,0-1 0,1 1 0,-1 0 0,0-1 0,0 1 0,0-1 0,0 1 0,0-1 0,1 1 0,-3 0 0,-8 4 0,0 0 0,-22 5 0,23-7-114,1 0 1,-1 1-1,1 0 0,0 0 0,1 1 1,-1 0-1,1 1 0,0 0 0,0 0 1,0 0-1,-8 11 0,4-6-6712</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5-09T17:38:32.309"/>
    </inkml:context>
    <inkml:brush xml:id="br0">
      <inkml:brushProperty name="width" value="0.05" units="cm"/>
      <inkml:brushProperty name="height" value="0.05" units="cm"/>
      <inkml:brushProperty name="color" value="#FFC114"/>
    </inkml:brush>
  </inkml:definitions>
  <inkml:trace contextRef="#ctx0" brushRef="#br0">1 220 24575,'7'0'0,"0"1"0,1 0 0,-1 1 0,11 3 0,16 3 0,72 1 0,127-6 0,-189-3 0,-23-2 0,-1-1 0,0-1 0,0-1 0,0 0 0,-1-2 0,0 0 0,36-20 0,48-16 0,-86 36 0,-1 0 0,1-1 0,16-11 0,-22 11 0,0 2 0,1-1 0,-1 2 0,2 0 0,-1 0 0,0 1 0,20-4 0,93-18 0,-93 17 0,1 2 0,0 1 0,44-2 0,-56 7 0,0 2 0,41 6 0,-53-5 0,0 1 0,1-1 0,-1 1 0,-1 1 0,1 0 0,0 0 0,-1 0 0,15 12 0,-14-11 0,-1 0 0,1 0 0,0-1 0,0 0 0,0-1 0,0 0 0,0-1 0,1 1 0,-1-2 0,1 1 0,0-1 0,10-1 0,48 9 0,-21 1-1365,-27-7-5461</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1T01:19:01.930"/>
    </inkml:context>
    <inkml:brush xml:id="br0">
      <inkml:brushProperty name="width" value="0.035" units="cm"/>
      <inkml:brushProperty name="height" value="0.035" units="cm"/>
      <inkml:brushProperty name="color" value="#F6630D"/>
    </inkml:brush>
  </inkml:definitions>
  <inkml:trace contextRef="#ctx0" brushRef="#br0">1 0 24575,'4'1'0,"-1"0"0,1 1 0,0-1 0,-1 0 0,0 2 0,1-2 0,-1 1 0,0 1 0,0-1 0,0 1 0,1-1 0,-2 1 0,1-1 0,-1 2 0,0-2 0,3 6 0,9 6 0,18 20 0,-1 0 0,-2 1 0,-2 2 0,34 56 0,-38-54 0,-1 0 0,-2 1 0,-2 1 0,-2 1 0,21 81 0,-19-10 0,-6 3 0,-2 179 0,-10-281 0,0 51 0,-2 2 0,-2-2 0,-25 111 0,14-115 0,4 1 0,3-1 0,2 2 0,2-1 0,4 1 0,6 63 0,-5-117 0,2 0 0,-2-1 0,1 1 0,1 0 0,1-1 0,-1 1 0,1-2 0,0 1 0,1 0 0,-2 0 0,3-1 0,-1-1 0,11 13 0,5-1 0,1 0 0,47 30 0,20 18 0,-52-40 0,-31-24 0,-1 2 0,1-1 0,-1 1 0,0 0 0,0 0 0,0 0 0,4 6 0,-8-7 0,0-2 0,0 1 0,0 1 0,1-1 0,-2 1 0,1-1 0,-1 1 0,1-1 0,-1 1 0,0-2 0,0 1 0,0 1 0,0-1 0,0 1 0,0-1 0,0 1 0,-1-1 0,1 1 0,-1-1 0,1 1 0,-2-1 0,1 0 0,-1 3 0,-6 8 0,0-1 0,-1-1 0,1 0 0,-1 0 0,-1-1 0,-1 0 0,1 0 0,-1-2 0,-1 1 0,-21 11 0,17-10 0,1 1 0,0 0 0,0 0 0,2 1 0,-24 26 0,19-13 0,2 1 0,3 0 0,-1-1 0,-16 51 0,22-47 0,3 2 0,0 0 0,3-1 0,1 1 0,-1 0 0,7 39 0,-1 18 0,-3 1149 0,-2-634 0,1-596 0,0 1 0,0-1 0,-1 1 0,0-1 0,-1 0 0,0 1 0,1-2 0,-2 1 0,1 1 0,-2-2 0,2 0 0,-2 1 0,-7 9 0,3-7 0,1-2 0,-2 2 0,1-2 0,-1 1 0,-1-2 0,1 0 0,0 0 0,-12 5 0,-105 67-1365,97-65-5461</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9T02:43:01.674"/>
    </inkml:context>
    <inkml:brush xml:id="br0">
      <inkml:brushProperty name="width" value="0.035" units="cm"/>
      <inkml:brushProperty name="height" value="0.035" units="cm"/>
      <inkml:brushProperty name="color" value="#F6630D"/>
    </inkml:brush>
  </inkml:definitions>
  <inkml:trace contextRef="#ctx0" brushRef="#br0">607 2 24575,'236'-1'0,"252"2"0,-441 0 0,1 2 0,-1 2 0,55 14 0,-82-14 0,-1 1 0,1 0 0,-2 2 0,1 0 0,-1 1 0,0 1 0,-1 1 0,0 0 0,29 27 0,-38-29 0,0-1 0,-1 1 0,0 0 0,0 1 0,-1 0 0,0 0 0,-1 0 0,0 0 0,-1 1 0,0 0 0,-1 0 0,3 14 0,-6-20 0,0 0 0,-1 0 0,0 0 0,1 1 0,-2-1 0,1 0 0,-1 0 0,1-1 0,-1 1 0,-1 0 0,1 0 0,-1-1 0,0 0 0,0 1 0,0-1 0,0 0 0,-1-1 0,1 1 0,-9 6 0,-7 5 0,-1-1 0,-40 22 0,59-36 0,-279 134 0,-12-21 0,228-89 0,-509 166 0,394-133 0,82-29-26,44-14-643,-97 41-1,125-42-6156</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0T18:00:43.769"/>
    </inkml:context>
    <inkml:brush xml:id="br0">
      <inkml:brushProperty name="width" value="0.035" units="cm"/>
      <inkml:brushProperty name="height" value="0.035" units="cm"/>
    </inkml:brush>
  </inkml:definitions>
  <inkml:trace contextRef="#ctx0" brushRef="#br0">2460 0 24575,'90'5'0,"1"2"0,104 21 0,-36 5 0,-131-25 0,0 0 0,-1 2 0,42 21 0,-56-24 0,-2 1 0,1 1 0,-2-1 0,1 2 0,-1-1 0,0 1 0,9 13 0,-1 1 0,-2 1 0,17 31 0,-27-42 0,-1-2 0,0 2 0,-1 0 0,-1 0 0,0 0 0,-1 0 0,0 0 0,-2 1 0,0-1 0,0 0 0,-2 0 0,-6 27 0,6-34 0,-1-2 0,-1 1 0,1 0 0,-1-1 0,0 1 0,-1-1 0,0 1 0,0-2 0,0 1 0,0-1 0,-1 1 0,1-2 0,-12 7 0,-1 0 0,-1 0 0,-1-1 0,-30 8 0,-3-2 0,-1-2 0,-58 7 0,-117 6 0,149-19 0,-111 11 0,-354 48 0,-489 153 0,955-200 0,13-5 0,0 3 0,1 3 0,-61 28 0,99-36 0,1 1 0,0 1 0,1 1 0,-28 23 0,-11 10 0,41-33 0,0 2 0,2 1 0,1 0 0,-30 34 0,38-36 0,1 1 0,0 1 0,1-1 0,2 1 0,0 1 0,1-1 0,1 1 0,0 0 0,2 1 0,-2 23 0,4-2 0,1-1 0,3 1 0,1-1 0,10 40 0,-8-50-1365,-1-5-5461</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0T18:00:02.430"/>
    </inkml:context>
    <inkml:brush xml:id="br0">
      <inkml:brushProperty name="width" value="0.035" units="cm"/>
      <inkml:brushProperty name="height" value="0.035" units="cm"/>
    </inkml:brush>
  </inkml:definitions>
  <inkml:trace contextRef="#ctx0" brushRef="#br0">4318 1 24575,'54'2'0,"-1"3"0,1 3 0,-1 1 0,-1 3 0,0 2 0,0 3 0,-2 1 0,0 3 0,-1 2 0,81 53 0,-99-56 0,-2 1 0,0 2 0,-1 1 0,-1 1 0,25 30 0,-42-42 0,0 0 0,-1 0 0,0 1 0,-1 0 0,-1 0 0,0 1 0,-1 0 0,-1 0 0,0 1 0,-1-1 0,-1 1 0,0 0 0,1 31 0,-4-26 0,-5 135 0,3-134 0,-1 0 0,-1-1 0,-1 0 0,-1 0 0,-9 22 0,9-32 0,0-1 0,0 0 0,-1 0 0,-1 0 0,1-1 0,-2 0 0,1 0 0,-1-1 0,-18 13 0,-4 0 0,-60 31 0,36-25 0,-2-4 0,-115 33 0,-127 9 0,180-41 0,-41 7 0,-1-6 0,-184 3 0,-81-30 0,-69 2 0,108 26 0,61 2 0,241-15 0,-143 43 0,199-48 0,-10 4 0,2 3 0,-49 24 0,47-19 0,-72 24 0,101-41 0,-484 132 0,346-96 0,81-20 0,-96 16 0,122-29 0,1 2 0,1 2 0,-1 2 0,2 2 0,0 1 0,-53 29 0,82-39 6,0 1-1,1 1 1,-1 0-1,1 0 1,0 0-1,1 1 1,0 0-1,0 1 1,0-1-1,1 1 1,1 0-1,0 1 1,0 0-1,0 0 1,1 0-1,1 0 0,-4 18 1,1 10-238,1-1 1,2 1-1,3 63 1,1-68-307,-1-4-6288</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0T18:05:23.732"/>
    </inkml:context>
    <inkml:brush xml:id="br0">
      <inkml:brushProperty name="width" value="0.035" units="cm"/>
      <inkml:brushProperty name="height" value="0.035" units="cm"/>
      <inkml:brushProperty name="color" value="#F6630D"/>
    </inkml:brush>
  </inkml:definitions>
  <inkml:trace contextRef="#ctx0" brushRef="#br0">4640 1 24575,'36'15'0,"0"-1"0,41 10 0,18 6 0,-10 6 0,-1 4 0,146 94 0,-184-100 0,-2 2 0,-1 2 0,63 74 0,-29-30 0,-19-22 0,104 99 0,-145-145 0,-1 1 0,-1 0 0,0 1 0,-1 1 0,18 27 0,-28-39 0,-1 1 0,0-1 0,0 1 0,-1 0 0,0 0 0,0 0 0,0 0 0,-1 0 0,0 0 0,0 0 0,0 0 0,-1 1 0,0-1 0,0 0 0,0 0 0,-1 1 0,0-1 0,0 0 0,-1 0 0,0 0 0,0 0 0,0 0 0,-1-1 0,-3 7 0,-7 7 0,-2 0 0,0 0 0,-1-1 0,-1-1 0,-1-1 0,0 0 0,-1-2 0,-1 0 0,0-1 0,-1-1 0,0 0 0,-24 8 0,-22 6 0,-1-3 0,-126 25 0,-106-7 0,-2-26 0,212-11 0,-320 32 0,-74 2 0,476-38 0,-392 1 0,1-24 0,0-11 0,286 31 0,-175 17 0,-409 5 0,475-21 0,183 2 0,-65-1 0,-192 23 0,141 0 0,75-12 0,0 2 0,1 5 0,-85 28 0,155-41 0,0 0 0,0 0 0,1 1 0,0 0 0,0 1 0,0-1 0,1 2 0,-1-1 0,1 1 0,1 0 0,-11 14 0,7-6 0,1 0 0,1 1 0,0 0 0,1 1 0,-7 23 0,6-19 45,-1-1-1,-13 24 1,-9 20-1544,24-46-5327</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0T19:56:02.491"/>
    </inkml:context>
    <inkml:brush xml:id="br0">
      <inkml:brushProperty name="width" value="0.035" units="cm"/>
      <inkml:brushProperty name="height" value="0.035" units="cm"/>
      <inkml:brushProperty name="color" value="#F6630D"/>
    </inkml:brush>
  </inkml:definitions>
  <inkml:trace contextRef="#ctx0" brushRef="#br0">6150 1 24575,'18'-1'0,"0"2"0,0 0 0,1 1 0,-2 0 0,29 9 0,-41-9 0,0-1 0,-1 1 0,1 1 0,-1-1 0,1 0 0,-1 1 0,0 0 0,0 0 0,0 1 0,0-1 0,0 1 0,-1-1 0,0 1 0,0 0 0,0 1 0,0-1 0,0 0 0,-1 1 0,0 0 0,0-1 0,0 1 0,-1 0 0,1 0 0,0 7 0,0 2 0,-1 0 0,0 0 0,-2 0 0,1-1 0,-1 1 0,-1 0 0,-1-1 0,0 1 0,0-1 0,-2 0 0,1 0 0,-2 0 0,0 0 0,-9 14 0,-2-2 0,-1-1 0,0 0 0,-2-1 0,-1-2 0,-35 30 0,-13 13 0,46-41 0,-2-1 0,1 0 0,-35 20 0,-130 56 0,66-39 0,77-37 0,-1-2 0,0-2 0,-2-3 0,-79 16 0,-205 11 0,227-34 0,-251 25 0,19-9 0,0-25 0,142-1 0,33 1 0,-206 3 0,79 24 0,1 25 0,184-29 0,0-5 0,-117 5 0,18-10 0,-45 2 0,241-14 0,-86-1 0,0 4 0,-131 21 0,5 5 0,212-28 0,-21 3 0,2 2 0,-1 0 0,1 2 0,0 1 0,0 1 0,-27 16 0,-90 29 0,49-22 0,71-25 0,1 2 0,-1 1 0,1 1 0,1 1 0,1 0 0,-32 27 0,-19 15 0,57-45 0,1 0 0,-1 1 0,2 1 0,0 0 0,0 1 0,1 0 0,-19 28 0,-63 135 0,89-166 0,-13 25 0,0-3 0,-17 49 0,30-61-36,1 0-1,1 0 1,1 0-1,1 0 0,0 0 1,4 27-1,-2-8-1072,0-14-5717</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0T19:56:02.491"/>
    </inkml:context>
    <inkml:brush xml:id="br0">
      <inkml:brushProperty name="width" value="0.035" units="cm"/>
      <inkml:brushProperty name="height" value="0.035" units="cm"/>
      <inkml:brushProperty name="color" value="#F6630D"/>
    </inkml:brush>
  </inkml:definitions>
  <inkml:trace contextRef="#ctx0" brushRef="#br0">6150 1 24575,'18'-1'0,"0"2"0,0-1 0,1 2 0,-2-1 0,29 6 0,-41-5 0,0-2 0,-1 2 0,1 0 0,-1-1 0,1 1 0,-1 0 0,0 0 0,0 0 0,0 0 0,0 0 0,0 1 0,-1-1 0,0 1 0,0-1 0,0 2 0,0-1 0,0-1 0,-1 2 0,0-1 0,0 0 0,0 0 0,-1 0 0,1 1 0,0 4 0,0 1 0,-1 1 0,0-1 0,-2 1 0,1-2 0,-1 2 0,-1-1 0,-1 0 0,0 1 0,0-2 0,-2 1 0,1 0 0,-2 0 0,0-1 0,-9 11 0,-2-3 0,-1 1 0,0-1 0,-2-1 0,-1-1 0,-35 21 0,-13 8 0,46-27 0,-2-2 0,1 1 0,-35 14 0,-130 37 0,66-27 0,77-24 0,-1-1 0,0-2 0,-2-2 0,-79 11 0,-205 7 0,227-22 0,-251 16 0,19-6 0,0-17 0,142 0 0,33 0 0,-206 3 0,79 15 0,1 18 0,184-21 0,0-2 0,-117 3 0,18-7 0,-45 1 0,241-9 0,-86 0 0,0 2 0,-131 14 0,5 3 0,212-18 0,-21 2 0,2 1 0,-1 0 0,1 1 0,0 1 0,0 1 0,-27 11 0,-90 19 0,49-15 0,71-17 0,1 2 0,-1 0 0,1 2 0,1-1 0,1 1 0,-32 18 0,-19 10 0,57-30 0,1 0 0,-1 0 0,2 1 0,0 0 0,0 1 0,1 0 0,-19 18 0,-63 92 0,89-112 0,-13 16 0,0-1 0,-17 33 0,30-42-36,1 1-1,1-1 1,1 1-1,1-1 0,0 1 1,4 17-1,-2-4-1072,0-11-5717</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9T17:21:05.916"/>
    </inkml:context>
    <inkml:brush xml:id="br0">
      <inkml:brushProperty name="width" value="0.035" units="cm"/>
      <inkml:brushProperty name="height" value="0.035" units="cm"/>
      <inkml:brushProperty name="color" value="#F6630D"/>
    </inkml:brush>
  </inkml:definitions>
  <inkml:trace contextRef="#ctx0" brushRef="#br0">1860 1 24575,'24'1'0,"0"1"0,0 1 0,-1 1 0,44 13 0,86 42 0,-134-51 0,13 7 0,-1 2 0,-1 1 0,39 30 0,6 4 0,-67-47 0,-1 0 0,-1 1 0,1-1 0,-1 1 0,0 1 0,-1-1 0,1 1 0,-1 0 0,-1 0 0,1 1 0,-1 0 0,5 13 0,-7-16 0,0-1 0,-1 1 0,0 0 0,0 0 0,0 1 0,0-1 0,-1 0 0,0 0 0,0 0 0,-1 0 0,1 0 0,-1 1 0,0-1 0,0 0 0,-1 0 0,1-1 0,-1 1 0,0 0 0,-1 0 0,1-1 0,-1 0 0,-4 6 0,-7 5 0,0 0 0,-1-1 0,-1-1 0,0-1 0,-1 0 0,-19 10 0,6-6 0,-1-1 0,-59 20 0,62-27 0,0-2 0,-1 0 0,-49 2 0,-88-8 0,23 0 0,63 7 0,1 4 0,-96 25 0,94-17 0,-156 15 0,58-32 0,-64 6 0,213-5 0,-1 2 0,1 1 0,0 1 0,1 2 0,-54 23 0,79-31 0,-165 74 0,155-70 0,1 1 0,0 1 0,0-1 0,1 2 0,0 0 0,0 0 0,0 1 0,1 1 0,1 0 0,-17 20 0,-10 15-40,28-37-92,1 1-1,1 0 1,0 1-1,0 0 1,0 0-1,2 0 1,-1 1-1,1 0 0,-3 12 1,3 0-6694</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4T17:38:49.579"/>
    </inkml:context>
    <inkml:brush xml:id="br0">
      <inkml:brushProperty name="width" value="0.05" units="cm"/>
      <inkml:brushProperty name="height" value="0.05" units="cm"/>
      <inkml:brushProperty name="color" value="#00A0D7"/>
    </inkml:brush>
  </inkml:definitions>
  <inkml:trace contextRef="#ctx0" brushRef="#br0">0 0 24575,'0'0'-8191</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9T17:11:22.491"/>
    </inkml:context>
    <inkml:brush xml:id="br0">
      <inkml:brushProperty name="width" value="0.035" units="cm"/>
      <inkml:brushProperty name="height" value="0.035" units="cm"/>
      <inkml:brushProperty name="color" value="#5B2D90"/>
    </inkml:brush>
  </inkml:definitions>
  <inkml:trace contextRef="#ctx0" brushRef="#br0">1860 0 24575,'40'3'0,"1"1"0,69 16 0,-54-8 0,37 7 0,131 45 0,-176-47 0,-1 3 0,-1 2 0,0 1 0,59 43 0,-92-57 0,-1 0 0,0 1 0,-1 0 0,0 1 0,17 22 0,-24-27 0,-1-1 0,1 1 0,-1 1 0,0-1 0,-1 0 0,1 1 0,-1 0 0,-1-1 0,1 1 0,-1 0 0,-1 0 0,1 0 0,-1 0 0,-1 10 0,0-2 0,-1-1 0,0 0 0,-1 0 0,0 0 0,-1 0 0,-1-1 0,-1 0 0,1 0 0,-2 0 0,0 0 0,0-1 0,-2-1 0,1 1 0,-1-1 0,-1 0 0,0-1 0,0 0 0,-15 10 0,-6-1 0,-1-1 0,-1-2 0,0-1 0,-1-2 0,0-1 0,-48 10 0,-10-4 0,-120 8 0,145-21 0,-44 4 0,-119 25 0,77-1 0,-1-6 0,-304 12 0,253-42 0,-146 4 0,335 0 0,1 1 0,0 0 0,0 1 0,0 0 0,-27 12 0,33-12 0,1 2 0,-1-1 0,1 1 0,1 0 0,-1 0 0,1 1 0,0 0 0,0 1 0,0-1 0,-9 14 0,1 1 0,1 0 0,1 1 0,1 0 0,0 1 0,2 0 0,-9 31 0,-15 36 0,25-71 0,1 1 0,1-1 0,1 2 0,1-1 0,-4 25 0,8 67-1365,1-89-5461</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12T16:28:39.611"/>
    </inkml:context>
    <inkml:brush xml:id="br0">
      <inkml:brushProperty name="width" value="0.035" units="cm"/>
      <inkml:brushProperty name="height" value="0.035" units="cm"/>
      <inkml:brushProperty name="color" value="#E71224"/>
    </inkml:brush>
  </inkml:definitions>
  <inkml:trace contextRef="#ctx0" brushRef="#br0">0 205 24575,'255'-4'0,"-183"-1"0,106-21 0,-134 17 0,0-2 0,0-2 0,44-20 0,-15-10 0,-59 33 0,1 0 0,1 1 0,-1 1 0,25-9 0,-34 16 0,-1-1 0,1 1 0,-1 0 0,1 0 0,-1 1 0,1 0 0,0 0 0,-1 0 0,1 1 0,0 0 0,-1 0 0,1 0 0,-1 1 0,0-1 0,1 1 0,-1 1 0,0-1 0,6 4 0,73 53 0,-66-45 0,1 0 0,0-1 0,1-1 0,0-1 0,1-1 0,37 13 0,-44-18 28,0 0 1,21 12-1,-4-2-1478,-12-7-5376</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9T20:45:01.453"/>
    </inkml:context>
    <inkml:brush xml:id="br0">
      <inkml:brushProperty name="width" value="0.05" units="cm"/>
      <inkml:brushProperty name="height" value="0.05" units="cm"/>
      <inkml:brushProperty name="color" value="#00A0D7"/>
    </inkml:brush>
  </inkml:definitions>
  <inkml:trace contextRef="#ctx0" brushRef="#br0">0 0 24575,'0'0'-8191</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9T20:45:01.454"/>
    </inkml:context>
    <inkml:brush xml:id="br0">
      <inkml:brushProperty name="width" value="0.035" units="cm"/>
      <inkml:brushProperty name="height" value="0.035" units="cm"/>
      <inkml:brushProperty name="color" value="#5B2D90"/>
    </inkml:brush>
  </inkml:definitions>
  <inkml:trace contextRef="#ctx0" brushRef="#br0">1860 0 24575,'40'3'0,"1"1"0,69 16 0,-54-8 0,37 7 0,131 45 0,-176-47 0,-1 3 0,-1 2 0,0 1 0,59 43 0,-92-57 0,-1 0 0,0 1 0,-1 0 0,0 1 0,17 22 0,-24-27 0,-1-1 0,1 1 0,-1 1 0,0-1 0,-1 0 0,1 1 0,-1 0 0,-1-1 0,1 1 0,-1 0 0,-1 0 0,1 0 0,-1 0 0,-1 10 0,0-2 0,-1-1 0,0 0 0,-1 0 0,0 0 0,-1 0 0,-1-1 0,-1 0 0,1 0 0,-2 0 0,0 0 0,0-1 0,-2-1 0,1 1 0,-1-1 0,-1 0 0,0-1 0,0 0 0,-15 10 0,-6-1 0,-1-1 0,-1-2 0,0-1 0,-1-2 0,0-1 0,-48 10 0,-10-4 0,-120 8 0,145-21 0,-44 4 0,-119 25 0,77-1 0,-1-6 0,-304 12 0,253-42 0,-146 4 0,335 0 0,1 1 0,0 0 0,0 1 0,0 0 0,-27 12 0,33-12 0,1 2 0,-1-1 0,1 1 0,1 0 0,-1 0 0,1 1 0,0 0 0,0 1 0,0-1 0,-9 14 0,1 1 0,1 0 0,1 1 0,1 0 0,0 1 0,2 0 0,-9 31 0,-15 36 0,25-71 0,1 1 0,1-1 0,1 2 0,1-1 0,-4 25 0,8 67-1365,1-89-5461</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9T17:11:22.491"/>
    </inkml:context>
    <inkml:brush xml:id="br0">
      <inkml:brushProperty name="width" value="0.035" units="cm"/>
      <inkml:brushProperty name="height" value="0.035" units="cm"/>
      <inkml:brushProperty name="color" value="#5B2D90"/>
    </inkml:brush>
  </inkml:definitions>
  <inkml:trace contextRef="#ctx0" brushRef="#br0">1860 0 24575,'40'3'0,"1"1"0,69 16 0,-54-8 0,37 7 0,131 45 0,-176-47 0,-1 3 0,-1 2 0,0 1 0,59 43 0,-92-57 0,-1 0 0,0 1 0,-1 0 0,0 1 0,17 22 0,-24-27 0,-1-1 0,1 1 0,-1 1 0,0-1 0,-1 0 0,1 1 0,-1 0 0,-1-1 0,1 1 0,-1 0 0,-1 0 0,1 0 0,-1 0 0,-1 10 0,0-2 0,-1-1 0,0 0 0,-1 0 0,0 0 0,-1 0 0,-1-1 0,-1 0 0,1 0 0,-2 0 0,0 0 0,0-1 0,-2-1 0,1 1 0,-1-1 0,-1 0 0,0-1 0,0 0 0,-15 10 0,-6-1 0,-1-1 0,-1-2 0,0-1 0,-1-2 0,0-1 0,-48 10 0,-10-4 0,-120 8 0,145-21 0,-44 4 0,-119 25 0,77-1 0,-1-6 0,-304 12 0,253-42 0,-146 4 0,335 0 0,1 1 0,0 0 0,0 1 0,0 0 0,-27 12 0,33-12 0,1 2 0,-1-1 0,1 1 0,1 0 0,-1 0 0,1 1 0,0 0 0,0 1 0,0-1 0,-9 14 0,1 1 0,1 0 0,1 1 0,1 0 0,0 1 0,2 0 0,-9 31 0,-15 36 0,25-71 0,1 1 0,1-1 0,1 2 0,1-1 0,-4 25 0,8 67-1365,1-89-5461</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9T20:45:01.454"/>
    </inkml:context>
    <inkml:brush xml:id="br0">
      <inkml:brushProperty name="width" value="0.035" units="cm"/>
      <inkml:brushProperty name="height" value="0.035" units="cm"/>
      <inkml:brushProperty name="color" value="#5B2D90"/>
    </inkml:brush>
  </inkml:definitions>
  <inkml:trace contextRef="#ctx0" brushRef="#br0">1860 0 24575,'40'3'0,"1"1"0,69 16 0,-54-8 0,37 7 0,131 45 0,-176-47 0,-1 3 0,-1 2 0,0 1 0,59 43 0,-92-57 0,-1 0 0,0 1 0,-1 0 0,0 1 0,17 22 0,-24-27 0,-1-1 0,1 1 0,-1 1 0,0-1 0,-1 0 0,1 1 0,-1 0 0,-1-1 0,1 1 0,-1 0 0,-1 0 0,1 0 0,-1 0 0,-1 10 0,0-2 0,-1-1 0,0 0 0,-1 0 0,0 0 0,-1 0 0,-1-1 0,-1 0 0,1 0 0,-2 0 0,0 0 0,0-1 0,-2-1 0,1 1 0,-1-1 0,-1 0 0,0-1 0,0 0 0,-15 10 0,-6-1 0,-1-1 0,-1-2 0,0-1 0,-1-2 0,0-1 0,-48 10 0,-10-4 0,-120 8 0,145-21 0,-44 4 0,-119 25 0,77-1 0,-1-6 0,-304 12 0,253-42 0,-146 4 0,335 0 0,1 1 0,0 0 0,0 1 0,0 0 0,-27 12 0,33-12 0,1 2 0,-1-1 0,1 1 0,1 0 0,-1 0 0,1 1 0,0 0 0,0 1 0,0-1 0,-9 14 0,1 1 0,1 0 0,1 1 0,1 0 0,0 1 0,2 0 0,-9 31 0,-15 36 0,25-71 0,1 1 0,1-1 0,1 2 0,1-1 0,-4 25 0,8 67-1365,1-89-5461</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4T17:38:49.579"/>
    </inkml:context>
    <inkml:brush xml:id="br0">
      <inkml:brushProperty name="width" value="0.05" units="cm"/>
      <inkml:brushProperty name="height" value="0.05" units="cm"/>
      <inkml:brushProperty name="color" value="#00A0D7"/>
    </inkml:brush>
  </inkml:definitions>
  <inkml:trace contextRef="#ctx0" brushRef="#br0">0 0 24575,'0'0'-8191</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9T17:11:22.491"/>
    </inkml:context>
    <inkml:brush xml:id="br0">
      <inkml:brushProperty name="width" value="0.035" units="cm"/>
      <inkml:brushProperty name="height" value="0.035" units="cm"/>
      <inkml:brushProperty name="color" value="#5B2D90"/>
    </inkml:brush>
  </inkml:definitions>
  <inkml:trace contextRef="#ctx0" brushRef="#br0">1860 0 24575,'40'3'0,"1"1"0,69 16 0,-54-8 0,37 7 0,131 45 0,-176-47 0,-1 3 0,-1 2 0,0 1 0,59 43 0,-92-57 0,-1 0 0,0 1 0,-1 0 0,0 1 0,17 22 0,-24-27 0,-1-1 0,1 1 0,-1 1 0,0-1 0,-1 0 0,1 1 0,-1 0 0,-1-1 0,1 1 0,-1 0 0,-1 0 0,1 0 0,-1 0 0,-1 10 0,0-2 0,-1-1 0,0 0 0,-1 0 0,0 0 0,-1 0 0,-1-1 0,-1 0 0,1 0 0,-2 0 0,0 0 0,0-1 0,-2-1 0,1 1 0,-1-1 0,-1 0 0,0-1 0,0 0 0,-15 10 0,-6-1 0,-1-1 0,-1-2 0,0-1 0,-1-2 0,0-1 0,-48 10 0,-10-4 0,-120 8 0,145-21 0,-44 4 0,-119 25 0,77-1 0,-1-6 0,-304 12 0,253-42 0,-146 4 0,335 0 0,1 1 0,0 0 0,0 1 0,0 0 0,-27 12 0,33-12 0,1 2 0,-1-1 0,1 1 0,1 0 0,-1 0 0,1 1 0,0 0 0,0 1 0,0-1 0,-9 14 0,1 1 0,1 0 0,1 1 0,1 0 0,0 1 0,2 0 0,-9 31 0,-15 36 0,25-71 0,1 1 0,1-1 0,1 2 0,1-1 0,-4 25 0,8 67-1365,1-89-5461</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4T17:38:49.579"/>
    </inkml:context>
    <inkml:brush xml:id="br0">
      <inkml:brushProperty name="width" value="0.05" units="cm"/>
      <inkml:brushProperty name="height" value="0.05" units="cm"/>
      <inkml:brushProperty name="color" value="#00A0D7"/>
    </inkml:brush>
  </inkml:definitions>
  <inkml:trace contextRef="#ctx0" brushRef="#br0">0 0 24575,'0'0'-8191</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9T17:11:22.491"/>
    </inkml:context>
    <inkml:brush xml:id="br0">
      <inkml:brushProperty name="width" value="0.035" units="cm"/>
      <inkml:brushProperty name="height" value="0.035" units="cm"/>
      <inkml:brushProperty name="color" value="#5B2D90"/>
    </inkml:brush>
  </inkml:definitions>
  <inkml:trace contextRef="#ctx0" brushRef="#br0">1860 0 24575,'40'3'0,"1"1"0,69 16 0,-54-8 0,37 7 0,131 45 0,-176-47 0,-1 3 0,-1 2 0,0 1 0,59 43 0,-92-57 0,-1 0 0,0 1 0,-1 0 0,0 1 0,17 22 0,-24-27 0,-1-1 0,1 1 0,-1 1 0,0-1 0,-1 0 0,1 1 0,-1 0 0,-1-1 0,1 1 0,-1 0 0,-1 0 0,1 0 0,-1 0 0,-1 10 0,0-2 0,-1-1 0,0 0 0,-1 0 0,0 0 0,-1 0 0,-1-1 0,-1 0 0,1 0 0,-2 0 0,0 0 0,0-1 0,-2-1 0,1 1 0,-1-1 0,-1 0 0,0-1 0,0 0 0,-15 10 0,-6-1 0,-1-1 0,-1-2 0,0-1 0,-1-2 0,0-1 0,-48 10 0,-10-4 0,-120 8 0,145-21 0,-44 4 0,-119 25 0,77-1 0,-1-6 0,-304 12 0,253-42 0,-146 4 0,335 0 0,1 1 0,0 0 0,0 1 0,0 0 0,-27 12 0,33-12 0,1 2 0,-1-1 0,1 1 0,1 0 0,-1 0 0,1 1 0,0 0 0,0 1 0,0-1 0,-9 14 0,1 1 0,1 0 0,1 1 0,1 0 0,0 1 0,2 0 0,-9 31 0,-15 36 0,25-71 0,1 1 0,1-1 0,1 2 0,1-1 0,-4 25 0,8 67-1365,1-89-5461</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0T18:00:02.430"/>
    </inkml:context>
    <inkml:brush xml:id="br0">
      <inkml:brushProperty name="width" value="0.035" units="cm"/>
      <inkml:brushProperty name="height" value="0.035" units="cm"/>
    </inkml:brush>
  </inkml:definitions>
  <inkml:trace contextRef="#ctx0" brushRef="#br0">4318 1 24575,'54'1'0,"-1"2"0,1 1 0,-1 0 0,-1 3 0,0 0 0,0 2 0,-2 0 0,0 2 0,-1 1 0,81 27 0,-99-29 0,-2 1 0,0 1 0,-1 0 0,-1 1 0,25 16 0,-42-22 0,0-1 0,-1 1 0,0 0 0,-1 0 0,-1 1 0,0-1 0,-1 1 0,-1 0 0,0 0 0,-1 0 0,-1 0 0,0 0 0,1 17 0,-4-14 0,-5 69 0,3-68 0,-1-1 0,-1 0 0,-1 0 0,-1 0 0,-9 11 0,9-17 0,0 1 0,0-1 0,-1 0 0,-1 0 0,1 0 0,-2-1 0,1 1 0,-1-1 0,-18 7 0,-4 0 0,-60 16 0,36-13 0,-2-2 0,-115 17 0,-127 4 0,180-20 0,-41 3 0,-1-3 0,-184 1 0,-81-15 0,-69 1 0,108 13 0,61 2 0,241-8 0,-143 22 0,199-25 0,-10 2 0,2 2 0,-49 12 0,47-10 0,-72 13 0,101-22 0,-484 69 0,346-50 0,81-10 0,-96 8 0,122-15 0,1 2 0,1 0 0,-1 1 0,2 1 0,0 1 0,-53 15 0,82-21 6,0 1-1,1 1 1,-1 0-1,1-1 1,0 1-1,1 0 1,0 0-1,0 1 1,0-1-1,1 1 1,1-1-1,0 1 1,0 1-1,0-1 1,1 0-1,1 0 0,-4 9 1,1 6-238,1-1 1,2 1-1,3 32 1,1-35-307,-1-2-6288</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30T16:06:58.868"/>
    </inkml:context>
    <inkml:brush xml:id="br0">
      <inkml:brushProperty name="width" value="0.035" units="cm"/>
      <inkml:brushProperty name="height" value="0.035" units="cm"/>
    </inkml:brush>
  </inkml:definitions>
  <inkml:trace contextRef="#ctx0" brushRef="#br0">4318 1 24575,'54'1'0,"-1"3"0,1 2 0,-1 1 0,-1 2 0,0 1 0,0 3 0,-2 1 0,0 1 0,-1 3 0,81 39 0,-99-42 0,-2 0 0,0 3 0,-1 0 0,-1 0 0,25 24 0,-42-33 0,0 1 0,-1 0 0,0 0 0,-1 1 0,-1-1 0,0 2 0,-1-1 0,-1 0 0,0 1 0,-1-1 0,-1 1 0,0 0 0,1 24 0,-4-21 0,-5 102 0,3-100 0,-1-1 0,-1 0 0,-1 0 0,-1 0 0,-9 16 0,9-24 0,0 0 0,0-1 0,-1 1 0,-1-1 0,1 0 0,-2 0 0,1-1 0,-1 0 0,-18 10 0,-4 0 0,-60 23 0,36-19 0,-2-3 0,-115 25 0,-127 7 0,180-31 0,-41 5 0,-1-4 0,-184 2 0,-81-23 0,-69 2 0,108 20 0,61 1 0,241-11 0,-143 32 0,199-36 0,-10 3 0,2 2 0,-49 18 0,47-14 0,-72 18 0,101-31 0,-484 100 0,346-73 0,81-15 0,-96 12 0,122-21 0,1 1 0,1 1 0,-1 2 0,2 2 0,0 0 0,-53 22 0,82-29 6,0 0-1,1 2 1,-1-1-1,1 0 1,0 0-1,1 1 1,0 0-1,0 1 1,0-1-1,1 1 1,1 0-1,0 0 1,0 1-1,0-1 1,1 1-1,1-1 0,-4 14 1,1 8-238,1-2 1,2 2-1,3 47 1,1-52-307,-1-2-6288</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05:51.703"/>
    </inkml:context>
    <inkml:brush xml:id="br0">
      <inkml:brushProperty name="width" value="0.035" units="cm"/>
      <inkml:brushProperty name="height" value="0.035" units="cm"/>
      <inkml:brushProperty name="color" value="#E71224"/>
    </inkml:brush>
  </inkml:definitions>
  <inkml:trace contextRef="#ctx0" brushRef="#br0">1 1 24575,'338'15'0,"-280"-7"0,-1 1 0,-1 4 0,100 35 0,-143-43 0,7 2 0,-1 1 0,1 0 0,-1 2 0,26 18 0,-35-21 0,0 0 0,1-1 0,0 0 0,0 0 0,0-1 0,1-1 0,0 0 0,0-1 0,18 4 0,-24-6 0,0-1 0,0 1 0,1-1 0,-1 0 0,0-1 0,0 1 0,0-1 0,0-1 0,0 1 0,0-1 0,0 0 0,0 0 0,0-1 0,-1 1 0,1-2 0,-1 1 0,0 0 0,0-1 0,0 0 0,7-7 0,31-49-1365,-26 33-5461</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9T17:14:18.857"/>
    </inkml:context>
    <inkml:brush xml:id="br0">
      <inkml:brushProperty name="width" value="0.035" units="cm"/>
      <inkml:brushProperty name="height" value="0.035" units="cm"/>
      <inkml:brushProperty name="color" value="#5B2D90"/>
    </inkml:brush>
  </inkml:definitions>
  <inkml:trace contextRef="#ctx0" brushRef="#br0">3892 0 24575,'0'4'0,"0"-1"0,0 1 0,1-1 0,0-1 0,0 2 0,0-1 0,0 1 0,0-2 0,-1 1 0,2-1 0,-1 1 0,1-1 0,1 5 0,7 16 0,-4-1 0,0 1 0,0 0 0,-1 0 0,0 2 0,-1 0 0,0 0 0,-1 0 0,3 45 0,-5-54 0,-1 1 0,1 1 0,-1 0 0,-1-2 0,1 2 0,-1 0 0,-1-2 0,0 2 0,1-2 0,-2 1 0,0-1 0,0 0 0,0 1 0,-7 16 0,1-8 0,0 0 0,-3-2 0,2 1 0,-2-3 0,1 0 0,-2-1 0,1-2 0,-21 23 0,-15 9 0,-54 40 0,77-70 0,-78 57 0,-1-10 0,-2-10 0,-204 54 0,-78 10 0,291-80 0,-186 134 0,241-147 0,0-1 0,0-6 0,-63 15 0,-133 1 0,123-24 0,-586 163 0,590-140 0,-90 40 0,105-26 0,-63 37 0,122-62 0,1 2 0,-41 46 0,61-53 0,0 1 0,1 1 0,0 2 0,1 1 0,0 0 0,2 4 0,-23 55 0,18-36 0,2 2 0,0 1 0,1 1 0,-13 78 0,22-107-273,2 0 0,0 2 0,0 0 0,0 27 0,1-9-6553</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06T15:15:28.705"/>
    </inkml:context>
    <inkml:brush xml:id="br0">
      <inkml:brushProperty name="width" value="0.05" units="cm"/>
      <inkml:brushProperty name="height" value="0.05" units="cm"/>
    </inkml:brush>
  </inkml:definitions>
  <inkml:trace contextRef="#ctx0" brushRef="#br0">1 354 24575,'228'-2'0,"253"5"0,-282 10 0,72 2 0,-239-14 0,-1-1 0,1-2 0,-1-1 0,0-1 0,55-16 0,-42 8 0,1 2 0,53-6 0,-40 7 0,134-17 0,-162 22 0,1 1 0,-1 1 0,1 2 0,-1 1 0,1 2 0,44 8 0,-39-4 0,-1 1 0,45 17 0,103 28 0,-279-94 0,57 24 0,0-1 0,2-3 0,1-1 0,-48-37 0,77 53 0,1 0 0,-1-1 0,1 0 0,0 0 0,-5-10 0,-22-24 0,19 29 0,-1 0 0,0 2 0,-25-15 0,21 14 0,-28-21 0,44 25 0,11 5 0,14 3 0,-1 2 0,0 1 0,0 1 0,-1 1 0,0 1 0,0 0 0,0 2 0,30 17 0,75 59 0,-86-57 0,-16-14 0,0 0 0,41 16 0,24 14 0,-77-36 0,-1 1 0,0 0 0,-1 1 0,1 0 0,8 13 0,-17-23 0,-1 1 0,1 0 0,0 0 0,0 0 0,-1 0 0,1 0 0,-1 0 0,1 0 0,-1 0 0,1 0 0,-1 0 0,0 0 0,0 0 0,1 1 0,-1-1 0,0 0 0,0 0 0,0 0 0,0 0 0,0 0 0,0 0 0,-1 1 0,1-1 0,0 0 0,-1 0 0,1 0 0,0 0 0,-1 0 0,1 0 0,-1 0 0,0 0 0,1 0 0,-1 0 0,0 0 0,1 0 0,-1-1 0,0 1 0,0 0 0,0 0 0,0-1 0,0 1 0,-2 0 0,-5 4 0,0-1 0,0-1 0,-1 0 0,-13 4 0,4-2 0,8 0 0,1-1 0,-1 1 0,1 1 0,0 0 0,0 0 0,1 0 0,-12 13 0,-2 4 0,-22 32 0,-11 11 0,22-38 0,-6 6 0,33-27-72,0 0 1,0 0-1,-1-1 0,0 0 0,0 0 0,-1-1 0,0 0 0,0 0 1,0-1-1,0 0 0,0 0 0,-1-1 0,0 0 0,0-1 0,0 0 1,0 0-1,0-1 0,-14 1 0,0-2-6754</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06T15:27:34.094"/>
    </inkml:context>
    <inkml:brush xml:id="br0">
      <inkml:brushProperty name="width" value="0.05" units="cm"/>
      <inkml:brushProperty name="height" value="0.05" units="cm"/>
    </inkml:brush>
  </inkml:definitions>
  <inkml:trace contextRef="#ctx0" brushRef="#br0">1 320 24575,'228'-2'0,"253"5"0,-282 9 0,72 1 0,-239-12 0,-1-1 0,1-2 0,-1 0 0,0-2 0,55-14 0,-42 7 0,1 2 0,53-5 0,-40 6 0,134-16 0,-162 20 0,1 2 0,-1 0 0,1 2 0,-1 1 0,1 2 0,44 6 0,-39-2 0,-1 0 0,45 16 0,103 25 0,-279-86 0,57 23 0,0-1 0,2-3 0,1-1 0,-48-33 0,77 47 0,1 1 0,-1-2 0,1 1 0,0 0 0,-5-10 0,-22-21 0,19 26 0,-1 1 0,0 1 0,-25-14 0,21 13 0,-28-19 0,44 23 0,11 4 0,14 3 0,-1 2 0,0 0 0,0 2 0,-1 0 0,0 2 0,0-1 0,0 2 0,30 15 0,75 54 0,-86-51 0,-16-14 0,0 1 0,41 14 0,24 13 0,-77-33 0,-1 1 0,0 0 0,-1 1 0,1 0 0,8 12 0,-17-21 0,-1 1 0,1 0 0,0 0 0,0 0 0,-1 0 0,1 0 0,-1 0 0,1-1 0,-1 1 0,1 0 0,-1 0 0,0 0 0,0 0 0,1 1 0,-1-1 0,0 0 0,0-1 0,0 1 0,0 0 0,0 0 0,0 0 0,-1 1 0,1-1 0,0 0 0,-1 0 0,1 0 0,0-1 0,-1 1 0,1 0 0,-1 0 0,0 0 0,1 0 0,-1 0 0,0 0 0,1 0 0,-1-1 0,0 1 0,0-1 0,0 1 0,0-1 0,0 1 0,-2 0 0,-5 4 0,0-2 0,0 0 0,-1 0 0,-13 3 0,4-1 0,8-1 0,1 0 0,-1 0 0,1 2 0,0-1 0,0 1 0,1-1 0,-12 12 0,-2 4 0,-22 29 0,-11 9 0,22-33 0,-6 4 0,33-23-72,0-1 1,0 0-1,-1 0 0,0-1 0,0 1 0,-1-2 0,0 1 0,0-1 1,0 0-1,0-1 0,0 1 0,-1-1 0,0-1 0,0 0 0,0 0 1,0 0-1,0-1 0,-14 1 0,0-2-6754</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3T16:24:01.264"/>
    </inkml:context>
    <inkml:brush xml:id="br0">
      <inkml:brushProperty name="width" value="0.05" units="cm"/>
      <inkml:brushProperty name="height" value="0.05" units="cm"/>
      <inkml:brushProperty name="color" value="#F6630D"/>
    </inkml:brush>
  </inkml:definitions>
  <inkml:trace contextRef="#ctx0" brushRef="#br0">0 1039 24575,'53'0'0,"386"-12"0,-362 5 0,0-4 0,-1-3 0,123-38 0,-124 26 0,-2-2 0,71-39 0,-125 57 0,215-126 0,-105 41 0,28-18 0,-29 40 0,3 5 0,267-96 0,-265 109 0,-103 40 0,0 2 0,2 0 0,-1 3 0,1 0 0,1 2 0,35-4 0,820-14 0,-855 26-682,64 11-1,-66-5-6143</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09T15:26:32.816"/>
    </inkml:context>
    <inkml:brush xml:id="br0">
      <inkml:brushProperty name="width" value="0.05" units="cm"/>
      <inkml:brushProperty name="height" value="0.05" units="cm"/>
      <inkml:brushProperty name="color" value="#AB008B"/>
    </inkml:brush>
  </inkml:definitions>
  <inkml:trace contextRef="#ctx0" brushRef="#br0">1 13 24575,'224'6'0,"360"55"0,-403-31-22,513 74-301,8-54 81,-549-48 536,205 30-1,-312-25-293,297 40 0,3-28 0,-318-21 0,0-1 0,1-1 0,27-9 0,-28 7 0,-26 5 0,0 1 0,0-1 0,1 1 0,-1-1 0,0 0 0,0 0 0,0 0 0,0 0 0,0 0 0,0 0 0,0 0 0,0-1 0,0 1 0,-1-1 0,1 1 0,2-4 0,-3 3 0,-1 1 0,1 0 0,-1 0 0,1-1 0,-1 1 0,0-1 0,0 1 0,0 0 0,0-1 0,0 1 0,0 0 0,0-1 0,0 1 0,0-1 0,-1 1 0,1 0 0,0-1 0,-1 1 0,1 0 0,-2-2 0,-2-3 0,1 0 0,-2 0 0,1 1 0,-1-1 0,0 1 0,0 0 0,0 0 0,0 1 0,-8-5 0,-38-21 0,-2 2 0,-1 2 0,-65-21 0,-30-15 0,145 61 0,-1-1 0,-1-1 0,0 0 0,1 0 0,-1 0 0,1 0 0,0-1 0,0 0 0,-4-4 0,9 8 0,-1-1 0,1 1 0,0 0 0,0 0 0,0 0 0,0 0 0,0 0 0,0-1 0,0 1 0,0 0 0,0 0 0,0 0 0,0 0 0,-1-1 0,1 1 0,0 0 0,0 0 0,0 0 0,0 0 0,0-1 0,0 1 0,0 0 0,1 0 0,-1 0 0,0-1 0,0 1 0,0 0 0,0 0 0,0 0 0,0 0 0,0 0 0,0-1 0,0 1 0,0 0 0,0 0 0,1 0 0,-1 0 0,0 0 0,0-1 0,0 1 0,0 0 0,0 0 0,1 0 0,-1 0 0,0 0 0,0 0 0,0 0 0,0 0 0,1 0 0,-1 0 0,0 0 0,0 0 0,0 0 0,1 0 0,-1 0 0,0 0 0,0 0 0,0 0 0,0 0 0,1 0 0,-1 0 0,0 0 0,0 0 0,0 0 0,0 0 0,1 0 0,14 3 0,107 46 0,-1 5 0,-4 5 0,127 86 0,-144-86 0,45 32 0,-145-91 0,1 0 0,-1 0 0,0 0 0,1 0 0,-1 1 0,0-1 0,1 0 0,-1 0 0,0 1 0,1-1 0,-1 0 0,0 1 0,1-1 0,-1 0 0,0 1 0,0-1 0,0 0 0,1 1 0,-1-1 0,0 1 0,0-1 0,0 0 0,0 1 0,0-1 0,0 1 0,0-1 0,0 0 0,0 1 0,0-1 0,0 1 0,0 0 0,-12 4 0,-24-2 0,33-3 0,-307-15 0,44-1 0,264 16 0,-64 0 0,-75 7 0,121-4 0,0 0 0,-1 2 0,1 0 0,1 1 0,-1 1 0,1 0 0,-35 21 0,27-12-66,15-10-194,0 1 0,1 0 0,0 1 1,-12 12-1,12-9-6566</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30T20:14:37.720"/>
    </inkml:context>
    <inkml:brush xml:id="br0">
      <inkml:brushProperty name="width" value="0.05" units="cm"/>
      <inkml:brushProperty name="height" value="0.05" units="cm"/>
      <inkml:brushProperty name="color" value="#AB008B"/>
    </inkml:brush>
  </inkml:definitions>
  <inkml:trace contextRef="#ctx0" brushRef="#br0">1 13 24575,'224'6'0,"360"55"0,-403-31-22,513 74-301,8-54 81,-549-48 536,205 30-1,-312-25-293,297 40 0,3-28 0,-318-21 0,0-1 0,1-1 0,27-9 0,-28 7 0,-26 5 0,0 1 0,0-1 0,1 1 0,-1-1 0,0 0 0,0 0 0,0 0 0,0 0 0,0 0 0,0 0 0,0 0 0,0-1 0,0 1 0,-1-1 0,1 1 0,2-4 0,-3 3 0,-1 1 0,1 0 0,-1 0 0,1-1 0,-1 1 0,0-1 0,0 1 0,0 0 0,0-1 0,0 1 0,0 0 0,0-1 0,0 1 0,0-1 0,-1 1 0,1 0 0,0-1 0,-1 1 0,1 0 0,-2-2 0,-2-3 0,1 0 0,-2 0 0,1 1 0,-1-1 0,0 1 0,0 0 0,0 0 0,0 1 0,-8-5 0,-38-21 0,-2 2 0,-1 2 0,-65-21 0,-30-15 0,145 61 0,-1-1 0,-1-1 0,0 0 0,1 0 0,-1 0 0,1 0 0,0-1 0,0 0 0,-4-4 0,9 8 0,-1-1 0,1 1 0,0 0 0,0 0 0,0 0 0,0 0 0,0 0 0,0-1 0,0 1 0,0 0 0,0 0 0,0 0 0,0 0 0,-1-1 0,1 1 0,0 0 0,0 0 0,0 0 0,0 0 0,0-1 0,0 1 0,0 0 0,1 0 0,-1 0 0,0-1 0,0 1 0,0 0 0,0 0 0,0 0 0,0 0 0,0 0 0,0-1 0,0 1 0,0 0 0,0 0 0,1 0 0,-1 0 0,0 0 0,0-1 0,0 1 0,0 0 0,0 0 0,1 0 0,-1 0 0,0 0 0,0 0 0,0 0 0,0 0 0,1 0 0,-1 0 0,0 0 0,0 0 0,0 0 0,1 0 0,-1 0 0,0 0 0,0 0 0,0 0 0,0 0 0,1 0 0,-1 0 0,0 0 0,0 0 0,0 0 0,0 0 0,1 0 0,14 3 0,107 46 0,-1 5 0,-4 5 0,127 86 0,-144-86 0,45 32 0,-145-91 0,1 0 0,-1 0 0,0 0 0,1 0 0,-1 1 0,0-1 0,1 0 0,-1 0 0,0 1 0,1-1 0,-1 0 0,0 1 0,1-1 0,-1 0 0,0 1 0,0-1 0,0 0 0,1 1 0,-1-1 0,0 1 0,0-1 0,0 0 0,0 1 0,0-1 0,0 1 0,0-1 0,0 0 0,0 1 0,0-1 0,0 1 0,0 0 0,-12 4 0,-24-2 0,33-3 0,-307-15 0,44-1 0,264 16 0,-64 0 0,-75 7 0,121-4 0,0 0 0,-1 2 0,1 0 0,1 1 0,-1 1 0,1 0 0,-35 21 0,27-12-66,15-10-194,0 1 0,1 0 0,0 1 1,-12 12-1,12-9-6566</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30T20:23:39.084"/>
    </inkml:context>
    <inkml:brush xml:id="br0">
      <inkml:brushProperty name="width" value="0.05" units="cm"/>
      <inkml:brushProperty name="height" value="0.05" units="cm"/>
      <inkml:brushProperty name="color" value="#AB008B"/>
    </inkml:brush>
  </inkml:definitions>
  <inkml:trace contextRef="#ctx0" brushRef="#br0">1 13 24575,'224'6'0,"360"55"0,-403-31-22,513 74-301,8-54 81,-549-48 536,205 30-1,-312-25-293,297 40 0,3-28 0,-318-21 0,0-1 0,1-1 0,27-9 0,-28 7 0,-26 5 0,0 1 0,0-1 0,1 1 0,-1-1 0,0 0 0,0 0 0,0 0 0,0 0 0,0 0 0,0 0 0,0 0 0,0-1 0,0 1 0,-1-1 0,1 1 0,2-4 0,-3 3 0,-1 1 0,1 0 0,-1 0 0,1-1 0,-1 1 0,0-1 0,0 1 0,0 0 0,0-1 0,0 1 0,0 0 0,0-1 0,0 1 0,0-1 0,-1 1 0,1 0 0,0-1 0,-1 1 0,1 0 0,-2-2 0,-2-3 0,1 0 0,-2 0 0,1 1 0,-1-1 0,0 1 0,0 0 0,0 0 0,0 1 0,-8-5 0,-38-21 0,-2 2 0,-1 2 0,-65-21 0,-30-15 0,145 61 0,-1-1 0,-1-1 0,0 0 0,1 0 0,-1 0 0,1 0 0,0-1 0,0 0 0,-4-4 0,9 8 0,-1-1 0,1 1 0,0 0 0,0 0 0,0 0 0,0 0 0,0 0 0,0-1 0,0 1 0,0 0 0,0 0 0,0 0 0,0 0 0,-1-1 0,1 1 0,0 0 0,0 0 0,0 0 0,0 0 0,0-1 0,0 1 0,0 0 0,1 0 0,-1 0 0,0-1 0,0 1 0,0 0 0,0 0 0,0 0 0,0 0 0,0 0 0,0-1 0,0 1 0,0 0 0,0 0 0,1 0 0,-1 0 0,0 0 0,0-1 0,0 1 0,0 0 0,0 0 0,1 0 0,-1 0 0,0 0 0,0 0 0,0 0 0,0 0 0,1 0 0,-1 0 0,0 0 0,0 0 0,0 0 0,1 0 0,-1 0 0,0 0 0,0 0 0,0 0 0,0 0 0,1 0 0,-1 0 0,0 0 0,0 0 0,0 0 0,0 0 0,1 0 0,14 3 0,107 46 0,-1 5 0,-4 5 0,127 86 0,-144-86 0,45 32 0,-145-91 0,1 0 0,-1 0 0,0 0 0,1 0 0,-1 1 0,0-1 0,1 0 0,-1 0 0,0 1 0,1-1 0,-1 0 0,0 1 0,1-1 0,-1 0 0,0 1 0,0-1 0,0 0 0,1 1 0,-1-1 0,0 1 0,0-1 0,0 0 0,0 1 0,0-1 0,0 1 0,0-1 0,0 0 0,0 1 0,0-1 0,0 1 0,0 0 0,-12 4 0,-24-2 0,33-3 0,-307-15 0,44-1 0,264 16 0,-64 0 0,-75 7 0,121-4 0,0 0 0,-1 2 0,1 0 0,1 1 0,-1 1 0,1 0 0,-35 21 0,27-12-66,15-10-194,0 1 0,1 0 0,0 1 1,-12 12-1,12-9-6566</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16T17:16:57.290"/>
    </inkml:context>
    <inkml:brush xml:id="br0">
      <inkml:brushProperty name="width" value="0.05" units="cm"/>
      <inkml:brushProperty name="height" value="0.05" units="cm"/>
      <inkml:brushProperty name="color" value="#AB008B"/>
    </inkml:brush>
  </inkml:definitions>
  <inkml:trace contextRef="#ctx0" brushRef="#br0">1 13 24575,'224'6'0,"360"55"0,-403-31-22,513 74-301,8-54 81,-549-48 536,205 30-1,-312-25-293,297 40 0,3-28 0,-318-21 0,0-1 0,1-1 0,27-9 0,-28 7 0,-26 5 0,0 1 0,0-1 0,1 1 0,-1-1 0,0 0 0,0 0 0,0 0 0,0 0 0,0 0 0,0 0 0,0 0 0,0-1 0,0 1 0,-1-1 0,1 1 0,2-4 0,-3 3 0,-1 1 0,1 0 0,-1 0 0,1-1 0,-1 1 0,0-1 0,0 1 0,0 0 0,0-1 0,0 1 0,0 0 0,0-1 0,0 1 0,0-1 0,-1 1 0,1 0 0,0-1 0,-1 1 0,1 0 0,-2-2 0,-2-3 0,1 0 0,-2 0 0,1 1 0,-1-1 0,0 1 0,0 0 0,0 0 0,0 1 0,-8-5 0,-38-21 0,-2 2 0,-1 2 0,-65-21 0,-30-15 0,145 61 0,-1-1 0,-1-1 0,0 0 0,1 0 0,-1 0 0,1 0 0,0-1 0,0 0 0,-4-4 0,9 8 0,-1-1 0,1 1 0,0 0 0,0 0 0,0 0 0,0 0 0,0 0 0,0-1 0,0 1 0,0 0 0,0 0 0,0 0 0,0 0 0,-1-1 0,1 1 0,0 0 0,0 0 0,0 0 0,0 0 0,0-1 0,0 1 0,0 0 0,1 0 0,-1 0 0,0-1 0,0 1 0,0 0 0,0 0 0,0 0 0,0 0 0,0 0 0,0-1 0,0 1 0,0 0 0,0 0 0,1 0 0,-1 0 0,0 0 0,0-1 0,0 1 0,0 0 0,0 0 0,1 0 0,-1 0 0,0 0 0,0 0 0,0 0 0,0 0 0,1 0 0,-1 0 0,0 0 0,0 0 0,0 0 0,1 0 0,-1 0 0,0 0 0,0 0 0,0 0 0,0 0 0,1 0 0,-1 0 0,0 0 0,0 0 0,0 0 0,0 0 0,1 0 0,14 3 0,107 46 0,-1 5 0,-4 5 0,127 86 0,-144-86 0,45 32 0,-145-91 0,1 0 0,-1 0 0,0 0 0,1 0 0,-1 1 0,0-1 0,1 0 0,-1 0 0,0 1 0,1-1 0,-1 0 0,0 1 0,1-1 0,-1 0 0,0 1 0,0-1 0,0 0 0,1 1 0,-1-1 0,0 1 0,0-1 0,0 0 0,0 1 0,0-1 0,0 1 0,0-1 0,0 0 0,0 1 0,0-1 0,0 1 0,0 0 0,-12 4 0,-24-2 0,33-3 0,-307-15 0,44-1 0,264 16 0,-64 0 0,-75 7 0,121-4 0,0 0 0,-1 2 0,1 0 0,1 1 0,-1 1 0,1 0 0,-35 21 0,27-12-66,15-10-194,0 1 0,1 0 0,0 1 1,-12 12-1,12-9-6566</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9T16:27:51.868"/>
    </inkml:context>
    <inkml:brush xml:id="br0">
      <inkml:brushProperty name="width" value="0.035" units="cm"/>
      <inkml:brushProperty name="height" value="0.035" units="cm"/>
      <inkml:brushProperty name="color" value="#AB008B"/>
    </inkml:brush>
  </inkml:definitions>
  <inkml:trace contextRef="#ctx0" brushRef="#br0">45 1 24575,'26'3'0,"0"2"0,0 0 0,0 3 0,0 0 0,33 16 0,-25-11 0,-2 1 0,2 2 0,-3 2 0,1 0 0,-2 4 0,-1-1 0,47 45 0,-60-49 0,-2 0 0,-1-2 0,-1 2 0,0 3 0,-1-2 0,-1 1 0,-1-1 0,0 4 0,-1-2 0,-2 0 0,0 1 0,-2-1 0,1 3 0,-1 26 0,1 3 0,-8 101 0,1-134 0,-1 0 0,1 1 0,-3-3 0,-1 1 0,0 0 0,-1 1 0,1-3 0,-19 30 0,-36 66 0,42-73 0,-42 65 0,7-20 0,2 2 0,5 3 0,6 1 0,-54 156 0,91-236 0,2-1 0,0 1 0,-1 1 0,1-1 0,1 2 0,1-2 0,0 0 0,0 1 0,0-1 0,1 1 0,1-2 0,-1 1 0,3 1 0,-2 0 0,1-2 0,2 1 0,-2-1 0,3 2 0,-2-2 0,1 0 0,0 0 0,2-1 0,1 1 0,-2-2 0,1 0 0,0 1 0,1 0 0,1-3 0,-1 1 0,1 1 0,0-2 0,0 0 0,1-1 0,11 5 0,50 25 0,-30-13 0,1 0 0,0-5 0,1 1 0,1-4 0,0 1 0,0-5 0,58 8 0,-88-17 0,8 2 0,-29-2 0,-79-3 0,78 3 0,-31-3 0,2 3 0,-1 3 0,-74 13 0,99-13 0,1 0 0,2 1 0,-2 1 0,0-1 0,1 2 0,0 1 0,1-2 0,-1 3 0,2 0 0,0-1 0,-1 1 0,2 1 0,-1 0 0,1 0 0,1 2 0,-11 12 0,5 3 0,1 0 0,0 0 0,2 1 0,1-2 0,1 3 0,1-1 0,1 1 0,-2 51 0,6-25 0,2 2 0,1-3 0,17 91 0,-2-87 0,-1-2 0,6 0 0,0-1 0,52 93 0,10 24 0,-67-134 0,-2 1 0,-1 2 0,-1-1 0,7 51 0,-16-71 0,-3-1 0,1-1 0,-1 1 0,-1 0 0,0 2 0,-2-2 0,-1 0 0,0 0 0,-1-1 0,0 1 0,-17 30 0,4-15 0,-2-1 0,0-3 0,-4 2 0,1-2 0,-2-1 0,1 0 0,-6-3 0,4-1 0,-5-1 0,1-1 0,-53 29 0,70-45-195,-1 1 0,0-3 0,-1 2 0,0-3 0,1 2 0,-28 1 0,2-2-6631</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9T16:30:20.535"/>
    </inkml:context>
    <inkml:brush xml:id="br0">
      <inkml:brushProperty name="width" value="0.035" units="cm"/>
      <inkml:brushProperty name="height" value="0.035" units="cm"/>
      <inkml:brushProperty name="color" value="#AB008B"/>
    </inkml:brush>
  </inkml:definitions>
  <inkml:trace contextRef="#ctx0" brushRef="#br0">1 307 24575,'60'3'0,"114"21"0,13 1 0,-154-23 0,3 1 0,1-2 0,69-6 0,-95 3 0,0 0 0,-1 0 0,0-1 0,0 0 0,0-1 0,0 0 0,0-1 0,-1 0 0,1 0 0,-1-1 0,-1 0 0,1-1 0,-1 1 0,11-14 0,-2 1 0,-2-1 0,0 0 0,22-42 0,-29 47 0,0 0 0,1 0 0,0 1 0,1 1 0,22-23 0,-26 30 0,0 1 0,0 0 0,0 1 0,1 0 0,0 0 0,0 0 0,0 1 0,0 0 0,1 0 0,-1 1 0,1 0 0,-1 0 0,1 0 0,14 0 0,-12 2 0,1 0 0,0 1 0,-1 0 0,1 1 0,-1 0 0,0 0 0,0 1 0,0 1 0,0-1 0,0 2 0,10 5 0,-1 2 0,-1 1 0,-1 0 0,0 1 0,20 22 0,-27-26 0,0 0 0,1 0 0,0-1 0,0 0 0,1-1 0,0-1 0,1 0 0,0 0 0,0-1 0,0-1 0,1 0 0,-1-1 0,21 4 0,-6-2-455,0 2 0,27 11 0,-32-10-6371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05:53.799"/>
    </inkml:context>
    <inkml:brush xml:id="br0">
      <inkml:brushProperty name="width" value="0.035" units="cm"/>
      <inkml:brushProperty name="height" value="0.035" units="cm"/>
      <inkml:brushProperty name="color" value="#E71224"/>
    </inkml:brush>
  </inkml:definitions>
  <inkml:trace contextRef="#ctx0" brushRef="#br0">0 3 24575,'50'0'0,"-23"-2"0,1 2 0,-1 1 0,0 1 0,0 1 0,0 2 0,27 8 0,-13 1 0,1-2 0,0-2 0,0-1 0,1-3 0,0-1 0,50-1 0,-59-4 0,-12 1 0,-1-1 0,1-1 0,0-1 0,-1-1 0,1-1 0,-1-1 0,0 0 0,27-12 0,-40 14-273,1-1 0,0 2 0,-1-1 0,19-2 0,-6 3-6553</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9T16:30:47.295"/>
    </inkml:context>
    <inkml:brush xml:id="br0">
      <inkml:brushProperty name="width" value="0.035" units="cm"/>
      <inkml:brushProperty name="height" value="0.035" units="cm"/>
      <inkml:brushProperty name="color" value="#66CC00"/>
    </inkml:brush>
  </inkml:definitions>
  <inkml:trace contextRef="#ctx0" brushRef="#br0">962 6642 24575,'-98'1'0,"12"2"0,-1-6 0,-106-13 0,154 6 0,2 1 0,-1-3 0,2-2 0,-60-30 0,91 42 0,0-2 0,1 1 0,-1-1 0,0 0 0,1 1 0,0-2 0,0 1 0,0 0 0,1-1 0,0 0 0,0 1 0,-4-9 0,-16-22 0,14 23 0,1-1 0,0 0 0,1 0 0,1-2 0,-7-17 0,-17-76 0,14 46 0,8 22 0,2 0 0,2-1 0,1 1 0,6-68 0,-1 20 0,-3-10 0,3-106 0,2 175 0,1 0 0,14-43 0,-11 47 0,-2 0 0,0-2 0,2-42 0,-5 34 0,10-51 0,-5 41 0,5-14 0,-8 35 0,0 1 0,1-28 0,-4-321 0,-4 186 0,0 157 0,-1 1 0,-2-1 0,-12-43 0,8 42 0,2 0 0,-5-53 0,12 77 0,-1-47 0,-3 1 0,-2 0 0,-19-72 0,19 93 0,0-1 0,2 0 0,2-1 0,3-54 0,-3-44 0,-11 69 0,8 45 0,2 0 0,-2-18 0,2-286 0,5 164 0,-1 137 0,2 0 0,0 0 0,1 0 0,13-38 0,-4 13 0,-5 9 0,4-44 0,0 2 0,-8 51 0,0-35 0,-3 41 0,0 0 0,2 0 0,5-24 0,6-10 0,-3 1 0,-2-1 0,-3-1 0,-2-78 0,-5-457 0,-1 558 0,-2 0 0,-1 0 0,-15-49 0,-4-23 0,19 85 0,0 0 0,-11-23 0,9 26 0,1 1 0,1-1 0,-4-29 0,-37-197 0,39 203 0,3 1 0,1-2 0,2 1 0,6-61 0,-3 81 0,0 0 0,1 0 0,1 0 0,1 0 0,1 1 0,10-21 0,-14 34 0,1 1 0,0-1 0,1 1 0,-1-1 0,1 2 0,0-2 0,0 2 0,1-2 0,0 3 0,0-2 0,0 1 0,0 1 0,1-2 0,-1 2 0,1-1 0,0 2 0,0-1 0,0 2 0,1-1 0,-1-1 0,0 2 0,1 0 0,7-1 0,48-1 0,71 5 0,-22 1 0,210-3 0,-318 0 0,26-1 0,-28 1 0,0 0 0,0 0 0,-1 0 0,1 0 0,0 0 0,0 0 0,0 0 0,0 0 0,-1 0 0,1-1 0,0 1 0,0 0 0,-1 0 0,1-1 0,0 1 0,-1-1 0,1 1 0,0-1 0,-1 1 0,1 0 0,0 0 0,-1-2 0,1 1 0,-1 1 0,1-1 0,-1 0 0,1 0 0,-3 0 0,0 0 0,1-1 0,-1 0 0,0 0 0,0 2 0,0-1 0,-1-1 0,1 1 0,0 1 0,0-1 0,0 0 0,-1 1 0,-2-2 0,-2 0 0,-16-7 0,1 1 0,1 0 0,-2 1 0,1 1 0,-1 2 0,-37-5 0,99 12 0,74 16 0,-112-19 0,0 0 0,0 0 0,0 0 0,0 0 0,0 0 0,0 0 0,0 1 0,0-1 0,0 1 0,0-1 0,0 0 0,0 2 0,0-1 0,0-1 0,-1 1 0,1-1 0,0 1 0,0-1 0,-1 1 0,1-1 0,0 1 0,-1 0 0,1 0 0,-1 0 0,1 1 0,-1-1 0,-1 0 0,1 0 0,0-1 0,-1 1 0,1 0 0,-1 0 0,0-1 0,1 1 0,-1 1 0,0-2 0,1 1 0,-1 0 0,0-1 0,0 1 0,0-1 0,0 1 0,0-1 0,1 0 0,-3 1 0,-8 4 0,0 0 0,-22 4 0,23-6-114,1 0 1,-1 1-1,1-1 0,0 2 0,1-1 1,-1 1-1,1 0 0,0 1 0,0 1 1,0-2-1,-8 11 0,4-5-6712</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9T03:04:23.753"/>
    </inkml:context>
    <inkml:brush xml:id="br0">
      <inkml:brushProperty name="width" value="0.035" units="cm"/>
      <inkml:brushProperty name="height" value="0.035" units="cm"/>
      <inkml:brushProperty name="color" value="#F6630D"/>
    </inkml:brush>
  </inkml:definitions>
  <inkml:trace contextRef="#ctx0" brushRef="#br0">607 2 24575,'236'-1'0,"252"2"0,-441 0 0,1 2 0,-1 2 0,55 14 0,-82-14 0,-1 1 0,1 0 0,-2 2 0,1 0 0,-1 1 0,0 1 0,-1 1 0,0 0 0,29 27 0,-38-29 0,0-1 0,-1 1 0,0 0 0,0 1 0,-1 0 0,0 0 0,-1 0 0,0 0 0,-1 1 0,0 0 0,-1 0 0,3 14 0,-6-20 0,0 0 0,-1 0 0,0 0 0,1 1 0,-2-1 0,1 0 0,-1 0 0,1-1 0,-1 1 0,-1 0 0,1 0 0,-1-1 0,0 0 0,0 1 0,0-1 0,0 0 0,-1-1 0,1 1 0,-9 6 0,-7 5 0,-1-1 0,-40 22 0,59-36 0,-279 134 0,-12-21 0,228-89 0,-509 166 0,394-133 0,82-29-26,44-14-643,-97 41-1,125-42-6156</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9T18:03:00.599"/>
    </inkml:context>
    <inkml:brush xml:id="br0">
      <inkml:brushProperty name="width" value="0.035" units="cm"/>
      <inkml:brushProperty name="height" value="0.035" units="cm"/>
      <inkml:brushProperty name="color" value="#E71224"/>
    </inkml:brush>
  </inkml:definitions>
  <inkml:trace contextRef="#ctx0" brushRef="#br0">1541 26 24575,'11'-5'0,"0"1"0,1 0 0,0 1 0,0 0 0,0 2 0,15-2 0,76 0 0,-90 3 0,20 1 0,0 1 0,0 1 0,-1 1 0,1 2 0,-1 1 0,46 17 0,-66-19 0,0 0 0,1 1 0,-2 1 0,1-1 0,-1 2 0,0 0 0,0 0 0,-1 1 0,0-1 0,-1 2 0,0 0 0,-1 0 0,0 0 0,0 2 0,-1-1 0,-1 1 0,0-1 0,7 19 0,-9-14 0,0 0 0,-1 0 0,0 1 0,-1-2 0,-1 1 0,-1 1 0,0-1 0,-1 1 0,-4 18 0,3-24 0,-1 2 0,0-2 0,-1 1 0,0-1 0,-1 1 0,-1-1 0,1 1 0,-2-1 0,0-1 0,0 0 0,-1 0 0,-14 15 0,-1-7 0,-1 1 0,-1-2 0,0-1 0,-1-1 0,-1-2 0,0 0 0,-52 16 0,-17-2 0,-102 16 0,-10 1 0,-195 88 0,304-96 0,51-16 0,0 1 0,-80 54 0,1-2 0,56-33 0,1 1 0,2 5 0,2 3 0,-79 74 0,126-105-341,1 3 0,0-1-1,-23 38 1,26-33-6485</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0T20:40:17.929"/>
    </inkml:context>
    <inkml:brush xml:id="br0">
      <inkml:brushProperty name="width" value="0.035" units="cm"/>
      <inkml:brushProperty name="height" value="0.035" units="cm"/>
      <inkml:brushProperty name="color" value="#E71224"/>
    </inkml:brush>
  </inkml:definitions>
  <inkml:trace contextRef="#ctx0" brushRef="#br0">1541 29 24575,'11'-5'0,"0"1"0,1-1 0,0 1 0,0 1 0,0 2 0,15-3 0,76 1 0,-90 3 0,20 2 0,0-1 0,0 3 0,-1 0 0,1 3 0,-1 1 0,46 20 0,-66-23 0,0 1 0,1 1 0,-2 1 0,1-2 0,-1 4 0,0-2 0,0 2 0,-1 0 0,0 0 0,-1 1 0,0 1 0,-1-1 0,0 0 0,0 3 0,-1-1 0,-1 0 0,0 0 0,7 21 0,-9-16 0,0 0 0,-1 0 0,0 1 0,-1-1 0,-1 0 0,-1 2 0,0-2 0,-1 1 0,-4 21 0,3-27 0,-1 1 0,0-1 0,-1 0 0,0 0 0,-1 0 0,-1 1 0,1-1 0,-2 0 0,0-2 0,0 0 0,-1 1 0,-14 16 0,-1-7 0,-1 0 0,-1-1 0,0-2 0,-1 0 0,-1-4 0,0 1 0,-52 18 0,-17-2 0,-102 17 0,-10 3 0,-195 99 0,304-109 0,51-18 0,0 1 0,-80 61 0,1-2 0,56-37 0,1 1 0,2 6 0,2 2 0,-79 85 0,126-118-341,1 0 0,0 1-1,-23 44 1,26-39-6485</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04T17:38:49.579"/>
    </inkml:context>
    <inkml:brush xml:id="br0">
      <inkml:brushProperty name="width" value="0.05" units="cm"/>
      <inkml:brushProperty name="height" value="0.05" units="cm"/>
      <inkml:brushProperty name="color" value="#00A0D7"/>
    </inkml:brush>
  </inkml:definitions>
  <inkml:trace contextRef="#ctx0" brushRef="#br0">0 0 24575,'0'0'-8191</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9T17:11:22.491"/>
    </inkml:context>
    <inkml:brush xml:id="br0">
      <inkml:brushProperty name="width" value="0.035" units="cm"/>
      <inkml:brushProperty name="height" value="0.035" units="cm"/>
      <inkml:brushProperty name="color" value="#5B2D90"/>
    </inkml:brush>
  </inkml:definitions>
  <inkml:trace contextRef="#ctx0" brushRef="#br0">1860 0 24575,'40'3'0,"1"1"0,69 16 0,-54-8 0,37 7 0,131 45 0,-176-47 0,-1 3 0,-1 2 0,0 1 0,59 43 0,-92-57 0,-1 0 0,0 1 0,-1 0 0,0 1 0,17 22 0,-24-27 0,-1-1 0,1 1 0,-1 1 0,0-1 0,-1 0 0,1 1 0,-1 0 0,-1-1 0,1 1 0,-1 0 0,-1 0 0,1 0 0,-1 0 0,-1 10 0,0-2 0,-1-1 0,0 0 0,-1 0 0,0 0 0,-1 0 0,-1-1 0,-1 0 0,1 0 0,-2 0 0,0 0 0,0-1 0,-2-1 0,1 1 0,-1-1 0,-1 0 0,0-1 0,0 0 0,-15 10 0,-6-1 0,-1-1 0,-1-2 0,0-1 0,-1-2 0,0-1 0,-48 10 0,-10-4 0,-120 8 0,145-21 0,-44 4 0,-119 25 0,77-1 0,-1-6 0,-304 12 0,253-42 0,-146 4 0,335 0 0,1 1 0,0 0 0,0 1 0,0 0 0,-27 12 0,33-12 0,1 2 0,-1-1 0,1 1 0,1 0 0,-1 0 0,1 1 0,0 0 0,0 1 0,0-1 0,-9 14 0,1 1 0,1 0 0,1 1 0,1 0 0,0 1 0,2 0 0,-9 31 0,-15 36 0,25-71 0,1 1 0,1-1 0,1 2 0,1-1 0,-4 25 0,8 67-1365,1-89-5461</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0T18:00:02.430"/>
    </inkml:context>
    <inkml:brush xml:id="br0">
      <inkml:brushProperty name="width" value="0.035" units="cm"/>
      <inkml:brushProperty name="height" value="0.035" units="cm"/>
    </inkml:brush>
  </inkml:definitions>
  <inkml:trace contextRef="#ctx0" brushRef="#br0">4318 1 24575,'54'2'0,"-1"3"0,1 3 0,-1 1 0,-1 3 0,0 2 0,0 3 0,-2 1 0,0 3 0,-1 2 0,81 53 0,-99-56 0,-2 1 0,0 2 0,-1 1 0,-1 1 0,25 30 0,-42-42 0,0 0 0,-1 0 0,0 1 0,-1 0 0,-1 0 0,0 1 0,-1 0 0,-1 0 0,0 1 0,-1-1 0,-1 1 0,0 0 0,1 31 0,-4-26 0,-5 135 0,3-134 0,-1 0 0,-1-1 0,-1 0 0,-1 0 0,-9 22 0,9-32 0,0-1 0,0 0 0,-1 0 0,-1 0 0,1-1 0,-2 0 0,1 0 0,-1-1 0,-18 13 0,-4 0 0,-60 31 0,36-25 0,-2-4 0,-115 33 0,-127 9 0,180-41 0,-41 7 0,-1-6 0,-184 3 0,-81-30 0,-69 2 0,108 26 0,61 2 0,241-15 0,-143 43 0,199-48 0,-10 4 0,2 3 0,-49 24 0,47-19 0,-72 24 0,101-41 0,-484 132 0,346-96 0,81-20 0,-96 16 0,122-29 0,1 2 0,1 2 0,-1 2 0,2 2 0,0 1 0,-53 29 0,82-39 6,0 1-1,1 1 1,-1 0-1,1 0 1,0 0-1,1 1 1,0 0-1,0 1 1,0-1-1,1 1 1,1 0-1,0 1 1,0 0-1,0 0 1,1 0-1,1 0 0,-4 18 1,1 10-238,1-1 1,2 1-1,3 63 1,1-68-307,-1-4-6288</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0T18:00:02.430"/>
    </inkml:context>
    <inkml:brush xml:id="br0">
      <inkml:brushProperty name="width" value="0.035" units="cm"/>
      <inkml:brushProperty name="height" value="0.035" units="cm"/>
    </inkml:brush>
  </inkml:definitions>
  <inkml:trace contextRef="#ctx0" brushRef="#br0">9474 1 24575,'119'3'0,"-3"4"0,2 5 0,-1 1 0,-3 4 0,0 3 0,0 5 0,-4 0 0,-1 6 0,-1 2 0,177 76 0,-217-80 0,-4 1 0,-1 4 0,-1 0 0,-3 2 0,55 43 0,-92-60 0,0 0 0,-2 0 0,-1 1 0,-1 0 0,-3 0 0,1 2 0,-3-1 0,-2 1 0,0 1 0,-2-1 0,-3 1 0,1 0 0,2 44 0,-9-36 0,-11 193 0,6-192 0,-1 0 0,-3-2 0,-2 0 0,-2 1 0,-20 30 0,20-45 0,-1-1 0,1-1 0,-2 1 0,-3-1 0,3-1 0,-5 0 0,3 0 0,-3-2 0,-39 20 0,-9-1 0,-132 45 0,79-36 0,-4-6 0,-252 48 0,-279 12 0,395-58 0,-90 9 0,-2-8 0,-404 5 0,-178-44 0,-151 3 0,237 37 0,133 4 0,530-23 0,-314 63 0,436-69 0,-22 5 0,5 5 0,-107 34 0,102-27 0,-158 34 0,223-59 0,-1063 191 0,759-139 0,178-29 0,-211 24 0,268-43 0,3 4 0,1 2 0,-2 4 0,5 2 0,-1 1 0,-115 43 0,179-57 6,0 2-1,3 1 1,-3 0-1,2 0 1,1 0-1,2 1 1,-1 1-1,1 1 1,-1-2-1,3 2 1,2 0-1,0 2 1,0-1-1,0 1 1,3-1-1,1 0 0,-8 27 1,2 14-238,2-2 1,4 2-1,7 90 1,2-97-307,-2-7-6288</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20T18:00:02.430"/>
    </inkml:context>
    <inkml:brush xml:id="br0">
      <inkml:brushProperty name="width" value="0.035" units="cm"/>
      <inkml:brushProperty name="height" value="0.035" units="cm"/>
    </inkml:brush>
  </inkml:definitions>
  <inkml:trace contextRef="#ctx0" brushRef="#br0">9474 1 24575,'119'3'0,"-3"4"0,2 5 0,-1 1 0,-3 4 0,0 3 0,0 5 0,-4 0 0,-1 6 0,-1 2 0,177 76 0,-217-80 0,-4 1 0,-1 4 0,-1 0 0,-3 2 0,55 43 0,-92-60 0,0 0 0,-2 0 0,-1 1 0,-1 0 0,-3 0 0,1 2 0,-3-1 0,-2 1 0,0 1 0,-2-1 0,-3 1 0,1 0 0,2 44 0,-9-36 0,-11 193 0,6-192 0,-1 0 0,-3-2 0,-2 0 0,-2 1 0,-20 30 0,20-45 0,-1-1 0,1-1 0,-2 1 0,-3-1 0,3-1 0,-5 0 0,3 0 0,-3-2 0,-39 20 0,-9-1 0,-132 45 0,79-36 0,-4-6 0,-252 48 0,-279 12 0,395-58 0,-90 9 0,-2-8 0,-404 5 0,-178-44 0,-151 3 0,237 37 0,133 4 0,530-23 0,-314 63 0,436-69 0,-22 5 0,5 5 0,-107 34 0,102-27 0,-158 34 0,223-59 0,-1063 191 0,759-139 0,178-29 0,-211 24 0,268-43 0,3 4 0,1 2 0,-2 4 0,5 2 0,-1 1 0,-115 43 0,179-57 6,0 2-1,3 1 1,-3 0-1,2 0 1,1 0-1,2 1 1,-1 1-1,1 1 1,-1-2-1,3 2 1,2 0-1,0 2 1,0-1-1,0 1 1,3-1-1,1 0 0,-8 27 1,2 14-238,2-2 1,4 2-1,7 90 1,2-97-307,-2-7-6288</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53:17.861"/>
    </inkml:context>
    <inkml:brush xml:id="br0">
      <inkml:brushProperty name="width" value="0.035" units="cm"/>
      <inkml:brushProperty name="height" value="0.035" units="cm"/>
      <inkml:brushProperty name="color" value="#00A0D7"/>
    </inkml:brush>
  </inkml:definitions>
  <inkml:trace contextRef="#ctx0" brushRef="#br0">1 83 24575,'0'-3'0,"0"1"0,0-1 0,0 0 0,1 1 0,-1-1 0,1 0 0,0 1 0,0-1 0,0 1 0,0-1 0,0 1 0,1-1 0,-1 1 0,1 0 0,-1 0 0,1-1 0,3-2 0,-1 2 0,1 0 0,-1 0 0,0 0 0,1 1 0,-1-1 0,1 1 0,0 0 0,9-2 0,5 1 0,1 0 0,-1 1 0,37 0 0,6 2 0,90 4 0,-141-2 0,0 0 0,0 1 0,0 0 0,-1 1 0,14 6 0,30 10 0,-16-10-120,-6-1 246,41 5 1,-62-12-314,1-2-1,-1 1 1,1-1 0,-1-1 0,1 0-1,-1-1 1,16-4 0,-8 0-6639</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05:55.655"/>
    </inkml:context>
    <inkml:brush xml:id="br0">
      <inkml:brushProperty name="width" value="0.035" units="cm"/>
      <inkml:brushProperty name="height" value="0.035" units="cm"/>
      <inkml:brushProperty name="color" value="#E71224"/>
    </inkml:brush>
  </inkml:definitions>
  <inkml:trace contextRef="#ctx0" brushRef="#br0">0 51 24575,'49'0'0,"-1"-2"0,67-12 0,-68 5 0,91-13 0,-117 20 0,1 1 0,-1 1 0,1 0 0,31 7 0,-3 4 0,87 34 0,-80-25 0,-34-13-227,0-2-1,1-1 1,-1 0-1,1-2 1,32-1-1,-22-1-6598</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08:31.107"/>
    </inkml:context>
    <inkml:brush xml:id="br0">
      <inkml:brushProperty name="width" value="0.035" units="cm"/>
      <inkml:brushProperty name="height" value="0.035" units="cm"/>
      <inkml:brushProperty name="color" value="#E71224"/>
    </inkml:brush>
  </inkml:definitions>
  <inkml:trace contextRef="#ctx0" brushRef="#br0">1 345 24575,'5'-9'0,"0"1"0,0 0 0,1 0 0,1 0 0,-1 1 0,1-1 0,1 2 0,7-7 0,70-43 0,-42 29 0,-8 3 0,1 2 0,1 1 0,1 2 0,57-20 0,-41 22 0,1 3 0,0 2 0,65-4 0,-101 14 0,-1 1 0,1 1 0,0 1 0,0 1 0,0 1 0,34 9 0,-39-7 0,0 0 0,0 1 0,-1 0 0,0 1 0,0 1 0,-1 0 0,0 1 0,-1 0 0,14 14 0,38 44 0,-35-36 0,0-1 0,53 41 0,-63-58 0,-10-6 0,2 0 0,-1 0 0,1-1 0,0 0 0,0-1 0,1 0 0,-1-1 0,21 6 0,-5-4-109,-1 0 190,1 0 0,43 2 0,-61-8-188,-1 0 0,1 0 0,0-1-1,0 0 1,0 0 0,0-1 0,-1 0 0,1-1 0,-1 1 0,1-1 0,-1-1 0,0 1 0,7-6 0,0-1-6719</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12:00.092"/>
    </inkml:context>
    <inkml:brush xml:id="br0">
      <inkml:brushProperty name="width" value="0.05" units="cm"/>
      <inkml:brushProperty name="height" value="0.05" units="cm"/>
      <inkml:brushProperty name="color" value="#E71224"/>
    </inkml:brush>
  </inkml:definitions>
  <inkml:trace contextRef="#ctx0" brushRef="#br0">0 56 24575,'789'0'0,"-759"-2"0,-1-1 0,1-1 0,49-15 0,-50 11 0,1 1 0,1 2 0,40-3 0,398 10 0,-452-1 0,0 1 0,0 0 0,0 1 0,-1 1 0,1 1 0,16 7 0,7 2 0,-28-11 33,0-1-1,0 0 1,15 1-1,29 5-1527,-39-3-5331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0T19:03:33.039"/>
    </inkml:context>
    <inkml:brush xml:id="br0">
      <inkml:brushProperty name="width" value="0.035" units="cm"/>
      <inkml:brushProperty name="height" value="0.035" units="cm"/>
      <inkml:brushProperty name="color" value="#E71224"/>
    </inkml:brush>
  </inkml:definitions>
  <inkml:trace contextRef="#ctx0" brushRef="#br0">0 3 24575,'50'0'0,"-23"-2"0,1 2 0,-1 1 0,0 1 0,0 1 0,0 2 0,27 8 0,-13 1 0,1-2 0,0-2 0,0-1 0,1-3 0,0-1 0,50-1 0,-59-4 0,-12 1 0,-1-1 0,1-1 0,0-1 0,-1-1 0,1-1 0,-1-1 0,0 0 0,27-12 0,-40 14-273,1-1 0,0 2 0,-1-1 0,19-2 0,-6 3-6553</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0T21:20:28.832"/>
    </inkml:context>
    <inkml:brush xml:id="br0">
      <inkml:brushProperty name="width" value="0.05" units="cm"/>
      <inkml:brushProperty name="height" value="0.05" units="cm"/>
      <inkml:brushProperty name="color" value="#FF0066"/>
    </inkml:brush>
  </inkml:definitions>
  <inkml:trace contextRef="#ctx0" brushRef="#br0">891 1 24575,'0'12'0,"-1"1"0,0-1 0,-1 1 0,0-1 0,-1 0 0,-1 0 0,0 0 0,0-1 0,-10 19 0,5-15 0,0-1 0,-2 1 0,0-2 0,0 1 0,-1-2 0,-15 13 0,-18 10 0,-1-3 0,-2-2 0,-67 32 0,20-11 0,-81 42 0,162-88 0,0 2 0,1 0 0,0 0 0,0 2 0,0-1 0,1 2 0,1-1 0,-1 2 0,2-1 0,-14 18 0,5-4 0,6-8 0,1 0 0,-16 27 0,25-37 0,0 1 0,1-1 0,-1 1 0,1-1 0,0 1 0,1 0 0,0 0 0,0 0 0,0 0 0,1 0 0,0 8 0,20 114-1365,-17-99-5461</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0T21:20:58.549"/>
    </inkml:context>
    <inkml:brush xml:id="br0">
      <inkml:brushProperty name="width" value="0.05" units="cm"/>
      <inkml:brushProperty name="height" value="0.05" units="cm"/>
      <inkml:brushProperty name="color" value="#00A0D7"/>
    </inkml:brush>
  </inkml:definitions>
  <inkml:trace contextRef="#ctx0" brushRef="#br0">4326 0 24575,'159'90'0,"-94"-51"0,99 60 0,119 68 0,-231-137 0,-1 2 0,89 76 0,-107-78 0,-2 2 0,-1 1 0,-1 2 0,46 72 0,97 196 0,-121-202 0,42 120 0,-80-182 0,0 1 0,-3 0 0,-1 1 0,8 77 0,-13-60 0,-2 1 0,-10 111 0,5-130 0,-2 0 0,-1 0 0,-2 0 0,-17 54 0,-15 18 0,15-46 0,-34 133 0,55-181 0,-1 0 0,0-1 0,-1 1 0,0-1 0,-2-1 0,0 1 0,-16 23 0,-22 36 0,15-23 0,-51 65 0,48-74 0,9-13 0,-49 53 0,-26 3 0,-118 76 0,-78 52 0,241-176 0,-95 48 0,136-79 0,-111 71 0,14-6 0,78-54 0,0-2 0,-2-1 0,1-2 0,-48 11 0,-490 144 0,292-71 0,203-72 0,-99 17 0,-84-1 0,185-31 0,-71 9 0,-8 0 0,-170 49 0,-31-1 0,53-15 0,248-35 0,0 2 0,1 4 0,-65 39 0,-5 2 0,39-19-2371,-132 99 0,47-28 329,128-92 2529,23-16 374,0 2 0,1 0 0,1 1 0,0 1 1,-27 29-1,31-29-455,-1 0 0,-24 18 0,21-18-450,-25 25 0,39-36 51,0 0-1,0 0 0,0 0 0,-1-1 1,1 1-1,-1-1 0,1 1 0,0-1 1,-1 0-1,1 0 0,-1 0 0,0-1 1,1 1-1,-1-1 0,0 0 0,-3 0 1,-3 0-280,-1-2 0,2 1 1,-14-5-1,17 5-108,-14-5-6445</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0T21:21:46.999"/>
    </inkml:context>
    <inkml:brush xml:id="br0">
      <inkml:brushProperty name="width" value="0.05" units="cm"/>
      <inkml:brushProperty name="height" value="0.05" units="cm"/>
      <inkml:brushProperty name="color" value="#5B2D90"/>
    </inkml:brush>
  </inkml:definitions>
  <inkml:trace contextRef="#ctx0" brushRef="#br0">0 1 24575,'196'288'0,"-149"-226"0,2-3 0,71 66 0,-21-37 0,134 87 0,-193-148 0,1-6 0,1-1 0,0-3 0,0-3 0,1-3 0,68 3 0,141-19 0,-127-2 0,226 33 0,-287-8 0,0 7 0,112 66 0,-37-17 0,-64-28 101,-53-30-834,41 19 0,-40-26-6093</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0T21:35:01.910"/>
    </inkml:context>
    <inkml:brush xml:id="br0">
      <inkml:brushProperty name="width" value="0.05" units="cm"/>
      <inkml:brushProperty name="height" value="0.05" units="cm"/>
      <inkml:brushProperty name="color" value="#FF0066"/>
    </inkml:brush>
  </inkml:definitions>
  <inkml:trace contextRef="#ctx0" brushRef="#br0">5 0 24575,'-1'179'0,"-2"-9"0,29 266 0,-19-394 0,2-1 0,2 1 0,1-1 0,3-1 0,1-1 0,2 0 0,1-1 0,2-1 0,32 43 0,247 304 0,-202-252 0,-86-114 0,-1 1 0,0 1 0,-2 0 0,-1 0 0,9 32 0,-14-39 0,-2 0 0,1 1 0,-2-1 0,0 1 0,0-1 0,-1 0 0,-1 1 0,0-1 0,-8 25 0,-6 8 0,-29 61 0,26-64 0,6-18-1365,2-6-5461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29T14:56:03.921"/>
    </inkml:context>
    <inkml:brush xml:id="br0">
      <inkml:brushProperty name="width" value="0.05" units="cm"/>
      <inkml:brushProperty name="height" value="0.05" units="cm"/>
      <inkml:brushProperty name="color" value="#008C3A"/>
    </inkml:brush>
  </inkml:definitions>
  <inkml:trace contextRef="#ctx0" brushRef="#br0">878 0 24575,'1'5'0,"1"0"0,-1-1 0,1 1 0,0-1 0,0 1 0,5 7 0,2 6 0,10 33 0,13 53 0,-5-11 0,41 93 0,18 30 0,-46-113 0,-25-58 0,24 44 0,-7-27 0,-3 2 0,-3 0 0,21 78 0,-24-36 0,-15-61 0,2-1 0,16 44 0,8-9 0,-21-52 0,-1 0 0,-2 0 0,12 50 0,-4 34 0,-5 1 0,-5 0 0,-8 144 0,-10-140 0,-5-2 0,-5 1 0,-4-2 0,-46 125 0,-38 101 0,91-297 0,-2 0 0,-37 60 0,-16 34 0,26-34 0,-5-2 0,-110 163 0,133-228 0,-55 52 0,25-28 0,-87 78 0,88-87 0,-63 72 0,75-71 0,10-11 0,0 1 0,-39 66 0,14-11 0,-39 73 0,89-149 0,2 1 0,0 0 0,1 0 0,1 0 0,1 1 0,-3 39 0,8 69-1365,1-106-5461</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21T16:54:47.191"/>
    </inkml:context>
    <inkml:brush xml:id="br0">
      <inkml:brushProperty name="width" value="0.05" units="cm"/>
      <inkml:brushProperty name="height" value="0.05" units="cm"/>
      <inkml:brushProperty name="color" value="#66CC00"/>
    </inkml:brush>
  </inkml:definitions>
  <inkml:trace contextRef="#ctx0" brushRef="#br0">1 1 24575,'6'1'0,"0"-1"0,0 2 0,0-1 0,0 1 0,0 0 0,0 0 0,-1 0 0,1 1 0,5 3 0,47 32 0,-55-35 0,17 12 0,-1 2 0,-1 0 0,0 0 0,-2 2 0,20 28 0,63 112 0,-51-79 0,-19-30 0,-1 1 0,-3 1 0,27 81 0,-41-98 0,-1 1 0,-3 0 0,0 0 0,-3 1 0,-1-1 0,-2 62 0,-3-79 0,-1 1 0,-1 0 0,-1-1 0,0 0 0,-1 0 0,-13 24 0,-62 105 0,6-15 0,-58 116 0,128-237 0,-1 1 0,2 0 0,0 0 0,1 1 0,0-1 0,1 0 0,-1 15 0,4 100 0,0-73 0,0-18 0,2-1 0,1 0 0,1 0 0,2 0 0,2-1 0,26 67 0,-28-87 23,1-1-1,1 0 0,1 0 0,0-1 1,23 24-1,-19-22-397,-1 0 0,0 1 1,11 20-1,-16-22-6451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54:30.232"/>
    </inkml:context>
    <inkml:brush xml:id="br0">
      <inkml:brushProperty name="width" value="0.035" units="cm"/>
      <inkml:brushProperty name="height" value="0.035" units="cm"/>
      <inkml:brushProperty name="color" value="#00A0D7"/>
    </inkml:brush>
  </inkml:definitions>
  <inkml:trace contextRef="#ctx0" brushRef="#br0">0 0 24575,'3'1'0,"-1"0"0,1 0 0,0 0 0,-1 0 0,0 1 0,1-1 0,-1 1 0,0-1 0,4 4 0,2 1 0,16 11 0,36 35 0,-28-23 0,9 8 0,-28-23 0,1-1 0,1-1 0,0 0 0,1-1 0,0 0 0,0-2 0,27 12 0,-22-13 0,5 2 0,1 0 0,1-2 0,0 0 0,0-2 0,39 3 0,-56-9 0,0 1 0,-1 1 0,1 0 0,-1 0 0,1 1 0,-1 0 0,0 1 0,0 0 0,0 0 0,16 12 0,-7-6 0,1-2 0,0 0 0,37 10 0,-39-13 0,0 0 0,0 1 0,0 1 0,-1 1 0,28 17 0,-40-21 0,0 1 0,0-1 0,-1 1 0,1 0 0,-1 0 0,0 1 0,-1 0 0,0-1 0,1 1 0,-2 0 0,1 0 0,-1 1 0,0-1 0,0 0 0,0 1 0,0 7 0,1 14 0,-1 1 0,-3 42 0,1-42 0,-1 67-1365,0-70-5461</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14:35.267"/>
    </inkml:context>
    <inkml:brush xml:id="br0">
      <inkml:brushProperty name="width" value="0.05" units="cm"/>
      <inkml:brushProperty name="height" value="0.05" units="cm"/>
      <inkml:brushProperty name="color" value="#E71224"/>
    </inkml:brush>
  </inkml:definitions>
  <inkml:trace contextRef="#ctx0" brushRef="#br0">0 56 24575,'789'0'0,"-759"-2"0,-1-1 0,1-1 0,49-15 0,-50 11 0,1 1 0,1 2 0,40-3 0,398 10 0,-452-1 0,0 1 0,0 0 0,0 1 0,-1 1 0,1 1 0,16 7 0,7 2 0,-28-11 33,0-1-1,0 0 1,15 1-1,29 5-1527,-39-3-5331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14:35.267"/>
    </inkml:context>
    <inkml:brush xml:id="br0">
      <inkml:brushProperty name="width" value="0.05" units="cm"/>
      <inkml:brushProperty name="height" value="0.05" units="cm"/>
      <inkml:brushProperty name="color" value="#E71224"/>
    </inkml:brush>
  </inkml:definitions>
  <inkml:trace contextRef="#ctx0" brushRef="#br0">0 56 24575,'789'0'0,"-759"-2"0,-1-1 0,1-1 0,49-15 0,-50 11 0,1 1 0,1 2 0,40-3 0,398 10 0,-452-1 0,0 1 0,0 0 0,0 1 0,-1 1 0,1 1 0,16 7 0,7 2 0,-28-11 33,0-1-1,0 0 1,15 1-1,29 5-1527,-39-3-5331</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14T23:26:44.637"/>
    </inkml:context>
    <inkml:brush xml:id="br0">
      <inkml:brushProperty name="width" value="0.05" units="cm"/>
      <inkml:brushProperty name="height" value="0.05" units="cm"/>
      <inkml:brushProperty name="color" value="#E71224"/>
    </inkml:brush>
  </inkml:definitions>
  <inkml:trace contextRef="#ctx0" brushRef="#br0">0 56 24575,'789'0'0,"-759"-2"0,-1-1 0,1-1 0,49-15 0,-50 11 0,1 1 0,1 2 0,40-3 0,398 10 0,-452-1 0,0 1 0,0 0 0,0 1 0,-1 1 0,1 1 0,16 7 0,7 2 0,-28-11 33,0-1-1,0 0 1,15 1-1,29 5-1527,-39-3-5331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7T02:06:45.203"/>
    </inkml:context>
    <inkml:brush xml:id="br0">
      <inkml:brushProperty name="width" value="0.05" units="cm"/>
      <inkml:brushProperty name="height" value="0.05" units="cm"/>
      <inkml:brushProperty name="color" value="#E71224"/>
    </inkml:brush>
  </inkml:definitions>
  <inkml:trace contextRef="#ctx0" brushRef="#br0">0 163 24575,'197'14'0,"-29"-1"0,336-12 0,-261-2 0,-174 5 0,0 2 0,76 18 0,-27-3 0,-51-9 0,-40-6 0,1-1 0,39 1 0,124-7 0,-215-1 0,-43-7 0,-1-1 0,41 7 0,0 0 0,0-1 0,0-2 0,1-1 0,0-1 0,1-1 0,-1-1 0,2-2 0,0 0 0,-24-16 0,33 18 0,-1 0 0,-23-9 0,25 13 0,1-1 0,0 0 0,0-1 0,-17-13 0,24 16 0,0 1 0,1-1 0,0 1 0,0-1 0,0 0 0,0 0 0,1 0 0,0-1 0,-7-11 0,31 25 0,17 17 0,0-1 0,1-2 0,72 31 0,-61-36 0,2-1 0,59 10 0,-90-21 0,0 0 0,0 2 0,0 1 0,22 12 0,24 9 0,-65-29 0,1 0 0,0 1 0,-1-1 0,1 1 0,-1 0 0,0-1 0,1 1 0,-1 0 0,1 0 0,-1 0 0,0 0 0,0 0 0,1 0 0,-1 0 0,0 0 0,1 3 0,-2-4 0,0 1 0,0-1 0,0 1 0,0 0 0,-1-1 0,1 1 0,0-1 0,0 1 0,-1-1 0,1 1 0,0-1 0,-1 1 0,1-1 0,0 1 0,-1-1 0,1 0 0,-1 1 0,1-1 0,-1 1 0,1-1 0,-1 0 0,1 0 0,-1 1 0,1-1 0,-1 0 0,1 0 0,-1 1 0,-1-1 0,-11 4 0,0 0 0,-23 3 0,26-6 0,-44 7 0,-71-1 0,36-2 0,75-3 0,-1 1 0,0 1 0,1 1 0,0 0 0,0 0 0,0 2 0,-18 11 0,-8 3 0,24-13-207,2 1 0,-18 12 0,25-16-537,-6 5-6082</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14T23:49:00.401"/>
    </inkml:context>
    <inkml:brush xml:id="br0">
      <inkml:brushProperty name="width" value="0.035" units="cm"/>
      <inkml:brushProperty name="height" value="0.035" units="cm"/>
      <inkml:brushProperty name="color" value="#008C3A"/>
    </inkml:brush>
  </inkml:definitions>
  <inkml:trace contextRef="#ctx0" brushRef="#br0">1 0 24575,'90'5'0,"0"3"0,0 4 0,127 34 0,-145-25 0,-1 3 0,112 57 0,-150-66 0,1-2 0,0-1 0,1-1 0,0-2 0,1-2 0,-1-1 0,2-1 0,68-2 0,-6-3 0,83-5 0,-160 3 0,1-2 0,-1 0 0,0-1 0,0-1 0,0-1 0,-1-1 0,0-1 0,0-1 0,20-14 0,-40 24 0,0-1 0,-1 1 0,1-1 0,0 1 0,-1-1 0,1 1 0,-1-1 0,1 1 0,-1-1 0,1 0 0,-1 1 0,1-1 0,-1 0 0,0 1 0,1-1 0,-1 0 0,0 0 0,1 1 0,-1-1 0,0 0 0,0 0 0,0 0 0,0 1 0,0-1 0,0 0 0,0 0 0,0 0 0,0 1 0,0-1 0,-1 0 0,1 0 0,0 1 0,0-1 0,-1 0 0,1 0 0,0 1 0,-1-1 0,1 0 0,-1 1 0,1-1 0,-1 0 0,1 1 0,-1-1 0,1 1 0,-1-1 0,0 1 0,1-1 0,-2 0 0,-40-25 0,34 23 0,-8-6 0,-39-21 0,0 2 0,-99-34 0,161 64 0,73 18 0,92 37 0,-140-45 0,-15-6 0,1 1 0,-2 1 0,1 0 0,21 15 0,-34-21 0,0 1 0,-1 1 0,1-1 0,-1 0 0,0 1 0,0 0 0,0-1 0,0 1 0,0 0 0,-1 1 0,0-1 0,0 0 0,0 1 0,0-1 0,-1 1 0,0-1 0,0 1 0,0 0 0,0 0 0,-1-1 0,0 11 0,-1-10 0,0 1 0,-1-1 0,1 0 0,-1 1 0,0-1 0,-1 0 0,1 0 0,-1 0 0,0-1 0,0 1 0,0-1 0,-1 1 0,0-1 0,0 0 0,0 0 0,-7 5 0,-11 7 0,0-1 0,-28 15 0,31-19 0,-91 53-1365,96-54-5461</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8-14T23:49:00.809"/>
    </inkml:context>
    <inkml:brush xml:id="br0">
      <inkml:brushProperty name="width" value="0.035" units="cm"/>
      <inkml:brushProperty name="height" value="0.035" units="cm"/>
      <inkml:brushProperty name="color" value="#008C3A"/>
    </inkml:brush>
  </inkml:definitions>
  <inkml:trace contextRef="#ctx0" brushRef="#br0">1 1 24575,'0'0'-8191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0T21:24:32.529"/>
    </inkml:context>
    <inkml:brush xml:id="br0">
      <inkml:brushProperty name="width" value="0.05" units="cm"/>
      <inkml:brushProperty name="height" value="0.05" units="cm"/>
      <inkml:brushProperty name="color" value="#FF0066"/>
    </inkml:brush>
  </inkml:definitions>
  <inkml:trace contextRef="#ctx0" brushRef="#br0">942 1 24575,'0'12'0,"-1"1"0,-1-1 0,0 1 0,0-1 0,-1 0 0,-1 0 0,0 0 0,-1-1 0,-9 19 0,4-15 0,0-1 0,-1 1 0,0-2 0,-1 1 0,-1-2 0,-16 13 0,-18 10 0,-2-3 0,-1-2 0,-72 32 0,21-11 0,-84 42 0,170-88 0,0 2 0,1 0 0,0 0 0,1 2 0,-1-1 0,2 2 0,-1-1 0,2 2 0,-1-1 0,-13 18 0,5-4 0,6-8 0,1 0 0,-16 27 0,26-37 0,0 1 0,0-1 0,1 1 0,0-1 0,0 1 0,0 0 0,1 0 0,0 0 0,0 0 0,1 0 0,1 8 0,19 114-1365,-17-99-5461</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0T21:24:32.530"/>
    </inkml:context>
    <inkml:brush xml:id="br0">
      <inkml:brushProperty name="width" value="0.05" units="cm"/>
      <inkml:brushProperty name="height" value="0.05" units="cm"/>
      <inkml:brushProperty name="color" value="#00A0D7"/>
    </inkml:brush>
  </inkml:definitions>
  <inkml:trace contextRef="#ctx0" brushRef="#br0">6220 0 24575,'229'64'0,"-137"-36"0,145 42 0,170 49 0,-332-97 0,-2 1 0,129 54 0,-156-55 0,-1 0 0,-1 2 0,-3 1 0,67 51 0,139 140 0,-174-145 0,61 88 0,-114-133 0,-3 3 0,-2 0 0,-3-1 0,13 56 0,-20-42 0,-2 1 0,-13 77 0,5-92 0,-2 2 0,-2-2 0,-2 0 0,-25 39 0,-22 13 0,22-33 0,-48 94 0,78-128 0,-1 1 0,-1-1 0,0-2 0,-2 1 0,0 0 0,-2 0 0,-22 17 0,-33 25 0,23-16 0,-74 46 0,69-53 0,14-8 0,-73 36 0,-36 2 0,-168 57 0,-114 35 0,347-126 0,-137 35 0,195-57 0,-158 53 0,20-6 0,111-39 0,0-1 0,-1 0 0,-2-3 0,-66 8 0,-704 105 0,418-53 0,292-51 0,-143 14 0,-119-2 0,265-23 0,-102 7 0,-11 1 0,-245 34 0,-45-1 0,78-10 0,355-25 0,0 1 0,2 3 0,-93 27 0,-9 3 0,57-14-2371,-190 71 0,68-21 329,184-66 2529,33-10 374,2 1 0,-1-1 0,2 2 0,0 0 1,-39 21-1,44-21-455,0 1 0,-35 12 0,30-13-450,-36 18 0,56-25 51,0 0-1,0-2 0,-1 2 0,1-1 1,0 0-1,-1 0 0,1 0 0,-1 0 1,1-1-1,-1 1 0,0 0 0,0-1 1,1 0-1,-1 2 0,0-2 0,-5 0 1,-4-2-280,-1 1 0,1 0 1,-17-2-1,23 2-108,-21-3-6445</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0T21:26:48.091"/>
    </inkml:context>
    <inkml:brush xml:id="br0">
      <inkml:brushProperty name="width" value="0.05" units="cm"/>
      <inkml:brushProperty name="height" value="0.05" units="cm"/>
      <inkml:brushProperty name="color" value="#FF0066"/>
    </inkml:brush>
  </inkml:definitions>
  <inkml:trace contextRef="#ctx0" brushRef="#br0">1 1 24575,'1'8'0,"0"0"0,1-1 0,0 1 0,1 0 0,-1-1 0,1 1 0,1-1 0,0 0 0,0 0 0,0 0 0,10 11 0,15 28 0,167 300 0,-150-267 0,26 38 0,-57-97 0,-2 1 0,0 1 0,-1 0 0,-1 0 0,-1 1 0,-1 0 0,9 37 0,-15-46 0,-1 0 0,0 0 0,-1 0 0,0 0 0,-1 1 0,-1-1 0,0 0 0,-1 1 0,0-1 0,-1 0 0,-1-1 0,0 1 0,-1 0 0,-9 17 0,-21 23-1365,19-36-5461</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0T21:28:07.863"/>
    </inkml:context>
    <inkml:brush xml:id="br0">
      <inkml:brushProperty name="width" value="0.05" units="cm"/>
      <inkml:brushProperty name="height" value="0.05" units="cm"/>
      <inkml:brushProperty name="color" value="#66CC00"/>
    </inkml:brush>
  </inkml:definitions>
  <inkml:trace contextRef="#ctx0" brushRef="#br0">0 0 24575,'5'4'0,"0"0"0,0 0 0,-1 0 0,1 1 0,-1-1 0,0 1 0,0 0 0,-1 0 0,5 8 0,4 5 0,19 26 0,2-2 0,71 69 0,-89-97 0,112 95 0,-109-96 0,0 0 0,1-2 0,1 0 0,0-1 0,32 11 0,-9-8 0,-1-2 0,67 9 0,26 3 0,-125-20 0,1 0 0,-1 0 0,0 2 0,0-1 0,0 1 0,0 1 0,-1-1 0,0 2 0,0-1 0,-1 1 0,1 1 0,-2-1 0,1 1 0,7 11 0,-8-11 0,0 0 0,1-1 0,0 0 0,18 12 0,-17-12 0,1 1 0,-1-1 0,16 18 0,-17-15 0,0 1 0,-1 0 0,0 1 0,-1-1 0,-1 1 0,0 0 0,0 0 0,-1 1 0,-1 0 0,0-1 0,2 22 0,-4-26-151,1 0-1,0 0 0,1 0 0,0-1 1,0 1-1,0-1 0,1 0 1,6 9-1,-2-2-6674</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54:38.310"/>
    </inkml:context>
    <inkml:brush xml:id="br0">
      <inkml:brushProperty name="width" value="0.035" units="cm"/>
      <inkml:brushProperty name="height" value="0.035" units="cm"/>
      <inkml:brushProperty name="color" value="#00A0D7"/>
    </inkml:brush>
  </inkml:definitions>
  <inkml:trace contextRef="#ctx0" brushRef="#br0">0 0 24575,'4'5'0,"-1"0"0,1 0 0,0-1 0,1 1 0,-1-1 0,0 0 0,1-1 0,0 1 0,7 4 0,-2-2 0,498 306 0,-442-280 0,2-2 0,1-3 0,1-4 0,89 18 0,-25-16 0,41 10 0,-111-21 0,-47-12 0,0 1 0,0 1 0,-1 0 0,1 2 0,-1 0 0,0 0 0,-1 2 0,16 9 0,28 19 0,-40-25 0,-1 0 0,19 16 0,-20-15-682,36 21-1,-38-25-6143</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03T15:20:15.428"/>
    </inkml:context>
    <inkml:brush xml:id="br0">
      <inkml:brushProperty name="width" value="0.05" units="cm"/>
      <inkml:brushProperty name="height" value="0.05" units="cm"/>
      <inkml:brushProperty name="color" value="#FF0066"/>
    </inkml:brush>
  </inkml:definitions>
  <inkml:trace contextRef="#ctx0" brushRef="#br0">891 1 24575,'0'12'0,"-1"1"0,0-1 0,-1 1 0,0-1 0,-1 0 0,-1 0 0,0 0 0,0-1 0,-10 19 0,5-15 0,0-1 0,-2 1 0,0-2 0,0 1 0,-1-2 0,-15 13 0,-18 10 0,-1-3 0,-2-2 0,-67 32 0,20-11 0,-81 42 0,162-88 0,0 2 0,1 0 0,0 0 0,0 2 0,0-1 0,1 2 0,1-1 0,-1 2 0,2-1 0,-14 18 0,5-4 0,6-8 0,1 0 0,-16 27 0,25-37 0,0 1 0,1-1 0,-1 1 0,1-1 0,0 1 0,1 0 0,0 0 0,0 0 0,0 0 0,1 0 0,0 8 0,20 114-1365,-17-99-5461</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03T15:20:15.429"/>
    </inkml:context>
    <inkml:brush xml:id="br0">
      <inkml:brushProperty name="width" value="0.035" units="cm"/>
      <inkml:brushProperty name="height" value="0.035" units="cm"/>
      <inkml:brushProperty name="color" value="#5B2D90"/>
    </inkml:brush>
  </inkml:definitions>
  <inkml:trace contextRef="#ctx0" brushRef="#br0">431 1 24575,'7'1'0,"0"0"0,0 0 0,0 1 0,0 0 0,0 0 0,0 1 0,-1 0 0,1 0 0,-1 0 0,0 1 0,0 0 0,0 0 0,-1 1 0,1-1 0,6 9 0,8 9 0,0 1 0,19 29 0,-37-49 0,16 25 0,0 1 0,-2 1 0,-1 0 0,-1 1 0,-2 0 0,-1 1 0,-1 1 0,-2 0 0,-2 0 0,5 67 0,-11-86 0,0 1 0,-2 0 0,1-1 0,-2 0 0,0 0 0,-1 1 0,0-2 0,-1 1 0,-1 0 0,0-1 0,-1 0 0,0-1 0,-1 1 0,-1-2 0,1 1 0,-2-1 0,-12 12 0,-9 6 0,-1-2 0,-2-2 0,0 0 0,-65 33 0,47-33 0,-76 27 0,8-5 0,113-44 11,0 1 0,0 0 0,1 0 0,0 1 0,-1 0 0,2 0-1,-1 0 1,0 1 0,1 0 0,-8 11 0,5-3-308,0 0 0,1 0 0,0 0 0,-5 20 0,4-11-6529</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03T15:20:15.430"/>
    </inkml:context>
    <inkml:brush xml:id="br0">
      <inkml:brushProperty name="width" value="0.035" units="cm"/>
      <inkml:brushProperty name="height" value="0.035" units="cm"/>
      <inkml:brushProperty name="color" value="#66CC00"/>
    </inkml:brush>
  </inkml:definitions>
  <inkml:trace contextRef="#ctx0" brushRef="#br0">1 798 24575,'0'-16'0,"1"0"0,0 0 0,1 0 0,1 0 0,0 0 0,1 1 0,1-1 0,0 1 0,2 0 0,-1 1 0,2-1 0,0 2 0,0-1 0,1 1 0,1 0 0,0 1 0,1 0 0,1 0 0,-1 2 0,2-1 0,21-13 0,18-6 0,1 3 0,2 2 0,0 3 0,1 2 0,77-16 0,295-35 0,-136 29 0,-261 36 0,53-16 0,-71 17 0,0-1 0,0 0 0,-1 0 0,1-1 0,-2-1 0,16-12 0,4-7-682,28-33-1,-32 29-6143</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03T15:41:36.023"/>
    </inkml:context>
    <inkml:brush xml:id="br0">
      <inkml:brushProperty name="width" value="0.05" units="cm"/>
      <inkml:brushProperty name="height" value="0.05" units="cm"/>
      <inkml:brushProperty name="color" value="#F6630D"/>
    </inkml:brush>
  </inkml:definitions>
  <inkml:trace contextRef="#ctx0" brushRef="#br0">2828 1 24575,'-3'4'0,"0"0"0,-1 0 0,0 0 0,1 0 0,-1 0 0,-1-1 0,1 0 0,-1 0 0,1 0 0,-1 0 0,0-1 0,-7 3 0,7-3 0,-41 18 0,-1-2 0,-78 19 0,-104 10 0,144-31 0,-272 40 0,294-49 0,0-2 0,0-3 0,-77-7 0,21 0 0,57 4 0,-145 1 0,162 2 0,-1 3 0,-67 15 0,60-8 0,-121 36 0,153-40 0,-1 1 0,2 0 0,-1 2 0,1 0 0,-34 27 0,1 5 0,-103 65 0,136-94 0,0 1 0,2 0 0,0 2 0,1 0 0,0 1 0,1 0 0,-17 29 0,-5 1 0,-8 15-682,-56 102-1,90-145-6143</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03T15:43:01.523"/>
    </inkml:context>
    <inkml:brush xml:id="br0">
      <inkml:brushProperty name="width" value="0.05" units="cm"/>
      <inkml:brushProperty name="height" value="0.05" units="cm"/>
      <inkml:brushProperty name="color" value="#008C3A"/>
    </inkml:brush>
  </inkml:definitions>
  <inkml:trace contextRef="#ctx0" brushRef="#br0">2 0 24575,'-1'94'0,"0"43"0,18 145 0,-12-239 0,3 0 0,1-1 0,2 1 0,2-2 0,2 0 0,1 0 0,34 58 0,16 1 0,79 91 0,-79-110 0,68 89 0,-77-91 0,-14-23 0,-4 3 0,40 75 0,-62-98 0,14 24 0,-3 2 0,28 93 0,-50-135 0,-1 1 0,-1 0 0,-1 0 0,-1 0 0,-1 0 0,-1 0 0,-1 0 0,0 0 0,-2 0 0,0 0 0,-2 0 0,-7 22 0,-13 16 0,-3-1 0,-70 106 0,67-112 0,-44 95 0,54-102 0,13-28 0,0-1 0,1 2 0,1-1 0,1 1 0,0 0 0,-3 23 0,6 18-1365,2-34-5461</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03T15:43:15.751"/>
    </inkml:context>
    <inkml:brush xml:id="br0">
      <inkml:brushProperty name="width" value="0.05" units="cm"/>
      <inkml:brushProperty name="height" value="0.05" units="cm"/>
      <inkml:brushProperty name="color" value="#E71224"/>
    </inkml:brush>
  </inkml:definitions>
  <inkml:trace contextRef="#ctx0" brushRef="#br0">1 943 24575,'14'-155'0,"-1"27"0,-12 77 0,9-102 0,-7 134 0,0 0 0,2 0 0,0 1 0,1 0 0,17-35 0,-20 48 0,1-1 0,1 0 0,-1 1 0,1 0 0,0 0 0,0 0 0,0 1 0,1-1 0,0 2 0,0-1 0,0 0 0,0 1 0,0 0 0,1 1 0,-1-1 0,1 1 0,0 0 0,12-1 0,13-1 0,0 1 0,59 2 0,-59 1 0,53 0 0,1 4 0,166 30 0,-205-25 0,0-1 0,0-3 0,0-2 0,1-1 0,54-7 0,-89 4 0,1-2 0,-1 1 0,0-2 0,1 0 0,-2 0 0,1-1 0,0-1 0,12-7 0,-18 9 0,-1 0 0,0-1 0,0 1 0,0-1 0,-1-1 0,1 1 0,-1-1 0,0 1 0,-1-1 0,0-1 0,0 1 0,0-1 0,0 0 0,-1 1 0,4-15 0,-5 11 0,0 1 0,0-1 0,-1 0 0,-1 0 0,0 0 0,-1-14 0,0 22 0,1-1 0,0 0 0,0 1 0,-1-1 0,0 1 0,1-1 0,-1 1 0,0 0 0,0-1 0,0 1 0,-1 0 0,1-1 0,0 1 0,-1 0 0,0 0 0,1 0 0,-1 1 0,0-1 0,0 0 0,0 0 0,0 1 0,0 0 0,0-1 0,-1 1 0,1 0 0,0 0 0,-1 0 0,1 0 0,-4 0 0,5 1 0,-1 0 0,1 0 0,0 0 0,0 0 0,0 0 0,-1 0 0,1 1 0,0-1 0,0 0 0,0 1 0,0-1 0,0 1 0,0 0 0,0-1 0,0 1 0,0 0 0,0-1 0,0 1 0,0 0 0,0 0 0,0 0 0,0 0 0,1 0 0,-1 0 0,1 0 0,-1 0 0,0 0 0,1 0 0,0 0 0,-1 1 0,1-1 0,-1 1 0,-6 43 0,6-42 0,0 8 0,0 0 0,1 1 0,1-1 0,-1 0 0,2 0 0,-1 1 0,2-1 0,6 20 0,-7-26 0,0-1 0,0 0 0,1 1 0,-1-1 0,1 0 0,0 0 0,1-1 0,-1 1 0,0-1 0,1 0 0,0 1 0,0-2 0,0 1 0,0 0 0,0-1 0,1 0 0,-1 0 0,1 0 0,-1 0 0,1-1 0,0 0 0,0 0 0,5 1 0,36 1 0,0-2 0,90-9 0,-118 6 0,0 0 0,0-2 0,0 0 0,0-1 0,-1-1 0,0-1 0,0 0 0,24-16 0,-26 16 0,-1 0 0,1 0 0,1 1 0,-1 1 0,1 1 0,0 0 0,0 1 0,18-1 0,21 0 0,58 5 0,-51 1 0,-48-1 0,1 1 0,0 0 0,0 1 0,-1 1 0,0 0 0,1 1 0,-2 0 0,1 2 0,-1-1 0,25 18 0,-30-18 0,-1 0 0,1 1 0,-1 1 0,-1-1 0,7 9 0,-5-6 0,0 0 0,16 15 0,-6-12 0,-1 1 0,-1 1 0,-1 1 0,0 0 0,-1 0 0,0 2 0,-2 0 0,0 0 0,13 28 0,-17-28 38,2-1 0,12 19-1,-13-21-529,0 0-1,13 29 0,-15-22-6333</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03T15:44:28.044"/>
    </inkml:context>
    <inkml:brush xml:id="br0">
      <inkml:brushProperty name="width" value="0.05" units="cm"/>
      <inkml:brushProperty name="height" value="0.05" units="cm"/>
      <inkml:brushProperty name="color" value="#004F8B"/>
    </inkml:brush>
  </inkml:definitions>
  <inkml:trace contextRef="#ctx0" brushRef="#br0">0 2349 24575,'2'-22'0,"2"1"0,0 0 0,1 0 0,1 0 0,1 1 0,1 0 0,18-34 0,-9 25 0,0 0 0,40-46 0,-20 26 0,262-297 0,-254 297 0,108-104 0,-90 95 0,-3-3 0,78-103 0,-49 25 0,-5-3 0,-7-5 0,82-216 0,-145 326-195,-2-1 0,-1 0 0,-2-1 0,-2-1 0,-2 1 0,2-52 0,-8 69-6631</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4-03T15:46:54.409"/>
    </inkml:context>
    <inkml:brush xml:id="br0">
      <inkml:brushProperty name="width" value="0.05" units="cm"/>
      <inkml:brushProperty name="height" value="0.05" units="cm"/>
      <inkml:brushProperty name="color" value="#004F8B"/>
    </inkml:brush>
  </inkml:definitions>
  <inkml:trace contextRef="#ctx0" brushRef="#br0">0 0 24575,'29'53'0,"35"49"0,-33-56 0,-16-26 0,0 0 0,2-1 0,31 28 0,23 26 0,-57-58 0,0 0 0,0-1 0,2 0 0,0-2 0,0 1 0,1-2 0,0 0 0,22 9 0,-3-5 0,0-1 0,0-2 0,54 10 0,-59-15 0,11 2 0,0-1 0,59 3 0,-74-10 0,0 1 0,0 1 0,0 1 0,0 2 0,-1 0 0,0 2 0,0 1 0,31 16 0,24 10 0,-51-23 0,56 31 0,-42-19-1365,-25-16-5461</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0T21:24:32.529"/>
    </inkml:context>
    <inkml:brush xml:id="br0">
      <inkml:brushProperty name="width" value="0.05" units="cm"/>
      <inkml:brushProperty name="height" value="0.05" units="cm"/>
      <inkml:brushProperty name="color" value="#FF0066"/>
    </inkml:brush>
  </inkml:definitions>
  <inkml:trace contextRef="#ctx0" brushRef="#br0">942 1 24575,'0'12'0,"-1"1"0,-1-1 0,0 1 0,0-1 0,-1 0 0,-1 0 0,0 0 0,-1-1 0,-9 19 0,4-15 0,0-1 0,-1 1 0,0-2 0,-1 1 0,-1-2 0,-16 13 0,-18 10 0,-2-3 0,-1-2 0,-72 32 0,21-11 0,-84 42 0,170-88 0,0 2 0,1 0 0,0 0 0,1 2 0,-1-1 0,2 2 0,-1-1 0,2 2 0,-1-1 0,-13 18 0,5-4 0,6-8 0,1 0 0,-16 27 0,26-37 0,0 1 0,0-1 0,1 1 0,0-1 0,0 1 0,0 0 0,1 0 0,0 0 0,0 0 0,1 0 0,1 8 0,19 114-1365,-17-99-5461</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0T21:26:48.091"/>
    </inkml:context>
    <inkml:brush xml:id="br0">
      <inkml:brushProperty name="width" value="0.05" units="cm"/>
      <inkml:brushProperty name="height" value="0.05" units="cm"/>
      <inkml:brushProperty name="color" value="#FF0066"/>
    </inkml:brush>
  </inkml:definitions>
  <inkml:trace contextRef="#ctx0" brushRef="#br0">1 1 24575,'1'8'0,"0"0"0,1-1 0,0 1 0,1 0 0,-1-1 0,1 1 0,1-1 0,0 0 0,0 0 0,0 0 0,10 11 0,15 28 0,167 300 0,-150-267 0,26 38 0,-57-97 0,-2 1 0,0 1 0,-1 0 0,-1 0 0,-1 1 0,-1 0 0,9 37 0,-15-46 0,-1 0 0,0 0 0,-1 0 0,0 0 0,-1 1 0,-1-1 0,0 0 0,-1 1 0,0-1 0,-1 0 0,-1-1 0,0 1 0,-1 0 0,-9 17 0,-21 23-1365,19-36-5461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54:57.784"/>
    </inkml:context>
    <inkml:brush xml:id="br0">
      <inkml:brushProperty name="width" value="0.035" units="cm"/>
      <inkml:brushProperty name="height" value="0.035" units="cm"/>
      <inkml:brushProperty name="color" value="#00A0D7"/>
    </inkml:brush>
  </inkml:definitions>
  <inkml:trace contextRef="#ctx0" brushRef="#br0">0 0 24575,'1'7'0,"1"-1"0,-1 0 0,1 0 0,0-1 0,0 1 0,1 0 0,0-1 0,0 1 0,0-1 0,5 6 0,5 9 0,7 13 0,1-1 0,3-1 0,0-1 0,2-1 0,1-1 0,31 26 0,193 130 0,-167-130 0,179 86 0,-151-101 0,-9-4 0,-71-22 0,0 1 0,-1 2 0,47 32 0,-62-37 0,15 10 0,-1 1 0,-1 2 0,-1 1 0,35 41 0,-34-32 0,-3 2 0,0 1 0,-3 1 0,-1 1 0,-2 1 0,-2 0 0,-1 2 0,-2 0 0,-2 1 0,7 47 0,-6 2 0,-7-33 0,3 0 0,35 114 0,-14-91 0,39 116 0,-45-129 0,3-2 0,47 82 0,-25-52 0,-25-46-273,-3 1 0,-2 1 0,-3 1 0,13 61 0,-22-73-6553</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4T18:14:22.429"/>
    </inkml:context>
    <inkml:brush xml:id="br0">
      <inkml:brushProperty name="width" value="0.05" units="cm"/>
      <inkml:brushProperty name="height" value="0.05" units="cm"/>
      <inkml:brushProperty name="color" value="#004F8B"/>
    </inkml:brush>
  </inkml:definitions>
  <inkml:trace contextRef="#ctx0" brushRef="#br0">1 1 24575,'10'6'0,"0"1"0,-1 0 0,0 0 0,-1 1 0,1 0 0,10 15 0,1-1 0,92 108 0,-7 4 0,-8 3 0,-7 4 0,131 289 0,-30-31 0,-90-205 0,1 3 0,-71-143 0,-2 2 0,-4 0 0,26 90 0,78 233 0,-82-258 0,42 184 0,-18 179 0,-71-480 0,10 71 0,7 114 0,-31-43 0,-1 7 0,15-119 0,-2 1 0,-11 47 0,7-43-200,1 0-1,4 59 1,2-76-564,-1-3-6062</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4T18:14:26.077"/>
    </inkml:context>
    <inkml:brush xml:id="br0">
      <inkml:brushProperty name="width" value="0.05" units="cm"/>
      <inkml:brushProperty name="height" value="0.05" units="cm"/>
      <inkml:brushProperty name="color" value="#004F8B"/>
    </inkml:brush>
  </inkml:definitions>
  <inkml:trace contextRef="#ctx0" brushRef="#br0">142 1 24575,'-4'58'0,"-1"-1"0,-4 1 0,-19 70 0,1 0 0,12-39 0,-16 72 0,24-129 0,1 0 0,2 0 0,-1 37 0,6 99 0,2-58 0,-3 463 0,2-551 0,0-1 0,2 0 0,0 0 0,2 0 0,0-1 0,11 25 0,-8-22 0,-1 0 0,-1 0 0,0 1 0,2 31 0,-6 4-1365,-3-34-5461</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1-25T04:04:55.611"/>
    </inkml:context>
    <inkml:brush xml:id="br0">
      <inkml:brushProperty name="width" value="0.035" units="cm"/>
      <inkml:brushProperty name="height" value="0.035" units="cm"/>
      <inkml:brushProperty name="color" value="#333333"/>
    </inkml:brush>
  </inkml:definitions>
  <inkml:trace contextRef="#ctx0" brushRef="#br0">1 141 24575,'5'-1'0,"1"-1"0,0 1 0,-1-2 0,1 1 0,-1 0 0,0-1 0,0 0 0,0-1 0,8-5 0,6-4 0,9-4 0,1 1 0,56-21 0,-65 31 0,-1 0 0,1 1 0,0 1 0,1 2 0,37-2 0,-19 4 0,139 4 0,-155-1 0,-1 2 0,42 13 0,-40-11 0,0 0 0,27 3 0,5-3 0,41 6 0,123 0 0,-156-12-46,-36 1-283,1-2-1,-1-1 0,39-7 0,-44 2-6496</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21T14:39:13.491"/>
    </inkml:context>
    <inkml:brush xml:id="br0">
      <inkml:brushProperty name="width" value="0.05" units="cm"/>
      <inkml:brushProperty name="height" value="0.05" units="cm"/>
      <inkml:brushProperty name="color" value="#AB008B"/>
      <inkml:brushProperty name="ignorePressure" value="1"/>
    </inkml:brush>
  </inkml:definitions>
  <inkml:trace contextRef="#ctx0" brushRef="#br0">1 57,'1'1,"-1"1,1-1,0 0,0 0,0 0,0 0,0-1,0 1,0 0,0 0,0-1,1 1,-1 0,0-1,0 1,1-1,-1 1,0-1,0 0,1 0,-1 0,1 1,-1-1,1-1,6 3,389 92,-280-74,0-5,57-2,372-15,-515-1,-1 0,0-2,0-1,27-10,28-13,-1-4,-9 3,43-9,-73 29,0 2,0 2,13 1,23-3,53-1,1 5,13 7,12-1,337-2,-475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21T14:40:03.633"/>
    </inkml:context>
    <inkml:brush xml:id="br0">
      <inkml:brushProperty name="width" value="0.05" units="cm"/>
      <inkml:brushProperty name="height" value="0.05" units="cm"/>
      <inkml:brushProperty name="color" value="#AB008B"/>
      <inkml:brushProperty name="ignorePressure" value="1"/>
    </inkml:brush>
  </inkml:definitions>
  <inkml:trace contextRef="#ctx0" brushRef="#br0">1 57,'1'1,"-1"1,1-1,0 0,0 0,0 0,0 0,0-1,0 1,0 0,0 0,0-1,1 1,-1 0,0-1,0 1,1-1,-1 1,0-1,0 0,1 0,-1 0,1 1,-1-1,1-1,6 3,389 92,-280-74,0-5,57-2,372-15,-515-1,-1 0,0-2,0-1,27-10,28-13,-1-4,-9 3,43-9,-73 29,0 2,0 2,13 1,23-3,53-1,1 5,13 7,12-1,337-2,-475 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1-20T21:51:10.044"/>
    </inkml:context>
    <inkml:brush xml:id="br0">
      <inkml:brushProperty name="width" value="0.05" units="cm"/>
      <inkml:brushProperty name="height" value="0.05" units="cm"/>
      <inkml:brushProperty name="color" value="#AB008B"/>
      <inkml:brushProperty name="ignorePressure" value="1"/>
    </inkml:brush>
  </inkml:definitions>
  <inkml:trace contextRef="#ctx0" brushRef="#br0">1 57,'1'1,"-1"1,1-1,0 0,0 0,0 0,0 0,0-1,0 1,0 0,0 0,0-1,1 1,-1 0,0-1,0 1,1-1,-1 1,0-1,0 0,1 0,-1 0,1 1,-1-1,1-1,6 3,389 92,-280-74,0-5,57-2,372-15,-515-1,-1 0,0-2,0-1,27-10,28-13,-1-4,-9 3,43-9,-73 29,0 2,0 2,13 1,23-3,53-1,1 5,13 7,12-1,337-2,-475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3-21T15:32:03.747"/>
    </inkml:context>
    <inkml:brush xml:id="br0">
      <inkml:brushProperty name="width" value="0.05" units="cm"/>
      <inkml:brushProperty name="height" value="0.05" units="cm"/>
      <inkml:brushProperty name="color" value="#AB008B"/>
      <inkml:brushProperty name="ignorePressure" value="1"/>
    </inkml:brush>
  </inkml:definitions>
  <inkml:trace contextRef="#ctx0" brushRef="#br0">1 57,'1'1,"-1"1,1-1,0 0,0 0,0 0,0 0,0-1,0 1,0 0,0 0,0-1,1 1,-1 0,0-1,0 1,1-1,-1 1,0-1,0 0,1 0,-1 0,1 1,-1-1,1-1,6 3,389 92,-280-74,0-5,57-2,372-15,-515-1,-1 0,0-2,0-1,27-10,28-13,-1-4,-9 3,43-9,-73 29,0 2,0 2,13 1,23-3,53-1,1 5,13 7,12-1,337-2,-475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3-21T15:33:18.718"/>
    </inkml:context>
    <inkml:brush xml:id="br0">
      <inkml:brushProperty name="width" value="0.05" units="cm"/>
      <inkml:brushProperty name="height" value="0.05" units="cm"/>
      <inkml:brushProperty name="color" value="#AB008B"/>
      <inkml:brushProperty name="ignorePressure" value="1"/>
    </inkml:brush>
  </inkml:definitions>
  <inkml:trace contextRef="#ctx0" brushRef="#br0">1 57,'1'1,"-1"1,1-1,0 0,0 0,0 0,0 0,0-1,0 1,0 0,0 0,0-1,1 1,-1 0,0-1,0 1,1-1,-1 1,0-1,0 0,1 0,-1 0,1 1,-1-1,1-1,6 3,389 92,-280-74,0-5,57-2,372-15,-515-1,-1 0,0-2,0-1,27-10,28-13,-1-4,-9 3,43-9,-73 29,0 2,0 2,13 1,23-3,53-1,1 5,13 7,12-1,337-2,-475 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29T17:19:13.783"/>
    </inkml:context>
    <inkml:brush xml:id="br0">
      <inkml:brushProperty name="width" value="0.05" units="cm"/>
      <inkml:brushProperty name="height" value="0.05" units="cm"/>
      <inkml:brushProperty name="color" value="#00A0D7"/>
    </inkml:brush>
  </inkml:definitions>
  <inkml:trace contextRef="#ctx0" brushRef="#br0">1 29 24575,'410'16'0,"-214"-4"0,243-17 0,-247-19 0,86-4 0,99 30 0,-302 2 0,129 23 0,-86-8 0,30 9 0,-1 1 0,-121-26 0,0-1 0,0-1 0,45-4 0,-56 0-56,-1 0 1,1-1-1,-1-1 0,19-9 0,-14 6-1030,2 0-5740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19:12.496"/>
    </inkml:context>
    <inkml:brush xml:id="br0">
      <inkml:brushProperty name="width" value="0.035" units="cm"/>
      <inkml:brushProperty name="height" value="0.035" units="cm"/>
      <inkml:brushProperty name="color" value="#E71224"/>
    </inkml:brush>
  </inkml:definitions>
  <inkml:trace contextRef="#ctx0" brushRef="#br0">0 5 24575,'577'0'0,"-538"2"0,0 2 0,0 1 0,0 2 0,-1 2 0,68 25 0,-92-29 0,1-1 0,-1-1 0,1 0 0,-1-1 0,1 0 0,0-2 0,-1 1 0,1-2 0,0 0 0,0-1 0,23-5 0,-15 2 0,0 1 0,1 2 0,35-1 0,-32 3 0,-1-1 0,35-7 0,-52 5-170,0 0-1,-1 0 0,1-1 1,-1 0-1,0 0 0,0-1 1,11-8-1,-4 1-6655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42:16.698"/>
    </inkml:context>
    <inkml:brush xml:id="br0">
      <inkml:brushProperty name="width" value="0.035" units="cm"/>
      <inkml:brushProperty name="height" value="0.035" units="cm"/>
      <inkml:brushProperty name="color" value="#00A0D7"/>
    </inkml:brush>
  </inkml:definitions>
  <inkml:trace contextRef="#ctx0" brushRef="#br0">0 19 24575,'36'0'0,"127"5"0,-139-2 0,0 0 0,0 2 0,0 1 0,38 14 0,-39-11 0,7 4 0,2-1 0,64 15 0,-75-23 0,1-2 0,-1-1 0,30-1 0,-42 0 0,-1-1 0,1-1 0,0 1 0,-1-1 0,1-1 0,-1 0 0,1 0 0,-1 0 0,0-1 0,12-8 0,-1-2-227,0 0-1,1 2 1,0 0-1,1 2 1,43-16-1,-42 19-6598</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12-20T15:20:37.843"/>
    </inkml:context>
    <inkml:brush xml:id="br0">
      <inkml:brushProperty name="width" value="0.05" units="cm"/>
      <inkml:brushProperty name="height" value="0.05" units="cm"/>
      <inkml:brushProperty name="color" value="#AB008B"/>
      <inkml:brushProperty name="ignorePressure" value="1"/>
    </inkml:brush>
  </inkml:definitions>
  <inkml:trace contextRef="#ctx0" brushRef="#br0">1 57,'1'1,"-1"1,1-1,0 0,0 0,0 0,0 0,0-1,0 1,0 0,0 0,0-1,1 1,-1 0,0-1,0 1,1-1,-1 1,0-1,0 0,1 0,-1 0,1 1,-1-1,1-1,6 3,389 92,-280-74,0-5,57-2,372-15,-515-1,-1 0,0-2,0-1,27-10,28-13,-1-4,-9 3,43-9,-73 29,0 2,0 2,13 1,23-3,53-1,1 5,13 7,12-1,337-2,-475 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29T19:18:24.915"/>
    </inkml:context>
    <inkml:brush xml:id="br0">
      <inkml:brushProperty name="width" value="0.05" units="cm"/>
      <inkml:brushProperty name="height" value="0.05" units="cm"/>
      <inkml:brushProperty name="color" value="#00A0D7"/>
    </inkml:brush>
  </inkml:definitions>
  <inkml:trace contextRef="#ctx0" brushRef="#br0">1 29 24575,'410'16'0,"-214"-4"0,243-17 0,-247-19 0,86-4 0,99 30 0,-302 2 0,129 23 0,-86-8 0,30 9 0,-1 1 0,-121-26 0,0-1 0,0-1 0,45-4 0,-56 0-56,-1 0 1,1-1-1,-1-1 0,19-9 0,-14 6-1030,2 0-5740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02:02.114"/>
    </inkml:context>
    <inkml:brush xml:id="br0">
      <inkml:brushProperty name="width" value="0.035" units="cm"/>
      <inkml:brushProperty name="height" value="0.035" units="cm"/>
      <inkml:brushProperty name="color" value="#E71224"/>
    </inkml:brush>
  </inkml:definitions>
  <inkml:trace contextRef="#ctx0" brushRef="#br0">0 83 24575,'5'-3'0,"-1"1"0,1-1 0,-1 1 0,1 0 0,0 0 0,-1 0 0,1 1 0,0-1 0,0 1 0,6 0 0,6-3 0,50-13 0,0 3 0,0 3 0,124-4 0,183 17-1365,-346-2-5461</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02:05.549"/>
    </inkml:context>
    <inkml:brush xml:id="br0">
      <inkml:brushProperty name="width" value="0.035" units="cm"/>
      <inkml:brushProperty name="height" value="0.035" units="cm"/>
      <inkml:brushProperty name="color" value="#E71224"/>
    </inkml:brush>
  </inkml:definitions>
  <inkml:trace contextRef="#ctx0" brushRef="#br0">1 1 24575,'42'2'0,"-1"3"0,77 17 0,-31-4 0,-31-8 0,-15-2 0,1-1 0,65 1 0,-5-9-1365,-79 1-5461</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02:11.395"/>
    </inkml:context>
    <inkml:brush xml:id="br0">
      <inkml:brushProperty name="width" value="0.035" units="cm"/>
      <inkml:brushProperty name="height" value="0.035" units="cm"/>
      <inkml:brushProperty name="color" value="#E71224"/>
    </inkml:brush>
  </inkml:definitions>
  <inkml:trace contextRef="#ctx0" brushRef="#br0">0 55 24575,'11'0'0,"0"-2"0,0 1 0,19-6 0,14-3 0,44-5 0,-53 9 0,0 0 0,46 0 0,-15 5 0,105 4 0,-157-1 0,0 1 0,0 0 0,0 1 0,19 9 0,-19-8 0,-1 0 0,1 0 0,0-1 0,19 2 0,116-3-260,-115-4-845,-6 1-5721</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02:13.295"/>
    </inkml:context>
    <inkml:brush xml:id="br0">
      <inkml:brushProperty name="width" value="0.035" units="cm"/>
      <inkml:brushProperty name="height" value="0.035" units="cm"/>
      <inkml:brushProperty name="color" value="#E71224"/>
    </inkml:brush>
  </inkml:definitions>
  <inkml:trace contextRef="#ctx0" brushRef="#br0">1 28 24575,'24'-1'0,"48"-8"0,-5-1 0,404 2-3,-283 10-1359,-166-2-5464</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02:15.347"/>
    </inkml:context>
    <inkml:brush xml:id="br0">
      <inkml:brushProperty name="width" value="0.035" units="cm"/>
      <inkml:brushProperty name="height" value="0.035" units="cm"/>
      <inkml:brushProperty name="color" value="#E71224"/>
    </inkml:brush>
  </inkml:definitions>
  <inkml:trace contextRef="#ctx0" brushRef="#br0">1 20 24575,'11'0'0,"62"0"0,137-16 0,-188 14 20,1 1 1,0 1-1,0 1 0,0 1 0,23 4 1,56 5-1508,-79-11-5339</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03:46.802"/>
    </inkml:context>
    <inkml:brush xml:id="br0">
      <inkml:brushProperty name="width" value="0.035" units="cm"/>
      <inkml:brushProperty name="height" value="0.035" units="cm"/>
      <inkml:brushProperty name="color" value="#E71224"/>
    </inkml:brush>
  </inkml:definitions>
  <inkml:trace contextRef="#ctx0" brushRef="#br0">1 0 24575,'690'0'0,"-675"1"22,0 1 0,0 0-1,-1 2 1,0-1 0,27 12 0,-24-9-322,-1-1 1,1 0 0,-1-1 0,20 2 0,-8-4-6527</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26:27.834"/>
    </inkml:context>
    <inkml:brush xml:id="br0">
      <inkml:brushProperty name="width" value="0.035" units="cm"/>
      <inkml:brushProperty name="height" value="0.035" units="cm"/>
      <inkml:brushProperty name="color" value="#E71224"/>
    </inkml:brush>
  </inkml:definitions>
  <inkml:trace contextRef="#ctx0" brushRef="#br0">0 107 24575,'32'-1'0,"49"-9"0,-12 1 0,-42 6 0,0-2 0,-1 0 0,1-2 0,27-11 0,-35 13 0,0 0 0,1 1 0,-1 1 0,1 1 0,23 0 0,5 0 0,24-10 0,-51 8 0,-1 0 0,26 0 0,-44 4 0,26-1 0,57 5 0,-76-2 0,0-1 0,0 1 0,-1 1 0,1-1 0,-1 2 0,1-1 0,-1 1 0,0 0 0,-1 1 0,13 9 0,11 6-1365,-16-13-5461</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19:19.150"/>
    </inkml:context>
    <inkml:brush xml:id="br0">
      <inkml:brushProperty name="width" value="0.035" units="cm"/>
      <inkml:brushProperty name="height" value="0.035" units="cm"/>
      <inkml:brushProperty name="color" value="#E71224"/>
    </inkml:brush>
  </inkml:definitions>
  <inkml:trace contextRef="#ctx0" brushRef="#br0">0 83 24575,'5'-3'0,"-1"1"0,1-1 0,-1 1 0,1 0 0,0 0 0,-1 0 0,1 1 0,0-1 0,0 1 0,6 0 0,6-3 0,50-13 0,0 3 0,0 3 0,124-4 0,183 17-1365,-346-2-5461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42:38.510"/>
    </inkml:context>
    <inkml:brush xml:id="br0">
      <inkml:brushProperty name="width" value="0.035" units="cm"/>
      <inkml:brushProperty name="height" value="0.035" units="cm"/>
      <inkml:brushProperty name="color" value="#E71224"/>
    </inkml:brush>
  </inkml:definitions>
  <inkml:trace contextRef="#ctx0" brushRef="#br0">1 83 24575,'37'0'0,"0"-2"0,-1-2 0,1-1 0,-1-2 0,37-12 0,-28 2 0,-34 12 0,1 0 0,0 1 0,0 1 0,0 0 0,1 0 0,12 0 0,7 1 0,1 2 0,0 1 0,0 1 0,58 13 0,129 23 0,-214-37 0,17 4-1365,-5 1-5461</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19:19.152"/>
    </inkml:context>
    <inkml:brush xml:id="br0">
      <inkml:brushProperty name="width" value="0.035" units="cm"/>
      <inkml:brushProperty name="height" value="0.035" units="cm"/>
      <inkml:brushProperty name="color" value="#E71224"/>
    </inkml:brush>
  </inkml:definitions>
  <inkml:trace contextRef="#ctx0" brushRef="#br0">1 0 24575,'690'0'0,"-675"1"22,0 1 0,0 0-1,-1 2 1,0-1 0,27 12 0,-24-9-322,-1-1 1,1 0 0,-1-1 0,20 2 0,-8-4-6527</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19:19.150"/>
    </inkml:context>
    <inkml:brush xml:id="br0">
      <inkml:brushProperty name="width" value="0.035" units="cm"/>
      <inkml:brushProperty name="height" value="0.035" units="cm"/>
      <inkml:brushProperty name="color" value="#E71224"/>
    </inkml:brush>
  </inkml:definitions>
  <inkml:trace contextRef="#ctx0" brushRef="#br0">0 83 24575,'5'-3'0,"-1"1"0,1-1 0,-1 1 0,1 0 0,0 0 0,-1 0 0,1 1 0,0-1 0,0 1 0,6 0 0,6-3 0,50-13 0,0 3 0,0 3 0,124-4 0,183 17-1365,-346-2-5461</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19:19.152"/>
    </inkml:context>
    <inkml:brush xml:id="br0">
      <inkml:brushProperty name="width" value="0.035" units="cm"/>
      <inkml:brushProperty name="height" value="0.035" units="cm"/>
      <inkml:brushProperty name="color" value="#E71224"/>
    </inkml:brush>
  </inkml:definitions>
  <inkml:trace contextRef="#ctx0" brushRef="#br0">1 0 24575,'690'0'0,"-675"1"22,0 1 0,0 0-1,-1 2 1,0-1 0,27 12 0,-24-9-322,-1-1 1,1 0 0,-1-1 0,20 2 0,-8-4-6527</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2T15:43:48.067"/>
    </inkml:context>
    <inkml:brush xml:id="br0">
      <inkml:brushProperty name="width" value="0.05" units="cm"/>
      <inkml:brushProperty name="height" value="0.05" units="cm"/>
      <inkml:brushProperty name="color" value="#008C3A"/>
    </inkml:brush>
  </inkml:definitions>
  <inkml:trace contextRef="#ctx0" brushRef="#br0">1 0 24575,'33'37'0,"22"22"0,32 33 0,-20-19 0,-42-45 0,26 35 0,-6-7 0,-6-7 0,-2 1 0,57 100 0,-84-133 0,-1 1 0,-1 0 0,-1 0 0,0 1 0,-1-1 0,-1 1 0,-1 1 0,0-1 0,-2 1 0,1 20 0,-5-7 7,-1 0-1,-1-1 0,-2 1 1,-11 34-1,-3 19-1403,16-63-5429</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2T15:43:51.107"/>
    </inkml:context>
    <inkml:brush xml:id="br0">
      <inkml:brushProperty name="width" value="0.05" units="cm"/>
      <inkml:brushProperty name="height" value="0.05" units="cm"/>
      <inkml:brushProperty name="color" value="#008C3A"/>
    </inkml:brush>
  </inkml:definitions>
  <inkml:trace contextRef="#ctx0" brushRef="#br0">0 1 24575,'79'275'0,"-21"-64"0,18 2 0,-47-138 0,-3 1 0,-3 0 0,14 84 0,-26-82 0,2 117 0,-14 887 0,0-1048 0,-2 1 0,-1-2 0,-16 60 0,-40 98 0,48-156 0,-17 43 0,17-49 0,1 0 0,1 1 0,2 0 0,1 0 0,-6 59 0,11-23 0,-11 65 0,5-57 0,3 1 0,6 79 0,1-54 0,0-63 0,2 0 0,2 0 0,1-1 0,15 41 0,-10-33 0,-2-1 0,7 55 0,-15 67-132,-2-117-1101,-1-21-5593</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2T15:43:53.243"/>
    </inkml:context>
    <inkml:brush xml:id="br0">
      <inkml:brushProperty name="width" value="0.05" units="cm"/>
      <inkml:brushProperty name="height" value="0.05" units="cm"/>
      <inkml:brushProperty name="color" value="#008C3A"/>
    </inkml:brush>
  </inkml:definitions>
  <inkml:trace contextRef="#ctx0" brushRef="#br0">355 1 24575,'2'2'0,"1"1"0,-1 0 0,-1 0 0,1 0 0,0 1 0,-1-1 0,1 0 0,-1 1 0,0-1 0,0 1 0,0 5 0,4 45 0,-5-37 0,3 48 0,-3-1 0,-3 0 0,-3 0 0,-2 0 0,-26 95 0,-3-42 0,31-102 0,-1 0 0,0-1 0,-1 0 0,-1 0 0,-16 20 0,-1-2 0,2 2 0,1 1 0,2 0 0,2 2 0,1 0 0,2 1 0,1 1 0,-16 70 0,18-48 0,3 1 0,2 0 0,3 1 0,3 0 0,5 63 0,10-28 0,1 41 0,-10-102-141,1 0-1,2 0 1,1 0-1,23 59 1,-23-71-517,0 1-6168</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2T15:43:55.671"/>
    </inkml:context>
    <inkml:brush xml:id="br0">
      <inkml:brushProperty name="width" value="0.05" units="cm"/>
      <inkml:brushProperty name="height" value="0.05" units="cm"/>
      <inkml:brushProperty name="color" value="#008C3A"/>
    </inkml:brush>
  </inkml:definitions>
  <inkml:trace contextRef="#ctx0" brushRef="#br0">325 0 24575,'33'104'0,"-4"2"0,15 113 0,-25-55 0,-6 333 0,-20-392 0,-4 0 0,-44 183 0,-96 193 0,114-383 0,-81 247 0,102-285 0,2 0 0,3 2 0,-7 114 0,6 11 0,0-12 0,12-110 0,15 125 0,1-28 0,-10-91 0,18 96 0,-6-65 0,-13-62 0,12 42 0,-13-68 0,0-1 0,1 0 0,1 0 0,0 0 0,0-1 0,17 23 0,-19-30-195,0 1 0,0 0 0,0 1 0,-1-1 0,0 0 0,4 13 0,-2-1-6631</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2T15:43:58.345"/>
    </inkml:context>
    <inkml:brush xml:id="br0">
      <inkml:brushProperty name="width" value="0.05" units="cm"/>
      <inkml:brushProperty name="height" value="0.05" units="cm"/>
      <inkml:brushProperty name="color" value="#008C3A"/>
    </inkml:brush>
  </inkml:definitions>
  <inkml:trace contextRef="#ctx0" brushRef="#br0">2300 0 24575,'-2'3'0,"0"0"0,0 0 0,0 0 0,0 1 0,1-1 0,-1 1 0,1-1 0,0 1 0,-1 5 0,-3 8 0,-5 12 0,-118 294 0,86-241 0,-4-1 0,-4-2 0,-90 110 0,-84 45 0,-20 23 0,149-138 0,-128 147 0,110-151 0,-5-6 0,-172 123 0,231-190 0,10-9 0,2 2 0,1 2 0,-54 57 0,87-76 0,0-1 0,1 2 0,2 0 0,-12 24 0,-12 24 0,15-31 0,1 0 0,2 2 0,-20 69 0,-14 123 0,44-173 0,2 0 0,3 0 0,3 0 0,12 80 0,0 24 0,-12-110-111,-2-25-68,1-1 0,1 1 0,1-1-1,1 1 1,1-1 0,13 34 0,-5-31-6647</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2T15:44:00.620"/>
    </inkml:context>
    <inkml:brush xml:id="br0">
      <inkml:brushProperty name="width" value="0.05" units="cm"/>
      <inkml:brushProperty name="height" value="0.05" units="cm"/>
      <inkml:brushProperty name="color" value="#008C3A"/>
    </inkml:brush>
  </inkml:definitions>
  <inkml:trace contextRef="#ctx0" brushRef="#br0">1704 0 24575,'-8'18'0,"1"0"0,-2-1 0,-1 0 0,-14 20 0,-50 58 0,70-91 0,-296 333 0,246-279 0,-14 12 0,-96 76 0,-91 47 0,223-169 0,1 2 0,2 2 0,-42 48 0,-63 102 0,101-132 0,6-4 0,2 0 0,3 2 0,-30 80 0,31-71 0,-2-1 0,-39 64 0,49-92 0,1 0 0,0 1 0,2 1 0,1 0 0,1 0 0,1 1 0,2-1 0,-4 47 0,4-42 0,-15 49 0,-1 12 0,7-19 61,-4 30-1487,16-81-5400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31T15:15:37.342"/>
    </inkml:context>
    <inkml:brush xml:id="br0">
      <inkml:brushProperty name="width" value="0.05" units="cm"/>
      <inkml:brushProperty name="height" value="0.05" units="cm"/>
      <inkml:brushProperty name="color" value="#F6630D"/>
    </inkml:brush>
  </inkml:definitions>
  <inkml:trace contextRef="#ctx0" brushRef="#br0">1697 1 24575,'0'37'0,"-7"62"0,4-84 0,0-1 0,-1 0 0,-1 0 0,0 0 0,0 0 0,-2 0 0,-9 15 0,-1-3 0,-1-1 0,-2 0 0,0-1 0,-2-1 0,-1-1 0,0-1 0,-1-1 0,-2-2 0,0 0 0,0-1 0,-2-2 0,0-1 0,-54 19 0,-719 197 0,787-226 0,-36 7 0,0 2 0,-72 29 0,108-35 0,-1 0 0,1 1 0,0 0 0,1 1 0,0 1 0,0 0 0,1 1 0,1 0 0,-1 1 0,2 0 0,0 1 0,-10 16 0,12-17-124,2 1 0,-1 0 0,2 0 0,0 0 0,0 1 0,1-1-1,1 1 1,1 0 0,0 0 0,-1 16 0,3-6-6702</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6T23:43:08.375"/>
    </inkml:context>
    <inkml:brush xml:id="br0">
      <inkml:brushProperty name="width" value="0.035" units="cm"/>
      <inkml:brushProperty name="height" value="0.035" units="cm"/>
      <inkml:brushProperty name="color" value="#E71224"/>
    </inkml:brush>
  </inkml:definitions>
  <inkml:trace contextRef="#ctx0" brushRef="#br0">0 29 24575,'10'-1'0,"-1"0"0,0-1 0,0 0 0,11-3 0,20-5 0,43 3 0,135 6 0,-97 4 0,-57-2 0,-1 4 0,113 22 0,-126-18 0,1-2 0,54 0 0,104-9 0,-69 0 0,-61 2-1365,-56 0-5461</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22:10.643"/>
    </inkml:context>
    <inkml:brush xml:id="br0">
      <inkml:brushProperty name="width" value="0.035" units="cm"/>
      <inkml:brushProperty name="height" value="0.035" units="cm"/>
      <inkml:brushProperty name="color" value="#008C3A"/>
    </inkml:brush>
  </inkml:definitions>
  <inkml:trace contextRef="#ctx0" brushRef="#br0">1 1 24575,'1'3'0,"0"0"0,0 0 0,0 0 0,0-1 0,0 1 0,1 0 0,-1 0 0,1-1 0,0 1 0,2 2 0,6 9 0,2 5 0,0-1 0,2 0 0,0 0 0,1-2 0,32 29 0,-17-21 0,2 0 0,54 29 0,-70-45 0,1 0 0,1-2 0,-1 1 0,1-2 0,26 5 0,95 5 0,-86-10 0,-38-3 0,1 2 0,-1-1 0,23 10 0,20 4 0,-44-13 0,0 0 0,-1 1 0,0 1 0,0 0 0,0 0 0,20 15 0,66 57 0,-93-73 0,13 13 0,27 32 0,-35-36 0,1-1 0,0 0 0,1-1 0,0 0 0,1-1 0,15 10 0,-9-11 0,-1 2 0,0 0 0,-1 1 0,29 28 0,-16-12-682,54 39-1,-63-53-6143</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31T15:25:04.012"/>
    </inkml:context>
    <inkml:brush xml:id="br0">
      <inkml:brushProperty name="width" value="0.05" units="cm"/>
      <inkml:brushProperty name="height" value="0.05" units="cm"/>
      <inkml:brushProperty name="color" value="#F6630D"/>
    </inkml:brush>
  </inkml:definitions>
  <inkml:trace contextRef="#ctx0" brushRef="#br0">0 1 24575,'19'1'0,"0"1"0,0 1 0,-1 1 0,1 0 0,26 11 0,-1-1 0,409 140 14,-97-30-165,246 54-193,686 109 1,-516-129 343,-542-98 0,291 117 0,-356-109 0,-3 8 0,-3 7 0,153 107 0,-9 30 199,102 69-78,-321-235-592,4-4 0,173 72 0,-195-99-5803</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08T03:38:44.470"/>
    </inkml:context>
    <inkml:brush xml:id="br0">
      <inkml:brushProperty name="width" value="0.05" units="cm"/>
      <inkml:brushProperty name="height" value="0.05" units="cm"/>
      <inkml:brushProperty name="color" value="#FF0066"/>
      <inkml:brushProperty name="ignorePressure" value="1"/>
    </inkml:brush>
  </inkml:definitions>
  <inkml:trace contextRef="#ctx0" brushRef="#br0">0 0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0:49:39.428"/>
    </inkml:context>
    <inkml:brush xml:id="br0">
      <inkml:brushProperty name="width" value="0.035" units="cm"/>
      <inkml:brushProperty name="height" value="0.035" units="cm"/>
      <inkml:brushProperty name="color" value="#CC0066"/>
    </inkml:brush>
  </inkml:definitions>
  <inkml:trace contextRef="#ctx0" brushRef="#br0">670 0 24575,'28'17'0,"0"0"0,0 1 0,39 37 0,-44-37 0,167 140 0,639 503 0,-291-271 0,63 52 0,-284-170 0,-207-195 0,-13-10 0,-27-19 0,2-4 0,2-2 0,82 32 0,-21-10 0,233 148 0,-197-109 0,-144-87 0,-8-3 0,1-2 0,1 0 0,28 10 0,-10-7 0,62 35 0,4 1 0,221 58 0,-299-99 0,0 2 0,0 1 0,-2 1 0,0 1 0,0 1 0,27 22 0,-34-24 0,-1-3 0,2 0 0,-1-1 0,1-1 0,29 7 0,-10-2 0,-29-10 0,0 1 0,0 0 0,0 0 0,-1 0 0,12 9 0,-19-12 0,0 0 0,0 0 0,0 0 0,1 0 0,-1 1 0,-1-1 0,1 0 0,0 0 0,0 1 0,0-1 0,-1 0 0,1 1 0,-1-1 0,1 1 0,-1-1 0,1 1 0,-1 1 0,0-1 0,0 0 0,-1-1 0,1 1 0,-1 0 0,1-1 0,-1 1 0,0 0 0,1-1 0,-1 1 0,0-1 0,0 0 0,0 1 0,0-1 0,-1 0 0,1 1 0,0-1 0,0 0 0,-1 0 0,-2 1 0,-4 4 0,-1-1 0,0 0 0,-1 0 0,1-1 0,-1-1 0,0 0 0,0 0 0,0-1 0,0 0 0,-13 1 0,-18-1 0,-51-3 0,48 0 0,-763-2 0,514 4 0,-120 27 0,1 33 0,237-34 0,68-11 0,-45 7 0,-165 45 0,192-32 0,-2-6 0,-250 26 0,294-50 0,2 4 0,-1 3 0,-83 26 0,-47 15 0,-224 26 0,336-69 0,70-10 0,0 2 0,0 1 0,0 2 0,-42 13 0,30-1 0,1 2 0,-51 33 0,18-9 0,38-22 0,-55 45 0,67-47 0,-1-1 0,-1-1 0,0-2 0,-51 24 0,-114 46-1365,165-72-5461</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6T16:04:04.202"/>
    </inkml:context>
    <inkml:brush xml:id="br0">
      <inkml:brushProperty name="width" value="0.035" units="cm"/>
      <inkml:brushProperty name="height" value="0.035" units="cm"/>
      <inkml:brushProperty name="color" value="#E71224"/>
    </inkml:brush>
  </inkml:definitions>
  <inkml:trace contextRef="#ctx0" brushRef="#br0">1155 250 24575,'-64'-1'0,"35"-1"0,1 1 0,-1 1 0,0 2 0,1 1 0,0 2 0,-39 10 0,-135 53 0,173-57 0,1-2 0,-1-1 0,-1-1 0,1-1 0,-1-2 0,-59 1 0,78-4 0,1 0 0,-1 1 0,0 0 0,0 1 0,1 0 0,-1 1 0,-9 4 0,5-1 0,-1-2 0,-20 5 0,-4-3 0,18-4 0,0 2 0,1-1 0,0 2 0,-32 14 0,50-19 0,0 1 0,1 0 0,-1 0 0,0 0 0,1 0 0,0 0 0,-1 0 0,1 1 0,0-1 0,0 1 0,0-1 0,1 1 0,-1 0 0,1 0 0,-2 3 0,1 1 0,0 0 0,0 0 0,1-1 0,0 1 0,0 0 0,1 13 0,0-5 0,2-1 0,0 1 0,1 0 0,0-1 0,1 0 0,6 15 0,-6-22 0,1 0 0,-1-1 0,1 0 0,1 0 0,-1 0 0,1-1 0,0 0 0,0 0 0,1 0 0,0-1 0,-1 0 0,9 3 0,21 16 0,-10-6 0,2-1 0,0-1 0,1-1 0,0-2 0,58 17 0,-39-17 0,-26-7 0,0 1 0,0 1 0,35 16 0,-40-15 0,0 0 0,1-2 0,0 0 0,29 5 0,-37-9 0,14 4 0,-1 2 0,34 16 0,-36-15 0,1 0 0,1-1 0,28 7 0,7-5 0,0-1 0,95 0 0,915-11 0,-606 3 0,-437-2 0,1-2 0,30-6 0,-26 3 0,33-1 0,140 5 0,-118 3 0,-67-3 0,0-1 0,0-1 0,-1-1 0,0 0 0,0-1 0,0-1 0,28-16 0,-31 15 0,1-1 0,-2-1 0,1-1 0,-1 0 0,-1 0 0,0-1 0,0-1 0,-2 0 0,12-17 0,-4 3 0,-1-2 0,-1 0 0,21-55 0,-33 72 0,0 0 0,-1 0 0,0-1 0,-1 1 0,0-1 0,-1 0 0,0 0 0,-1 1 0,-1-1 0,-1-14 0,0 17 0,-1 0 0,0 0 0,0 0 0,-1 1 0,0-1 0,-1 1 0,0 0 0,0 0 0,-1 1 0,0-1 0,0 1 0,-14-13 0,-8-4 0,-1 2 0,-1 1 0,-1 1 0,-34-18 0,-138-58 0,162 79 0,-142-55 0,38 15 0,112 47 0,-2 1 0,-66-11 0,89 19 0,-53-6 0,0 3 0,-110 6 0,64 1 0,87-1 0,1 0 0,-1 2 0,1 0 0,0 2 0,0 0 0,0 2 0,1 1 0,0 0 0,-22 13 0,-6 1 0,-77 22 0,69-25 0,21-8 0,-52 7 0,50-11 0,-54 12 0,21-3 0,-2-3 0,-112 4 0,-296-18-1365,458 1-5461</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26T16:04:21.966"/>
    </inkml:context>
    <inkml:brush xml:id="br0">
      <inkml:brushProperty name="width" value="0.035" units="cm"/>
      <inkml:brushProperty name="height" value="0.035" units="cm"/>
      <inkml:brushProperty name="color" value="#E71224"/>
    </inkml:brush>
  </inkml:definitions>
  <inkml:trace contextRef="#ctx0" brushRef="#br0">1 2754 24575,'75'-36'0,"-39"19"0,-1-1 0,41-28 0,143-122 0,-180 137 0,-8 6 0,-2-1 0,0-2 0,-2-1 0,-2-1 0,28-41 0,-25 27 0,-3-1 0,-1-1 0,25-72 0,32-81 0,-39 101 0,48-168 0,27-165 0,-112 410 0,-1-1 0,-1 1 0,1-43 0,-3 40 0,1 0 0,8-41 0,-5 37 0,-1 0 0,2-51 0,-5 48 0,9-58 0,24-91 0,-28 132-87,-2-1 1,-3-80-1,-2 76-1018,0 27-5721</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08T03:38:41.987"/>
    </inkml:context>
    <inkml:brush xml:id="br0">
      <inkml:brushProperty name="width" value="0.05" units="cm"/>
      <inkml:brushProperty name="height" value="0.05" units="cm"/>
      <inkml:brushProperty name="color" value="#FF0066"/>
      <inkml:brushProperty name="ignorePressure" value="1"/>
    </inkml:brush>
  </inkml:definitions>
  <inkml:trace contextRef="#ctx0" brushRef="#br0">0 0</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08T03:38:43.132"/>
    </inkml:context>
    <inkml:brush xml:id="br0">
      <inkml:brushProperty name="width" value="0.05" units="cm"/>
      <inkml:brushProperty name="height" value="0.05" units="cm"/>
      <inkml:brushProperty name="color" value="#FF0066"/>
      <inkml:brushProperty name="ignorePressure" value="1"/>
    </inkml:brush>
  </inkml:definitions>
  <inkml:trace contextRef="#ctx0" brushRef="#br0">1 1</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3:15:12.834"/>
    </inkml:context>
    <inkml:brush xml:id="br0">
      <inkml:brushProperty name="width" value="0.035" units="cm"/>
      <inkml:brushProperty name="height" value="0.035" units="cm"/>
      <inkml:brushProperty name="color" value="#E71224"/>
    </inkml:brush>
  </inkml:definitions>
  <inkml:trace contextRef="#ctx0" brushRef="#br0">0 99 24575,'49'-3'0,"-1"-1"0,72-18 0,9-1 0,-17 1 0,-89 15 0,-1 2 0,1 0 0,0 2 0,0 0 0,0 2 0,0 1 0,28 2 0,184 32 0,-24-3 0,-161-26 0,1-3 0,62-4 0,-9-18-1365,-83 16-5461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2-17T03:15:45.156"/>
    </inkml:context>
    <inkml:brush xml:id="br0">
      <inkml:brushProperty name="width" value="0.035" units="cm"/>
      <inkml:brushProperty name="height" value="0.035" units="cm"/>
      <inkml:brushProperty name="color" value="#E71224"/>
    </inkml:brush>
  </inkml:definitions>
  <inkml:trace contextRef="#ctx0" brushRef="#br0">240 40 24575,'43'-11'0,"-10"0"0,64-2 0,132 9 0,-165 5 0,-35 0 0,-1 2 0,0 2 0,0 1 0,54 23 0,-72-22 0,-1 0 0,1 1 0,-1 1 0,-1 0 0,1 0 0,-1 1 0,0 1 0,-1 0 0,0 0 0,0 1 0,6 14 0,7 10 0,-16-30 0,-1 0 0,0 0 0,0 0 0,0 1 0,0 0 0,-1-1 0,0 1 0,0 1 0,0-1 0,0 0 0,-1 1 0,0-1 0,0 1 0,0-1 0,-1 16 0,-1-13 0,0 0 0,-1 0 0,0 0 0,0 0 0,0 0 0,-1-1 0,0 1 0,0-1 0,-1 0 0,0-1 0,-7 13 0,-3 6 0,-2-1 0,0-1 0,-1-1 0,-1-1 0,-1-1 0,0-1 0,0-2 0,-2 0 0,0-2 0,0-1 0,-1-2 0,-30 14 0,-302 159 0,335-177 0,0 2 0,1 0 0,0 1 0,-25 26 0,-61 77 0,52-57 0,42-47-76,0 1 1,0 0-1,1 1 0,1 1 0,-1-1 0,1 2 0,1 0 0,0 0 1,1 1-1,0 0 0,1 0 0,0 1 0,1 0 0,0 0 1,1 1-1,0 0 0,0 19 0,1-3-6750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BB655A-46AA-44F5-9EC3-C06F61BBCBFF}" type="datetimeFigureOut">
              <a:rPr lang="en-US" smtClean="0"/>
              <a:t>8/10/2025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3A7350-5235-4471-83CB-C566E33F8B14}" type="slidenum">
              <a:rPr lang="en-US" smtClean="0"/>
              <a:t>‹#›</a:t>
            </a:fld>
            <a:endParaRPr lang="en-US"/>
          </a:p>
        </p:txBody>
      </p:sp>
    </p:spTree>
    <p:extLst>
      <p:ext uri="{BB962C8B-B14F-4D97-AF65-F5344CB8AC3E}">
        <p14:creationId xmlns:p14="http://schemas.microsoft.com/office/powerpoint/2010/main" val="2807799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a:t>
            </a:fld>
            <a:endParaRPr lang="en-US"/>
          </a:p>
        </p:txBody>
      </p:sp>
    </p:spTree>
    <p:extLst>
      <p:ext uri="{BB962C8B-B14F-4D97-AF65-F5344CB8AC3E}">
        <p14:creationId xmlns:p14="http://schemas.microsoft.com/office/powerpoint/2010/main" val="6976968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24</a:t>
            </a:fld>
            <a:endParaRPr lang="en-US"/>
          </a:p>
        </p:txBody>
      </p:sp>
    </p:spTree>
    <p:extLst>
      <p:ext uri="{BB962C8B-B14F-4D97-AF65-F5344CB8AC3E}">
        <p14:creationId xmlns:p14="http://schemas.microsoft.com/office/powerpoint/2010/main" val="16898702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25</a:t>
            </a:fld>
            <a:endParaRPr lang="en-US"/>
          </a:p>
        </p:txBody>
      </p:sp>
    </p:spTree>
    <p:extLst>
      <p:ext uri="{BB962C8B-B14F-4D97-AF65-F5344CB8AC3E}">
        <p14:creationId xmlns:p14="http://schemas.microsoft.com/office/powerpoint/2010/main" val="3023951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26</a:t>
            </a:fld>
            <a:endParaRPr lang="en-US"/>
          </a:p>
        </p:txBody>
      </p:sp>
    </p:spTree>
    <p:extLst>
      <p:ext uri="{BB962C8B-B14F-4D97-AF65-F5344CB8AC3E}">
        <p14:creationId xmlns:p14="http://schemas.microsoft.com/office/powerpoint/2010/main" val="12279305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27</a:t>
            </a:fld>
            <a:endParaRPr lang="en-US"/>
          </a:p>
        </p:txBody>
      </p:sp>
    </p:spTree>
    <p:extLst>
      <p:ext uri="{BB962C8B-B14F-4D97-AF65-F5344CB8AC3E}">
        <p14:creationId xmlns:p14="http://schemas.microsoft.com/office/powerpoint/2010/main" val="23488821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28</a:t>
            </a:fld>
            <a:endParaRPr lang="en-US"/>
          </a:p>
        </p:txBody>
      </p:sp>
    </p:spTree>
    <p:extLst>
      <p:ext uri="{BB962C8B-B14F-4D97-AF65-F5344CB8AC3E}">
        <p14:creationId xmlns:p14="http://schemas.microsoft.com/office/powerpoint/2010/main" val="3195745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35</a:t>
            </a:fld>
            <a:endParaRPr lang="en-US"/>
          </a:p>
        </p:txBody>
      </p:sp>
    </p:spTree>
    <p:extLst>
      <p:ext uri="{BB962C8B-B14F-4D97-AF65-F5344CB8AC3E}">
        <p14:creationId xmlns:p14="http://schemas.microsoft.com/office/powerpoint/2010/main" val="1489783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38</a:t>
            </a:fld>
            <a:endParaRPr lang="en-US"/>
          </a:p>
        </p:txBody>
      </p:sp>
    </p:spTree>
    <p:extLst>
      <p:ext uri="{BB962C8B-B14F-4D97-AF65-F5344CB8AC3E}">
        <p14:creationId xmlns:p14="http://schemas.microsoft.com/office/powerpoint/2010/main" val="17189692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39</a:t>
            </a:fld>
            <a:endParaRPr lang="en-US"/>
          </a:p>
        </p:txBody>
      </p:sp>
    </p:spTree>
    <p:extLst>
      <p:ext uri="{BB962C8B-B14F-4D97-AF65-F5344CB8AC3E}">
        <p14:creationId xmlns:p14="http://schemas.microsoft.com/office/powerpoint/2010/main" val="23781083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40</a:t>
            </a:fld>
            <a:endParaRPr lang="en-US"/>
          </a:p>
        </p:txBody>
      </p:sp>
    </p:spTree>
    <p:extLst>
      <p:ext uri="{BB962C8B-B14F-4D97-AF65-F5344CB8AC3E}">
        <p14:creationId xmlns:p14="http://schemas.microsoft.com/office/powerpoint/2010/main" val="20237527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42</a:t>
            </a:fld>
            <a:endParaRPr lang="en-US"/>
          </a:p>
        </p:txBody>
      </p:sp>
    </p:spTree>
    <p:extLst>
      <p:ext uri="{BB962C8B-B14F-4D97-AF65-F5344CB8AC3E}">
        <p14:creationId xmlns:p14="http://schemas.microsoft.com/office/powerpoint/2010/main" val="932781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a:t>
            </a:fld>
            <a:endParaRPr lang="en-US"/>
          </a:p>
        </p:txBody>
      </p:sp>
    </p:spTree>
    <p:extLst>
      <p:ext uri="{BB962C8B-B14F-4D97-AF65-F5344CB8AC3E}">
        <p14:creationId xmlns:p14="http://schemas.microsoft.com/office/powerpoint/2010/main" val="8912167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43</a:t>
            </a:fld>
            <a:endParaRPr lang="en-US"/>
          </a:p>
        </p:txBody>
      </p:sp>
    </p:spTree>
    <p:extLst>
      <p:ext uri="{BB962C8B-B14F-4D97-AF65-F5344CB8AC3E}">
        <p14:creationId xmlns:p14="http://schemas.microsoft.com/office/powerpoint/2010/main" val="12340376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44</a:t>
            </a:fld>
            <a:endParaRPr lang="en-US"/>
          </a:p>
        </p:txBody>
      </p:sp>
    </p:spTree>
    <p:extLst>
      <p:ext uri="{BB962C8B-B14F-4D97-AF65-F5344CB8AC3E}">
        <p14:creationId xmlns:p14="http://schemas.microsoft.com/office/powerpoint/2010/main" val="5862225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45</a:t>
            </a:fld>
            <a:endParaRPr lang="en-US"/>
          </a:p>
        </p:txBody>
      </p:sp>
    </p:spTree>
    <p:extLst>
      <p:ext uri="{BB962C8B-B14F-4D97-AF65-F5344CB8AC3E}">
        <p14:creationId xmlns:p14="http://schemas.microsoft.com/office/powerpoint/2010/main" val="10836390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46</a:t>
            </a:fld>
            <a:endParaRPr lang="en-US"/>
          </a:p>
        </p:txBody>
      </p:sp>
    </p:spTree>
    <p:extLst>
      <p:ext uri="{BB962C8B-B14F-4D97-AF65-F5344CB8AC3E}">
        <p14:creationId xmlns:p14="http://schemas.microsoft.com/office/powerpoint/2010/main" val="31937245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47</a:t>
            </a:fld>
            <a:endParaRPr lang="en-US"/>
          </a:p>
        </p:txBody>
      </p:sp>
    </p:spTree>
    <p:extLst>
      <p:ext uri="{BB962C8B-B14F-4D97-AF65-F5344CB8AC3E}">
        <p14:creationId xmlns:p14="http://schemas.microsoft.com/office/powerpoint/2010/main" val="2653464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3D64D-1FA1-A631-29CF-D640979B69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C48207-224C-281E-2B50-98656F33D7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CE9329-0A0C-B4A0-A2C3-9DED9BF3BA9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A758784-9805-D868-D682-7861C5D86E07}"/>
              </a:ext>
            </a:extLst>
          </p:cNvPr>
          <p:cNvSpPr>
            <a:spLocks noGrp="1"/>
          </p:cNvSpPr>
          <p:nvPr>
            <p:ph type="sldNum" sz="quarter" idx="5"/>
          </p:nvPr>
        </p:nvSpPr>
        <p:spPr/>
        <p:txBody>
          <a:bodyPr/>
          <a:lstStyle/>
          <a:p>
            <a:fld id="{303A7350-5235-4471-83CB-C566E33F8B14}" type="slidenum">
              <a:rPr lang="en-US" smtClean="0"/>
              <a:t>48</a:t>
            </a:fld>
            <a:endParaRPr lang="en-US"/>
          </a:p>
        </p:txBody>
      </p:sp>
    </p:spTree>
    <p:extLst>
      <p:ext uri="{BB962C8B-B14F-4D97-AF65-F5344CB8AC3E}">
        <p14:creationId xmlns:p14="http://schemas.microsoft.com/office/powerpoint/2010/main" val="1278283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915E4-D756-D5D1-A0C0-70CC47F139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2DB688-5595-C6AD-E8E5-60245A991A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D378AD-A872-B8F2-FF11-3ECEF54BA48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CE19122-ABAB-014A-7F95-834606CCCDFC}"/>
              </a:ext>
            </a:extLst>
          </p:cNvPr>
          <p:cNvSpPr>
            <a:spLocks noGrp="1"/>
          </p:cNvSpPr>
          <p:nvPr>
            <p:ph type="sldNum" sz="quarter" idx="5"/>
          </p:nvPr>
        </p:nvSpPr>
        <p:spPr/>
        <p:txBody>
          <a:bodyPr/>
          <a:lstStyle/>
          <a:p>
            <a:fld id="{303A7350-5235-4471-83CB-C566E33F8B14}" type="slidenum">
              <a:rPr lang="en-US" smtClean="0"/>
              <a:t>49</a:t>
            </a:fld>
            <a:endParaRPr lang="en-US"/>
          </a:p>
        </p:txBody>
      </p:sp>
    </p:spTree>
    <p:extLst>
      <p:ext uri="{BB962C8B-B14F-4D97-AF65-F5344CB8AC3E}">
        <p14:creationId xmlns:p14="http://schemas.microsoft.com/office/powerpoint/2010/main" val="18472612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50</a:t>
            </a:fld>
            <a:endParaRPr lang="en-US"/>
          </a:p>
        </p:txBody>
      </p:sp>
    </p:spTree>
    <p:extLst>
      <p:ext uri="{BB962C8B-B14F-4D97-AF65-F5344CB8AC3E}">
        <p14:creationId xmlns:p14="http://schemas.microsoft.com/office/powerpoint/2010/main" val="35410914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51</a:t>
            </a:fld>
            <a:endParaRPr lang="en-US"/>
          </a:p>
        </p:txBody>
      </p:sp>
    </p:spTree>
    <p:extLst>
      <p:ext uri="{BB962C8B-B14F-4D97-AF65-F5344CB8AC3E}">
        <p14:creationId xmlns:p14="http://schemas.microsoft.com/office/powerpoint/2010/main" val="25594278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52</a:t>
            </a:fld>
            <a:endParaRPr lang="en-US"/>
          </a:p>
        </p:txBody>
      </p:sp>
    </p:spTree>
    <p:extLst>
      <p:ext uri="{BB962C8B-B14F-4D97-AF65-F5344CB8AC3E}">
        <p14:creationId xmlns:p14="http://schemas.microsoft.com/office/powerpoint/2010/main" val="3044850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a:t>
            </a:fld>
            <a:endParaRPr lang="en-US"/>
          </a:p>
        </p:txBody>
      </p:sp>
    </p:spTree>
    <p:extLst>
      <p:ext uri="{BB962C8B-B14F-4D97-AF65-F5344CB8AC3E}">
        <p14:creationId xmlns:p14="http://schemas.microsoft.com/office/powerpoint/2010/main" val="17246220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53</a:t>
            </a:fld>
            <a:endParaRPr lang="en-US"/>
          </a:p>
        </p:txBody>
      </p:sp>
    </p:spTree>
    <p:extLst>
      <p:ext uri="{BB962C8B-B14F-4D97-AF65-F5344CB8AC3E}">
        <p14:creationId xmlns:p14="http://schemas.microsoft.com/office/powerpoint/2010/main" val="8195423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54</a:t>
            </a:fld>
            <a:endParaRPr lang="en-US"/>
          </a:p>
        </p:txBody>
      </p:sp>
    </p:spTree>
    <p:extLst>
      <p:ext uri="{BB962C8B-B14F-4D97-AF65-F5344CB8AC3E}">
        <p14:creationId xmlns:p14="http://schemas.microsoft.com/office/powerpoint/2010/main" val="41978519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55</a:t>
            </a:fld>
            <a:endParaRPr lang="en-US"/>
          </a:p>
        </p:txBody>
      </p:sp>
    </p:spTree>
    <p:extLst>
      <p:ext uri="{BB962C8B-B14F-4D97-AF65-F5344CB8AC3E}">
        <p14:creationId xmlns:p14="http://schemas.microsoft.com/office/powerpoint/2010/main" val="35833936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56</a:t>
            </a:fld>
            <a:endParaRPr lang="en-US"/>
          </a:p>
        </p:txBody>
      </p:sp>
    </p:spTree>
    <p:extLst>
      <p:ext uri="{BB962C8B-B14F-4D97-AF65-F5344CB8AC3E}">
        <p14:creationId xmlns:p14="http://schemas.microsoft.com/office/powerpoint/2010/main" val="32903165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59</a:t>
            </a:fld>
            <a:endParaRPr lang="en-US"/>
          </a:p>
        </p:txBody>
      </p:sp>
    </p:spTree>
    <p:extLst>
      <p:ext uri="{BB962C8B-B14F-4D97-AF65-F5344CB8AC3E}">
        <p14:creationId xmlns:p14="http://schemas.microsoft.com/office/powerpoint/2010/main" val="13496874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60</a:t>
            </a:fld>
            <a:endParaRPr lang="en-US"/>
          </a:p>
        </p:txBody>
      </p:sp>
    </p:spTree>
    <p:extLst>
      <p:ext uri="{BB962C8B-B14F-4D97-AF65-F5344CB8AC3E}">
        <p14:creationId xmlns:p14="http://schemas.microsoft.com/office/powerpoint/2010/main" val="40954265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61</a:t>
            </a:fld>
            <a:endParaRPr lang="en-US"/>
          </a:p>
        </p:txBody>
      </p:sp>
    </p:spTree>
    <p:extLst>
      <p:ext uri="{BB962C8B-B14F-4D97-AF65-F5344CB8AC3E}">
        <p14:creationId xmlns:p14="http://schemas.microsoft.com/office/powerpoint/2010/main" val="11384019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62</a:t>
            </a:fld>
            <a:endParaRPr lang="en-US"/>
          </a:p>
        </p:txBody>
      </p:sp>
    </p:spTree>
    <p:extLst>
      <p:ext uri="{BB962C8B-B14F-4D97-AF65-F5344CB8AC3E}">
        <p14:creationId xmlns:p14="http://schemas.microsoft.com/office/powerpoint/2010/main" val="28918837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63</a:t>
            </a:fld>
            <a:endParaRPr lang="en-US"/>
          </a:p>
        </p:txBody>
      </p:sp>
    </p:spTree>
    <p:extLst>
      <p:ext uri="{BB962C8B-B14F-4D97-AF65-F5344CB8AC3E}">
        <p14:creationId xmlns:p14="http://schemas.microsoft.com/office/powerpoint/2010/main" val="29409019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64</a:t>
            </a:fld>
            <a:endParaRPr lang="en-US"/>
          </a:p>
        </p:txBody>
      </p:sp>
    </p:spTree>
    <p:extLst>
      <p:ext uri="{BB962C8B-B14F-4D97-AF65-F5344CB8AC3E}">
        <p14:creationId xmlns:p14="http://schemas.microsoft.com/office/powerpoint/2010/main" val="1358503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a:t>
            </a:fld>
            <a:endParaRPr lang="en-US"/>
          </a:p>
        </p:txBody>
      </p:sp>
    </p:spTree>
    <p:extLst>
      <p:ext uri="{BB962C8B-B14F-4D97-AF65-F5344CB8AC3E}">
        <p14:creationId xmlns:p14="http://schemas.microsoft.com/office/powerpoint/2010/main" val="19553222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65</a:t>
            </a:fld>
            <a:endParaRPr lang="en-US"/>
          </a:p>
        </p:txBody>
      </p:sp>
    </p:spTree>
    <p:extLst>
      <p:ext uri="{BB962C8B-B14F-4D97-AF65-F5344CB8AC3E}">
        <p14:creationId xmlns:p14="http://schemas.microsoft.com/office/powerpoint/2010/main" val="11768477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68</a:t>
            </a:fld>
            <a:endParaRPr lang="en-US"/>
          </a:p>
        </p:txBody>
      </p:sp>
    </p:spTree>
    <p:extLst>
      <p:ext uri="{BB962C8B-B14F-4D97-AF65-F5344CB8AC3E}">
        <p14:creationId xmlns:p14="http://schemas.microsoft.com/office/powerpoint/2010/main" val="26145515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72</a:t>
            </a:fld>
            <a:endParaRPr lang="en-US"/>
          </a:p>
        </p:txBody>
      </p:sp>
    </p:spTree>
    <p:extLst>
      <p:ext uri="{BB962C8B-B14F-4D97-AF65-F5344CB8AC3E}">
        <p14:creationId xmlns:p14="http://schemas.microsoft.com/office/powerpoint/2010/main" val="32876558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73</a:t>
            </a:fld>
            <a:endParaRPr lang="en-US"/>
          </a:p>
        </p:txBody>
      </p:sp>
    </p:spTree>
    <p:extLst>
      <p:ext uri="{BB962C8B-B14F-4D97-AF65-F5344CB8AC3E}">
        <p14:creationId xmlns:p14="http://schemas.microsoft.com/office/powerpoint/2010/main" val="32948045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77</a:t>
            </a:fld>
            <a:endParaRPr lang="en-US"/>
          </a:p>
        </p:txBody>
      </p:sp>
    </p:spTree>
    <p:extLst>
      <p:ext uri="{BB962C8B-B14F-4D97-AF65-F5344CB8AC3E}">
        <p14:creationId xmlns:p14="http://schemas.microsoft.com/office/powerpoint/2010/main" val="13360453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84</a:t>
            </a:fld>
            <a:endParaRPr lang="en-US"/>
          </a:p>
        </p:txBody>
      </p:sp>
    </p:spTree>
    <p:extLst>
      <p:ext uri="{BB962C8B-B14F-4D97-AF65-F5344CB8AC3E}">
        <p14:creationId xmlns:p14="http://schemas.microsoft.com/office/powerpoint/2010/main" val="30529144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85</a:t>
            </a:fld>
            <a:endParaRPr lang="en-US"/>
          </a:p>
        </p:txBody>
      </p:sp>
    </p:spTree>
    <p:extLst>
      <p:ext uri="{BB962C8B-B14F-4D97-AF65-F5344CB8AC3E}">
        <p14:creationId xmlns:p14="http://schemas.microsoft.com/office/powerpoint/2010/main" val="27064793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86</a:t>
            </a:fld>
            <a:endParaRPr lang="en-US"/>
          </a:p>
        </p:txBody>
      </p:sp>
    </p:spTree>
    <p:extLst>
      <p:ext uri="{BB962C8B-B14F-4D97-AF65-F5344CB8AC3E}">
        <p14:creationId xmlns:p14="http://schemas.microsoft.com/office/powerpoint/2010/main" val="969545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87</a:t>
            </a:fld>
            <a:endParaRPr lang="en-US"/>
          </a:p>
        </p:txBody>
      </p:sp>
    </p:spTree>
    <p:extLst>
      <p:ext uri="{BB962C8B-B14F-4D97-AF65-F5344CB8AC3E}">
        <p14:creationId xmlns:p14="http://schemas.microsoft.com/office/powerpoint/2010/main" val="1215153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89</a:t>
            </a:fld>
            <a:endParaRPr lang="en-US"/>
          </a:p>
        </p:txBody>
      </p:sp>
    </p:spTree>
    <p:extLst>
      <p:ext uri="{BB962C8B-B14F-4D97-AF65-F5344CB8AC3E}">
        <p14:creationId xmlns:p14="http://schemas.microsoft.com/office/powerpoint/2010/main" val="7643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a:t>
            </a:fld>
            <a:endParaRPr lang="en-US"/>
          </a:p>
        </p:txBody>
      </p:sp>
    </p:spTree>
    <p:extLst>
      <p:ext uri="{BB962C8B-B14F-4D97-AF65-F5344CB8AC3E}">
        <p14:creationId xmlns:p14="http://schemas.microsoft.com/office/powerpoint/2010/main" val="31684214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90</a:t>
            </a:fld>
            <a:endParaRPr lang="en-US"/>
          </a:p>
        </p:txBody>
      </p:sp>
    </p:spTree>
    <p:extLst>
      <p:ext uri="{BB962C8B-B14F-4D97-AF65-F5344CB8AC3E}">
        <p14:creationId xmlns:p14="http://schemas.microsoft.com/office/powerpoint/2010/main" val="26897027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91</a:t>
            </a:fld>
            <a:endParaRPr lang="en-US"/>
          </a:p>
        </p:txBody>
      </p:sp>
    </p:spTree>
    <p:extLst>
      <p:ext uri="{BB962C8B-B14F-4D97-AF65-F5344CB8AC3E}">
        <p14:creationId xmlns:p14="http://schemas.microsoft.com/office/powerpoint/2010/main" val="16472249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92</a:t>
            </a:fld>
            <a:endParaRPr lang="en-US"/>
          </a:p>
        </p:txBody>
      </p:sp>
    </p:spTree>
    <p:extLst>
      <p:ext uri="{BB962C8B-B14F-4D97-AF65-F5344CB8AC3E}">
        <p14:creationId xmlns:p14="http://schemas.microsoft.com/office/powerpoint/2010/main" val="40502559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93</a:t>
            </a:fld>
            <a:endParaRPr lang="en-US"/>
          </a:p>
        </p:txBody>
      </p:sp>
    </p:spTree>
    <p:extLst>
      <p:ext uri="{BB962C8B-B14F-4D97-AF65-F5344CB8AC3E}">
        <p14:creationId xmlns:p14="http://schemas.microsoft.com/office/powerpoint/2010/main" val="15129638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94</a:t>
            </a:fld>
            <a:endParaRPr lang="en-US"/>
          </a:p>
        </p:txBody>
      </p:sp>
    </p:spTree>
    <p:extLst>
      <p:ext uri="{BB962C8B-B14F-4D97-AF65-F5344CB8AC3E}">
        <p14:creationId xmlns:p14="http://schemas.microsoft.com/office/powerpoint/2010/main" val="11278263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95</a:t>
            </a:fld>
            <a:endParaRPr lang="en-US"/>
          </a:p>
        </p:txBody>
      </p:sp>
    </p:spTree>
    <p:extLst>
      <p:ext uri="{BB962C8B-B14F-4D97-AF65-F5344CB8AC3E}">
        <p14:creationId xmlns:p14="http://schemas.microsoft.com/office/powerpoint/2010/main" val="17635656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96</a:t>
            </a:fld>
            <a:endParaRPr lang="en-US"/>
          </a:p>
        </p:txBody>
      </p:sp>
    </p:spTree>
    <p:extLst>
      <p:ext uri="{BB962C8B-B14F-4D97-AF65-F5344CB8AC3E}">
        <p14:creationId xmlns:p14="http://schemas.microsoft.com/office/powerpoint/2010/main" val="164074489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97</a:t>
            </a:fld>
            <a:endParaRPr lang="en-US"/>
          </a:p>
        </p:txBody>
      </p:sp>
    </p:spTree>
    <p:extLst>
      <p:ext uri="{BB962C8B-B14F-4D97-AF65-F5344CB8AC3E}">
        <p14:creationId xmlns:p14="http://schemas.microsoft.com/office/powerpoint/2010/main" val="220909992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98</a:t>
            </a:fld>
            <a:endParaRPr lang="en-US"/>
          </a:p>
        </p:txBody>
      </p:sp>
    </p:spTree>
    <p:extLst>
      <p:ext uri="{BB962C8B-B14F-4D97-AF65-F5344CB8AC3E}">
        <p14:creationId xmlns:p14="http://schemas.microsoft.com/office/powerpoint/2010/main" val="13522962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99</a:t>
            </a:fld>
            <a:endParaRPr lang="en-US"/>
          </a:p>
        </p:txBody>
      </p:sp>
    </p:spTree>
    <p:extLst>
      <p:ext uri="{BB962C8B-B14F-4D97-AF65-F5344CB8AC3E}">
        <p14:creationId xmlns:p14="http://schemas.microsoft.com/office/powerpoint/2010/main" val="230249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18</a:t>
            </a:fld>
            <a:endParaRPr lang="en-US"/>
          </a:p>
        </p:txBody>
      </p:sp>
    </p:spTree>
    <p:extLst>
      <p:ext uri="{BB962C8B-B14F-4D97-AF65-F5344CB8AC3E}">
        <p14:creationId xmlns:p14="http://schemas.microsoft.com/office/powerpoint/2010/main" val="319400729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100</a:t>
            </a:fld>
            <a:endParaRPr lang="en-US"/>
          </a:p>
        </p:txBody>
      </p:sp>
    </p:spTree>
    <p:extLst>
      <p:ext uri="{BB962C8B-B14F-4D97-AF65-F5344CB8AC3E}">
        <p14:creationId xmlns:p14="http://schemas.microsoft.com/office/powerpoint/2010/main" val="30791258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101</a:t>
            </a:fld>
            <a:endParaRPr lang="en-US"/>
          </a:p>
        </p:txBody>
      </p:sp>
    </p:spTree>
    <p:extLst>
      <p:ext uri="{BB962C8B-B14F-4D97-AF65-F5344CB8AC3E}">
        <p14:creationId xmlns:p14="http://schemas.microsoft.com/office/powerpoint/2010/main" val="36262357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102</a:t>
            </a:fld>
            <a:endParaRPr lang="en-US"/>
          </a:p>
        </p:txBody>
      </p:sp>
    </p:spTree>
    <p:extLst>
      <p:ext uri="{BB962C8B-B14F-4D97-AF65-F5344CB8AC3E}">
        <p14:creationId xmlns:p14="http://schemas.microsoft.com/office/powerpoint/2010/main" val="285941742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103</a:t>
            </a:fld>
            <a:endParaRPr lang="en-US"/>
          </a:p>
        </p:txBody>
      </p:sp>
    </p:spTree>
    <p:extLst>
      <p:ext uri="{BB962C8B-B14F-4D97-AF65-F5344CB8AC3E}">
        <p14:creationId xmlns:p14="http://schemas.microsoft.com/office/powerpoint/2010/main" val="192573365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104</a:t>
            </a:fld>
            <a:endParaRPr lang="en-US"/>
          </a:p>
        </p:txBody>
      </p:sp>
    </p:spTree>
    <p:extLst>
      <p:ext uri="{BB962C8B-B14F-4D97-AF65-F5344CB8AC3E}">
        <p14:creationId xmlns:p14="http://schemas.microsoft.com/office/powerpoint/2010/main" val="92450253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105</a:t>
            </a:fld>
            <a:endParaRPr lang="en-US"/>
          </a:p>
        </p:txBody>
      </p:sp>
    </p:spTree>
    <p:extLst>
      <p:ext uri="{BB962C8B-B14F-4D97-AF65-F5344CB8AC3E}">
        <p14:creationId xmlns:p14="http://schemas.microsoft.com/office/powerpoint/2010/main" val="9639940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106</a:t>
            </a:fld>
            <a:endParaRPr lang="en-US"/>
          </a:p>
        </p:txBody>
      </p:sp>
    </p:spTree>
    <p:extLst>
      <p:ext uri="{BB962C8B-B14F-4D97-AF65-F5344CB8AC3E}">
        <p14:creationId xmlns:p14="http://schemas.microsoft.com/office/powerpoint/2010/main" val="42404345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107</a:t>
            </a:fld>
            <a:endParaRPr lang="en-US"/>
          </a:p>
        </p:txBody>
      </p:sp>
    </p:spTree>
    <p:extLst>
      <p:ext uri="{BB962C8B-B14F-4D97-AF65-F5344CB8AC3E}">
        <p14:creationId xmlns:p14="http://schemas.microsoft.com/office/powerpoint/2010/main" val="331355778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108</a:t>
            </a:fld>
            <a:endParaRPr lang="en-US"/>
          </a:p>
        </p:txBody>
      </p:sp>
    </p:spTree>
    <p:extLst>
      <p:ext uri="{BB962C8B-B14F-4D97-AF65-F5344CB8AC3E}">
        <p14:creationId xmlns:p14="http://schemas.microsoft.com/office/powerpoint/2010/main" val="385075912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109</a:t>
            </a:fld>
            <a:endParaRPr lang="en-US"/>
          </a:p>
        </p:txBody>
      </p:sp>
    </p:spTree>
    <p:extLst>
      <p:ext uri="{BB962C8B-B14F-4D97-AF65-F5344CB8AC3E}">
        <p14:creationId xmlns:p14="http://schemas.microsoft.com/office/powerpoint/2010/main" val="1473076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21</a:t>
            </a:fld>
            <a:endParaRPr lang="en-US"/>
          </a:p>
        </p:txBody>
      </p:sp>
    </p:spTree>
    <p:extLst>
      <p:ext uri="{BB962C8B-B14F-4D97-AF65-F5344CB8AC3E}">
        <p14:creationId xmlns:p14="http://schemas.microsoft.com/office/powerpoint/2010/main" val="46888623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110</a:t>
            </a:fld>
            <a:endParaRPr lang="en-US"/>
          </a:p>
        </p:txBody>
      </p:sp>
    </p:spTree>
    <p:extLst>
      <p:ext uri="{BB962C8B-B14F-4D97-AF65-F5344CB8AC3E}">
        <p14:creationId xmlns:p14="http://schemas.microsoft.com/office/powerpoint/2010/main" val="218212204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111</a:t>
            </a:fld>
            <a:endParaRPr lang="en-US"/>
          </a:p>
        </p:txBody>
      </p:sp>
    </p:spTree>
    <p:extLst>
      <p:ext uri="{BB962C8B-B14F-4D97-AF65-F5344CB8AC3E}">
        <p14:creationId xmlns:p14="http://schemas.microsoft.com/office/powerpoint/2010/main" val="27621542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112</a:t>
            </a:fld>
            <a:endParaRPr lang="en-US"/>
          </a:p>
        </p:txBody>
      </p:sp>
    </p:spTree>
    <p:extLst>
      <p:ext uri="{BB962C8B-B14F-4D97-AF65-F5344CB8AC3E}">
        <p14:creationId xmlns:p14="http://schemas.microsoft.com/office/powerpoint/2010/main" val="153681831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113</a:t>
            </a:fld>
            <a:endParaRPr lang="en-US"/>
          </a:p>
        </p:txBody>
      </p:sp>
    </p:spTree>
    <p:extLst>
      <p:ext uri="{BB962C8B-B14F-4D97-AF65-F5344CB8AC3E}">
        <p14:creationId xmlns:p14="http://schemas.microsoft.com/office/powerpoint/2010/main" val="239652285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114</a:t>
            </a:fld>
            <a:endParaRPr lang="en-US"/>
          </a:p>
        </p:txBody>
      </p:sp>
    </p:spTree>
    <p:extLst>
      <p:ext uri="{BB962C8B-B14F-4D97-AF65-F5344CB8AC3E}">
        <p14:creationId xmlns:p14="http://schemas.microsoft.com/office/powerpoint/2010/main" val="268986156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115</a:t>
            </a:fld>
            <a:endParaRPr lang="en-US"/>
          </a:p>
        </p:txBody>
      </p:sp>
    </p:spTree>
    <p:extLst>
      <p:ext uri="{BB962C8B-B14F-4D97-AF65-F5344CB8AC3E}">
        <p14:creationId xmlns:p14="http://schemas.microsoft.com/office/powerpoint/2010/main" val="367757572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116</a:t>
            </a:fld>
            <a:endParaRPr lang="en-US"/>
          </a:p>
        </p:txBody>
      </p:sp>
    </p:spTree>
    <p:extLst>
      <p:ext uri="{BB962C8B-B14F-4D97-AF65-F5344CB8AC3E}">
        <p14:creationId xmlns:p14="http://schemas.microsoft.com/office/powerpoint/2010/main" val="398146975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117</a:t>
            </a:fld>
            <a:endParaRPr lang="en-US"/>
          </a:p>
        </p:txBody>
      </p:sp>
    </p:spTree>
    <p:extLst>
      <p:ext uri="{BB962C8B-B14F-4D97-AF65-F5344CB8AC3E}">
        <p14:creationId xmlns:p14="http://schemas.microsoft.com/office/powerpoint/2010/main" val="9732686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118</a:t>
            </a:fld>
            <a:endParaRPr lang="en-US"/>
          </a:p>
        </p:txBody>
      </p:sp>
    </p:spTree>
    <p:extLst>
      <p:ext uri="{BB962C8B-B14F-4D97-AF65-F5344CB8AC3E}">
        <p14:creationId xmlns:p14="http://schemas.microsoft.com/office/powerpoint/2010/main" val="16764425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119</a:t>
            </a:fld>
            <a:endParaRPr lang="en-US"/>
          </a:p>
        </p:txBody>
      </p:sp>
    </p:spTree>
    <p:extLst>
      <p:ext uri="{BB962C8B-B14F-4D97-AF65-F5344CB8AC3E}">
        <p14:creationId xmlns:p14="http://schemas.microsoft.com/office/powerpoint/2010/main" val="40068241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22</a:t>
            </a:fld>
            <a:endParaRPr lang="en-US"/>
          </a:p>
        </p:txBody>
      </p:sp>
    </p:spTree>
    <p:extLst>
      <p:ext uri="{BB962C8B-B14F-4D97-AF65-F5344CB8AC3E}">
        <p14:creationId xmlns:p14="http://schemas.microsoft.com/office/powerpoint/2010/main" val="332984277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120</a:t>
            </a:fld>
            <a:endParaRPr lang="en-US"/>
          </a:p>
        </p:txBody>
      </p:sp>
    </p:spTree>
    <p:extLst>
      <p:ext uri="{BB962C8B-B14F-4D97-AF65-F5344CB8AC3E}">
        <p14:creationId xmlns:p14="http://schemas.microsoft.com/office/powerpoint/2010/main" val="427672105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121</a:t>
            </a:fld>
            <a:endParaRPr lang="en-US"/>
          </a:p>
        </p:txBody>
      </p:sp>
    </p:spTree>
    <p:extLst>
      <p:ext uri="{BB962C8B-B14F-4D97-AF65-F5344CB8AC3E}">
        <p14:creationId xmlns:p14="http://schemas.microsoft.com/office/powerpoint/2010/main" val="259003539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122</a:t>
            </a:fld>
            <a:endParaRPr lang="en-US"/>
          </a:p>
        </p:txBody>
      </p:sp>
    </p:spTree>
    <p:extLst>
      <p:ext uri="{BB962C8B-B14F-4D97-AF65-F5344CB8AC3E}">
        <p14:creationId xmlns:p14="http://schemas.microsoft.com/office/powerpoint/2010/main" val="132781487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123</a:t>
            </a:fld>
            <a:endParaRPr lang="en-US"/>
          </a:p>
        </p:txBody>
      </p:sp>
    </p:spTree>
    <p:extLst>
      <p:ext uri="{BB962C8B-B14F-4D97-AF65-F5344CB8AC3E}">
        <p14:creationId xmlns:p14="http://schemas.microsoft.com/office/powerpoint/2010/main" val="398875135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124</a:t>
            </a:fld>
            <a:endParaRPr lang="en-US"/>
          </a:p>
        </p:txBody>
      </p:sp>
    </p:spTree>
    <p:extLst>
      <p:ext uri="{BB962C8B-B14F-4D97-AF65-F5344CB8AC3E}">
        <p14:creationId xmlns:p14="http://schemas.microsoft.com/office/powerpoint/2010/main" val="313856455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125</a:t>
            </a:fld>
            <a:endParaRPr lang="en-US"/>
          </a:p>
        </p:txBody>
      </p:sp>
    </p:spTree>
    <p:extLst>
      <p:ext uri="{BB962C8B-B14F-4D97-AF65-F5344CB8AC3E}">
        <p14:creationId xmlns:p14="http://schemas.microsoft.com/office/powerpoint/2010/main" val="301915378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126</a:t>
            </a:fld>
            <a:endParaRPr lang="en-US"/>
          </a:p>
        </p:txBody>
      </p:sp>
    </p:spTree>
    <p:extLst>
      <p:ext uri="{BB962C8B-B14F-4D97-AF65-F5344CB8AC3E}">
        <p14:creationId xmlns:p14="http://schemas.microsoft.com/office/powerpoint/2010/main" val="331527159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127</a:t>
            </a:fld>
            <a:endParaRPr lang="en-US"/>
          </a:p>
        </p:txBody>
      </p:sp>
    </p:spTree>
    <p:extLst>
      <p:ext uri="{BB962C8B-B14F-4D97-AF65-F5344CB8AC3E}">
        <p14:creationId xmlns:p14="http://schemas.microsoft.com/office/powerpoint/2010/main" val="40921303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128</a:t>
            </a:fld>
            <a:endParaRPr lang="en-US"/>
          </a:p>
        </p:txBody>
      </p:sp>
    </p:spTree>
    <p:extLst>
      <p:ext uri="{BB962C8B-B14F-4D97-AF65-F5344CB8AC3E}">
        <p14:creationId xmlns:p14="http://schemas.microsoft.com/office/powerpoint/2010/main" val="95282559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129</a:t>
            </a:fld>
            <a:endParaRPr lang="en-US"/>
          </a:p>
        </p:txBody>
      </p:sp>
    </p:spTree>
    <p:extLst>
      <p:ext uri="{BB962C8B-B14F-4D97-AF65-F5344CB8AC3E}">
        <p14:creationId xmlns:p14="http://schemas.microsoft.com/office/powerpoint/2010/main" val="228885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23</a:t>
            </a:fld>
            <a:endParaRPr lang="en-US"/>
          </a:p>
        </p:txBody>
      </p:sp>
    </p:spTree>
    <p:extLst>
      <p:ext uri="{BB962C8B-B14F-4D97-AF65-F5344CB8AC3E}">
        <p14:creationId xmlns:p14="http://schemas.microsoft.com/office/powerpoint/2010/main" val="372663817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130</a:t>
            </a:fld>
            <a:endParaRPr lang="en-US"/>
          </a:p>
        </p:txBody>
      </p:sp>
    </p:spTree>
    <p:extLst>
      <p:ext uri="{BB962C8B-B14F-4D97-AF65-F5344CB8AC3E}">
        <p14:creationId xmlns:p14="http://schemas.microsoft.com/office/powerpoint/2010/main" val="270685683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131</a:t>
            </a:fld>
            <a:endParaRPr lang="en-US"/>
          </a:p>
        </p:txBody>
      </p:sp>
    </p:spTree>
    <p:extLst>
      <p:ext uri="{BB962C8B-B14F-4D97-AF65-F5344CB8AC3E}">
        <p14:creationId xmlns:p14="http://schemas.microsoft.com/office/powerpoint/2010/main" val="259556787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132</a:t>
            </a:fld>
            <a:endParaRPr lang="en-US"/>
          </a:p>
        </p:txBody>
      </p:sp>
    </p:spTree>
    <p:extLst>
      <p:ext uri="{BB962C8B-B14F-4D97-AF65-F5344CB8AC3E}">
        <p14:creationId xmlns:p14="http://schemas.microsoft.com/office/powerpoint/2010/main" val="247366697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133</a:t>
            </a:fld>
            <a:endParaRPr lang="en-US"/>
          </a:p>
        </p:txBody>
      </p:sp>
    </p:spTree>
    <p:extLst>
      <p:ext uri="{BB962C8B-B14F-4D97-AF65-F5344CB8AC3E}">
        <p14:creationId xmlns:p14="http://schemas.microsoft.com/office/powerpoint/2010/main" val="58360486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134</a:t>
            </a:fld>
            <a:endParaRPr lang="en-US"/>
          </a:p>
        </p:txBody>
      </p:sp>
    </p:spTree>
    <p:extLst>
      <p:ext uri="{BB962C8B-B14F-4D97-AF65-F5344CB8AC3E}">
        <p14:creationId xmlns:p14="http://schemas.microsoft.com/office/powerpoint/2010/main" val="29664163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135</a:t>
            </a:fld>
            <a:endParaRPr lang="en-US"/>
          </a:p>
        </p:txBody>
      </p:sp>
    </p:spTree>
    <p:extLst>
      <p:ext uri="{BB962C8B-B14F-4D97-AF65-F5344CB8AC3E}">
        <p14:creationId xmlns:p14="http://schemas.microsoft.com/office/powerpoint/2010/main" val="407943364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136</a:t>
            </a:fld>
            <a:endParaRPr lang="en-US"/>
          </a:p>
        </p:txBody>
      </p:sp>
    </p:spTree>
    <p:extLst>
      <p:ext uri="{BB962C8B-B14F-4D97-AF65-F5344CB8AC3E}">
        <p14:creationId xmlns:p14="http://schemas.microsoft.com/office/powerpoint/2010/main" val="109354786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137</a:t>
            </a:fld>
            <a:endParaRPr lang="en-US"/>
          </a:p>
        </p:txBody>
      </p:sp>
    </p:spTree>
    <p:extLst>
      <p:ext uri="{BB962C8B-B14F-4D97-AF65-F5344CB8AC3E}">
        <p14:creationId xmlns:p14="http://schemas.microsoft.com/office/powerpoint/2010/main" val="400409152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138</a:t>
            </a:fld>
            <a:endParaRPr lang="en-US"/>
          </a:p>
        </p:txBody>
      </p:sp>
    </p:spTree>
    <p:extLst>
      <p:ext uri="{BB962C8B-B14F-4D97-AF65-F5344CB8AC3E}">
        <p14:creationId xmlns:p14="http://schemas.microsoft.com/office/powerpoint/2010/main" val="94259612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3A7350-5235-4471-83CB-C566E33F8B14}" type="slidenum">
              <a:rPr lang="en-US" smtClean="0"/>
              <a:t>139</a:t>
            </a:fld>
            <a:endParaRPr lang="en-US"/>
          </a:p>
        </p:txBody>
      </p:sp>
    </p:spTree>
    <p:extLst>
      <p:ext uri="{BB962C8B-B14F-4D97-AF65-F5344CB8AC3E}">
        <p14:creationId xmlns:p14="http://schemas.microsoft.com/office/powerpoint/2010/main" val="965467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C9EFB-247F-4FEA-AF59-A4C644C3CE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DD3C705-D80E-4E38-B3F2-27C65BABB3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C7E5FBF-A054-4AFA-BB84-6B026DE4DAB6}"/>
              </a:ext>
            </a:extLst>
          </p:cNvPr>
          <p:cNvSpPr>
            <a:spLocks noGrp="1"/>
          </p:cNvSpPr>
          <p:nvPr>
            <p:ph type="dt" sz="half" idx="10"/>
          </p:nvPr>
        </p:nvSpPr>
        <p:spPr/>
        <p:txBody>
          <a:bodyPr/>
          <a:lstStyle/>
          <a:p>
            <a:fld id="{43B4C23C-8E10-4EC1-BE78-AEC21A409AE6}" type="datetimeFigureOut">
              <a:rPr lang="en-US" smtClean="0"/>
              <a:t>8/10/2025</a:t>
            </a:fld>
            <a:endParaRPr lang="en-US"/>
          </a:p>
        </p:txBody>
      </p:sp>
      <p:sp>
        <p:nvSpPr>
          <p:cNvPr id="5" name="Footer Placeholder 4">
            <a:extLst>
              <a:ext uri="{FF2B5EF4-FFF2-40B4-BE49-F238E27FC236}">
                <a16:creationId xmlns:a16="http://schemas.microsoft.com/office/drawing/2014/main" id="{D5916EF4-544A-4B78-860D-93E7000539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331172-3573-45C8-88CC-A5682553682B}"/>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1820981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9EC60-6539-4463-9AF2-EEDB3BE72B5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96EC29A-C12B-41C4-AC9B-C85C063A6C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2A8F37-9BE7-4730-AF15-3F6280FDEAC7}"/>
              </a:ext>
            </a:extLst>
          </p:cNvPr>
          <p:cNvSpPr>
            <a:spLocks noGrp="1"/>
          </p:cNvSpPr>
          <p:nvPr>
            <p:ph type="dt" sz="half" idx="10"/>
          </p:nvPr>
        </p:nvSpPr>
        <p:spPr/>
        <p:txBody>
          <a:bodyPr/>
          <a:lstStyle/>
          <a:p>
            <a:fld id="{43B4C23C-8E10-4EC1-BE78-AEC21A409AE6}" type="datetimeFigureOut">
              <a:rPr lang="en-US" smtClean="0"/>
              <a:t>8/10/2025</a:t>
            </a:fld>
            <a:endParaRPr lang="en-US"/>
          </a:p>
        </p:txBody>
      </p:sp>
      <p:sp>
        <p:nvSpPr>
          <p:cNvPr id="5" name="Footer Placeholder 4">
            <a:extLst>
              <a:ext uri="{FF2B5EF4-FFF2-40B4-BE49-F238E27FC236}">
                <a16:creationId xmlns:a16="http://schemas.microsoft.com/office/drawing/2014/main" id="{55745C73-128A-4A44-B3B9-949F0E4B65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655777-1BFA-4D07-AA69-B4D21C163CC2}"/>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607527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E193ABA-0609-4F87-BB9A-1493D6A60FE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284AB7F-B220-4CFC-B957-9B966B87FDD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56EE45-AC1F-4632-89F8-75F47F91F549}"/>
              </a:ext>
            </a:extLst>
          </p:cNvPr>
          <p:cNvSpPr>
            <a:spLocks noGrp="1"/>
          </p:cNvSpPr>
          <p:nvPr>
            <p:ph type="dt" sz="half" idx="10"/>
          </p:nvPr>
        </p:nvSpPr>
        <p:spPr/>
        <p:txBody>
          <a:bodyPr/>
          <a:lstStyle/>
          <a:p>
            <a:fld id="{43B4C23C-8E10-4EC1-BE78-AEC21A409AE6}" type="datetimeFigureOut">
              <a:rPr lang="en-US" smtClean="0"/>
              <a:t>8/10/2025</a:t>
            </a:fld>
            <a:endParaRPr lang="en-US"/>
          </a:p>
        </p:txBody>
      </p:sp>
      <p:sp>
        <p:nvSpPr>
          <p:cNvPr id="5" name="Footer Placeholder 4">
            <a:extLst>
              <a:ext uri="{FF2B5EF4-FFF2-40B4-BE49-F238E27FC236}">
                <a16:creationId xmlns:a16="http://schemas.microsoft.com/office/drawing/2014/main" id="{DF24D3D2-E21D-41B1-9272-E51DBE09F6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D3F86E-C55E-4DF0-894B-CD256C2AC5C2}"/>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389562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0D495-97CD-4025-96DC-0C7D38B36A8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B36BD7-30FC-4729-BEDC-D92B45B0647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839AD6-7898-485F-95F1-77E2DBD9CD8F}"/>
              </a:ext>
            </a:extLst>
          </p:cNvPr>
          <p:cNvSpPr>
            <a:spLocks noGrp="1"/>
          </p:cNvSpPr>
          <p:nvPr>
            <p:ph type="dt" sz="half" idx="10"/>
          </p:nvPr>
        </p:nvSpPr>
        <p:spPr/>
        <p:txBody>
          <a:bodyPr/>
          <a:lstStyle/>
          <a:p>
            <a:fld id="{43B4C23C-8E10-4EC1-BE78-AEC21A409AE6}" type="datetimeFigureOut">
              <a:rPr lang="en-US" smtClean="0"/>
              <a:t>8/10/2025</a:t>
            </a:fld>
            <a:endParaRPr lang="en-US"/>
          </a:p>
        </p:txBody>
      </p:sp>
      <p:sp>
        <p:nvSpPr>
          <p:cNvPr id="5" name="Footer Placeholder 4">
            <a:extLst>
              <a:ext uri="{FF2B5EF4-FFF2-40B4-BE49-F238E27FC236}">
                <a16:creationId xmlns:a16="http://schemas.microsoft.com/office/drawing/2014/main" id="{A9242F38-F26D-4B26-ACE5-D139795928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789299-5FFB-4FC9-B6FA-52C2C17682B7}"/>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3400047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1EE93-FB6A-424F-B9E4-0036A665E7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00343D-90AD-4353-B7FD-6178B619D6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D90F56-6376-4D1E-BFB0-4BFC7D96EB78}"/>
              </a:ext>
            </a:extLst>
          </p:cNvPr>
          <p:cNvSpPr>
            <a:spLocks noGrp="1"/>
          </p:cNvSpPr>
          <p:nvPr>
            <p:ph type="dt" sz="half" idx="10"/>
          </p:nvPr>
        </p:nvSpPr>
        <p:spPr/>
        <p:txBody>
          <a:bodyPr/>
          <a:lstStyle/>
          <a:p>
            <a:fld id="{43B4C23C-8E10-4EC1-BE78-AEC21A409AE6}" type="datetimeFigureOut">
              <a:rPr lang="en-US" smtClean="0"/>
              <a:t>8/10/2025</a:t>
            </a:fld>
            <a:endParaRPr lang="en-US"/>
          </a:p>
        </p:txBody>
      </p:sp>
      <p:sp>
        <p:nvSpPr>
          <p:cNvPr id="5" name="Footer Placeholder 4">
            <a:extLst>
              <a:ext uri="{FF2B5EF4-FFF2-40B4-BE49-F238E27FC236}">
                <a16:creationId xmlns:a16="http://schemas.microsoft.com/office/drawing/2014/main" id="{87921F6E-B17B-4F37-9BFD-392396DAF4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3DF437-EE36-4992-B533-A62D1DB2BCF6}"/>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913030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E1CA1-32AB-4316-9885-BE67A15DA2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6CBC17-6D53-4CA4-987E-54BD27EDDFD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F6EDAC-28E7-49EE-B59D-DAF5181777D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84DE826-49E1-4688-B998-B2F7BD49CD81}"/>
              </a:ext>
            </a:extLst>
          </p:cNvPr>
          <p:cNvSpPr>
            <a:spLocks noGrp="1"/>
          </p:cNvSpPr>
          <p:nvPr>
            <p:ph type="dt" sz="half" idx="10"/>
          </p:nvPr>
        </p:nvSpPr>
        <p:spPr/>
        <p:txBody>
          <a:bodyPr/>
          <a:lstStyle/>
          <a:p>
            <a:fld id="{43B4C23C-8E10-4EC1-BE78-AEC21A409AE6}" type="datetimeFigureOut">
              <a:rPr lang="en-US" smtClean="0"/>
              <a:t>8/10/2025</a:t>
            </a:fld>
            <a:endParaRPr lang="en-US"/>
          </a:p>
        </p:txBody>
      </p:sp>
      <p:sp>
        <p:nvSpPr>
          <p:cNvPr id="6" name="Footer Placeholder 5">
            <a:extLst>
              <a:ext uri="{FF2B5EF4-FFF2-40B4-BE49-F238E27FC236}">
                <a16:creationId xmlns:a16="http://schemas.microsoft.com/office/drawing/2014/main" id="{5EE1D6BB-CBEA-4A14-B4CF-FF5D8FC4620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42E714-BAE0-4C2F-9EA5-115B6F704EC1}"/>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715481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B1EA4-8F9D-4201-B0F8-A9BF4EAB935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ED6BB62-458C-4429-A8ED-11C9948A09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69D709-2454-4BD3-BC05-2CED3D149E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5038C10-4BF9-4105-9DB8-B9214CE9CE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C24426-877A-4B01-95DA-71AEBD9765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C4D13F1-A00C-4EA0-A2FD-955AA885E616}"/>
              </a:ext>
            </a:extLst>
          </p:cNvPr>
          <p:cNvSpPr>
            <a:spLocks noGrp="1"/>
          </p:cNvSpPr>
          <p:nvPr>
            <p:ph type="dt" sz="half" idx="10"/>
          </p:nvPr>
        </p:nvSpPr>
        <p:spPr/>
        <p:txBody>
          <a:bodyPr/>
          <a:lstStyle/>
          <a:p>
            <a:fld id="{43B4C23C-8E10-4EC1-BE78-AEC21A409AE6}" type="datetimeFigureOut">
              <a:rPr lang="en-US" smtClean="0"/>
              <a:t>8/10/2025</a:t>
            </a:fld>
            <a:endParaRPr lang="en-US"/>
          </a:p>
        </p:txBody>
      </p:sp>
      <p:sp>
        <p:nvSpPr>
          <p:cNvPr id="8" name="Footer Placeholder 7">
            <a:extLst>
              <a:ext uri="{FF2B5EF4-FFF2-40B4-BE49-F238E27FC236}">
                <a16:creationId xmlns:a16="http://schemas.microsoft.com/office/drawing/2014/main" id="{F5F9AD41-74F8-4314-974E-F0FC101CCB5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78B4241-6642-466F-9641-01074328E37F}"/>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863442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49E4E-0278-48CD-B563-BFA20047469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41B0676-9A0E-41E9-8046-BCD586625062}"/>
              </a:ext>
            </a:extLst>
          </p:cNvPr>
          <p:cNvSpPr>
            <a:spLocks noGrp="1"/>
          </p:cNvSpPr>
          <p:nvPr>
            <p:ph type="dt" sz="half" idx="10"/>
          </p:nvPr>
        </p:nvSpPr>
        <p:spPr/>
        <p:txBody>
          <a:bodyPr/>
          <a:lstStyle/>
          <a:p>
            <a:fld id="{43B4C23C-8E10-4EC1-BE78-AEC21A409AE6}" type="datetimeFigureOut">
              <a:rPr lang="en-US" smtClean="0"/>
              <a:t>8/10/2025</a:t>
            </a:fld>
            <a:endParaRPr lang="en-US"/>
          </a:p>
        </p:txBody>
      </p:sp>
      <p:sp>
        <p:nvSpPr>
          <p:cNvPr id="4" name="Footer Placeholder 3">
            <a:extLst>
              <a:ext uri="{FF2B5EF4-FFF2-40B4-BE49-F238E27FC236}">
                <a16:creationId xmlns:a16="http://schemas.microsoft.com/office/drawing/2014/main" id="{A67BE729-FF47-46AC-8B63-A038D817AFD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44C8415-6A43-488F-B274-23A24CAEC96C}"/>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1786780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B8CEAC-3258-449A-B569-4197056B8300}"/>
              </a:ext>
            </a:extLst>
          </p:cNvPr>
          <p:cNvSpPr>
            <a:spLocks noGrp="1"/>
          </p:cNvSpPr>
          <p:nvPr>
            <p:ph type="dt" sz="half" idx="10"/>
          </p:nvPr>
        </p:nvSpPr>
        <p:spPr/>
        <p:txBody>
          <a:bodyPr/>
          <a:lstStyle/>
          <a:p>
            <a:fld id="{43B4C23C-8E10-4EC1-BE78-AEC21A409AE6}" type="datetimeFigureOut">
              <a:rPr lang="en-US" smtClean="0"/>
              <a:t>8/10/2025</a:t>
            </a:fld>
            <a:endParaRPr lang="en-US"/>
          </a:p>
        </p:txBody>
      </p:sp>
      <p:sp>
        <p:nvSpPr>
          <p:cNvPr id="3" name="Footer Placeholder 2">
            <a:extLst>
              <a:ext uri="{FF2B5EF4-FFF2-40B4-BE49-F238E27FC236}">
                <a16:creationId xmlns:a16="http://schemas.microsoft.com/office/drawing/2014/main" id="{9AC195A0-46F4-4AE8-985D-A1D75F6AC42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55289DE-679B-454E-AD4B-E31E16F0CB26}"/>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3749004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62C8B-10AF-477F-AC9E-5A720DCF18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F6D80CB-B621-4E69-8CEB-850B3A8D20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E3EF743-CF52-4359-8D46-E9866B3993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447F7F-F509-412E-B92A-894F4442D9A3}"/>
              </a:ext>
            </a:extLst>
          </p:cNvPr>
          <p:cNvSpPr>
            <a:spLocks noGrp="1"/>
          </p:cNvSpPr>
          <p:nvPr>
            <p:ph type="dt" sz="half" idx="10"/>
          </p:nvPr>
        </p:nvSpPr>
        <p:spPr/>
        <p:txBody>
          <a:bodyPr/>
          <a:lstStyle/>
          <a:p>
            <a:fld id="{43B4C23C-8E10-4EC1-BE78-AEC21A409AE6}" type="datetimeFigureOut">
              <a:rPr lang="en-US" smtClean="0"/>
              <a:t>8/10/2025</a:t>
            </a:fld>
            <a:endParaRPr lang="en-US"/>
          </a:p>
        </p:txBody>
      </p:sp>
      <p:sp>
        <p:nvSpPr>
          <p:cNvPr id="6" name="Footer Placeholder 5">
            <a:extLst>
              <a:ext uri="{FF2B5EF4-FFF2-40B4-BE49-F238E27FC236}">
                <a16:creationId xmlns:a16="http://schemas.microsoft.com/office/drawing/2014/main" id="{4EF35D43-F8A5-433F-86FB-219E39018C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8B0799-086A-4315-AC03-EBD8AAACF7B0}"/>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2144865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2D85F-9E6A-4CF3-ADF6-FA9AF41090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53C4463-9D85-4D86-A12C-47BCC0266E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DA0E32-5909-48BD-ACB1-4DF4595846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64CF84-980C-45FF-9BAF-BE10D21F384F}"/>
              </a:ext>
            </a:extLst>
          </p:cNvPr>
          <p:cNvSpPr>
            <a:spLocks noGrp="1"/>
          </p:cNvSpPr>
          <p:nvPr>
            <p:ph type="dt" sz="half" idx="10"/>
          </p:nvPr>
        </p:nvSpPr>
        <p:spPr/>
        <p:txBody>
          <a:bodyPr/>
          <a:lstStyle/>
          <a:p>
            <a:fld id="{43B4C23C-8E10-4EC1-BE78-AEC21A409AE6}" type="datetimeFigureOut">
              <a:rPr lang="en-US" smtClean="0"/>
              <a:t>8/10/2025</a:t>
            </a:fld>
            <a:endParaRPr lang="en-US"/>
          </a:p>
        </p:txBody>
      </p:sp>
      <p:sp>
        <p:nvSpPr>
          <p:cNvPr id="6" name="Footer Placeholder 5">
            <a:extLst>
              <a:ext uri="{FF2B5EF4-FFF2-40B4-BE49-F238E27FC236}">
                <a16:creationId xmlns:a16="http://schemas.microsoft.com/office/drawing/2014/main" id="{79BE92BD-1612-453A-A2C7-D63E698C3F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EB4525-37D7-4144-87C4-0D329812A5BA}"/>
              </a:ext>
            </a:extLst>
          </p:cNvPr>
          <p:cNvSpPr>
            <a:spLocks noGrp="1"/>
          </p:cNvSpPr>
          <p:nvPr>
            <p:ph type="sldNum" sz="quarter" idx="12"/>
          </p:nvPr>
        </p:nvSpPr>
        <p:spPr/>
        <p:txBody>
          <a:bodyPr/>
          <a:lstStyle/>
          <a:p>
            <a:fld id="{63778D45-874B-4AF7-BDEA-914DF75D1577}" type="slidenum">
              <a:rPr lang="en-US" smtClean="0"/>
              <a:t>‹#›</a:t>
            </a:fld>
            <a:endParaRPr lang="en-US"/>
          </a:p>
        </p:txBody>
      </p:sp>
    </p:spTree>
    <p:extLst>
      <p:ext uri="{BB962C8B-B14F-4D97-AF65-F5344CB8AC3E}">
        <p14:creationId xmlns:p14="http://schemas.microsoft.com/office/powerpoint/2010/main" val="1405838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61F0D8-5659-4CF1-89E0-88B2F1252A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773EE59-E633-494B-8564-26ED8C8D14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B41C5-C028-4611-936B-030F5B0935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B4C23C-8E10-4EC1-BE78-AEC21A409AE6}" type="datetimeFigureOut">
              <a:rPr lang="en-US" smtClean="0"/>
              <a:t>8/10/2025</a:t>
            </a:fld>
            <a:endParaRPr lang="en-US"/>
          </a:p>
        </p:txBody>
      </p:sp>
      <p:sp>
        <p:nvSpPr>
          <p:cNvPr id="5" name="Footer Placeholder 4">
            <a:extLst>
              <a:ext uri="{FF2B5EF4-FFF2-40B4-BE49-F238E27FC236}">
                <a16:creationId xmlns:a16="http://schemas.microsoft.com/office/drawing/2014/main" id="{69AEB8E7-CD4C-4ECE-97E3-80D83E6BA1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C4A56DA-38FE-4EFB-95DD-3DC697CEE1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778D45-874B-4AF7-BDEA-914DF75D1577}" type="slidenum">
              <a:rPr lang="en-US" smtClean="0"/>
              <a:t>‹#›</a:t>
            </a:fld>
            <a:endParaRPr lang="en-US"/>
          </a:p>
        </p:txBody>
      </p:sp>
    </p:spTree>
    <p:extLst>
      <p:ext uri="{BB962C8B-B14F-4D97-AF65-F5344CB8AC3E}">
        <p14:creationId xmlns:p14="http://schemas.microsoft.com/office/powerpoint/2010/main" val="681296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customXml" Target="../ink/ink26.xml"/><Relationship Id="rId3" Type="http://schemas.openxmlformats.org/officeDocument/2006/relationships/customXml" Target="../ink/ink21.xml"/><Relationship Id="rId7" Type="http://schemas.openxmlformats.org/officeDocument/2006/relationships/customXml" Target="../ink/ink23.xml"/><Relationship Id="rId12" Type="http://schemas.openxmlformats.org/officeDocument/2006/relationships/image" Target="../media/image29.png"/><Relationship Id="rId2" Type="http://schemas.openxmlformats.org/officeDocument/2006/relationships/notesSlide" Target="../notesSlides/notesSlide3.xml"/><Relationship Id="rId16"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customXml" Target="../ink/ink25.xml"/><Relationship Id="rId5" Type="http://schemas.openxmlformats.org/officeDocument/2006/relationships/customXml" Target="../ink/ink22.xml"/><Relationship Id="rId15" Type="http://schemas.openxmlformats.org/officeDocument/2006/relationships/customXml" Target="../ink/ink27.xml"/><Relationship Id="rId10" Type="http://schemas.openxmlformats.org/officeDocument/2006/relationships/image" Target="../media/image28.png"/><Relationship Id="rId4" Type="http://schemas.openxmlformats.org/officeDocument/2006/relationships/image" Target="../media/image2510.png"/><Relationship Id="rId9" Type="http://schemas.openxmlformats.org/officeDocument/2006/relationships/customXml" Target="../ink/ink24.xml"/><Relationship Id="rId14" Type="http://schemas.openxmlformats.org/officeDocument/2006/relationships/image" Target="../media/image30.png"/></Relationships>
</file>

<file path=ppt/slides/_rels/slide100.xml.rels><?xml version="1.0" encoding="UTF-8" standalone="yes"?>
<Relationships xmlns="http://schemas.openxmlformats.org/package/2006/relationships"><Relationship Id="rId3" Type="http://schemas.openxmlformats.org/officeDocument/2006/relationships/customXml" Target="../ink/ink268.xml"/><Relationship Id="rId2" Type="http://schemas.openxmlformats.org/officeDocument/2006/relationships/notesSlide" Target="../notesSlides/notesSlide60.xml"/><Relationship Id="rId1" Type="http://schemas.openxmlformats.org/officeDocument/2006/relationships/slideLayout" Target="../slideLayouts/slideLayout7.xml"/><Relationship Id="rId6" Type="http://schemas.openxmlformats.org/officeDocument/2006/relationships/image" Target="../media/image1950.png"/><Relationship Id="rId5" Type="http://schemas.openxmlformats.org/officeDocument/2006/relationships/customXml" Target="../ink/ink269.xml"/><Relationship Id="rId4" Type="http://schemas.openxmlformats.org/officeDocument/2006/relationships/image" Target="../media/image1940.png"/></Relationships>
</file>

<file path=ppt/slides/_rels/slide101.xml.rels><?xml version="1.0" encoding="UTF-8" standalone="yes"?>
<Relationships xmlns="http://schemas.openxmlformats.org/package/2006/relationships"><Relationship Id="rId3" Type="http://schemas.openxmlformats.org/officeDocument/2006/relationships/customXml" Target="../ink/ink270.xml"/><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openxmlformats.org/officeDocument/2006/relationships/image" Target="../media/image1950.png"/><Relationship Id="rId5" Type="http://schemas.openxmlformats.org/officeDocument/2006/relationships/customXml" Target="../ink/ink271.xml"/><Relationship Id="rId4" Type="http://schemas.openxmlformats.org/officeDocument/2006/relationships/image" Target="../media/image1940.png"/></Relationships>
</file>

<file path=ppt/slides/_rels/slide102.xml.rels><?xml version="1.0" encoding="UTF-8" standalone="yes"?>
<Relationships xmlns="http://schemas.openxmlformats.org/package/2006/relationships"><Relationship Id="rId3" Type="http://schemas.openxmlformats.org/officeDocument/2006/relationships/customXml" Target="../ink/ink272.xml"/><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1950.png"/></Relationships>
</file>

<file path=ppt/slides/_rels/slide103.xml.rels><?xml version="1.0" encoding="UTF-8" standalone="yes"?>
<Relationships xmlns="http://schemas.openxmlformats.org/package/2006/relationships"><Relationship Id="rId3" Type="http://schemas.openxmlformats.org/officeDocument/2006/relationships/customXml" Target="../ink/ink273.xml"/><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image" Target="../media/image1950.png"/></Relationships>
</file>

<file path=ppt/slides/_rels/slide104.xml.rels><?xml version="1.0" encoding="UTF-8" standalone="yes"?>
<Relationships xmlns="http://schemas.openxmlformats.org/package/2006/relationships"><Relationship Id="rId3" Type="http://schemas.openxmlformats.org/officeDocument/2006/relationships/customXml" Target="../ink/ink274.xml"/><Relationship Id="rId2" Type="http://schemas.openxmlformats.org/officeDocument/2006/relationships/notesSlide" Target="../notesSlides/notesSlide64.xml"/><Relationship Id="rId1" Type="http://schemas.openxmlformats.org/officeDocument/2006/relationships/slideLayout" Target="../slideLayouts/slideLayout7.xml"/><Relationship Id="rId6" Type="http://schemas.openxmlformats.org/officeDocument/2006/relationships/image" Target="../media/image197.png"/><Relationship Id="rId5" Type="http://schemas.openxmlformats.org/officeDocument/2006/relationships/customXml" Target="../ink/ink275.xml"/><Relationship Id="rId4" Type="http://schemas.openxmlformats.org/officeDocument/2006/relationships/image" Target="../media/image1960.png"/></Relationships>
</file>

<file path=ppt/slides/_rels/slide105.xml.rels><?xml version="1.0" encoding="UTF-8" standalone="yes"?>
<Relationships xmlns="http://schemas.openxmlformats.org/package/2006/relationships"><Relationship Id="rId3" Type="http://schemas.openxmlformats.org/officeDocument/2006/relationships/customXml" Target="../ink/ink276.xml"/><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openxmlformats.org/officeDocument/2006/relationships/image" Target="../media/image1950.png"/><Relationship Id="rId5" Type="http://schemas.openxmlformats.org/officeDocument/2006/relationships/customXml" Target="../ink/ink277.xml"/><Relationship Id="rId4" Type="http://schemas.openxmlformats.org/officeDocument/2006/relationships/image" Target="../media/image1940.png"/></Relationships>
</file>

<file path=ppt/slides/_rels/slide106.xml.rels><?xml version="1.0" encoding="UTF-8" standalone="yes"?>
<Relationships xmlns="http://schemas.openxmlformats.org/package/2006/relationships"><Relationship Id="rId3" Type="http://schemas.openxmlformats.org/officeDocument/2006/relationships/customXml" Target="../ink/ink278.xml"/><Relationship Id="rId2" Type="http://schemas.openxmlformats.org/officeDocument/2006/relationships/notesSlide" Target="../notesSlides/notesSlide66.xml"/><Relationship Id="rId1" Type="http://schemas.openxmlformats.org/officeDocument/2006/relationships/slideLayout" Target="../slideLayouts/slideLayout7.xml"/><Relationship Id="rId4" Type="http://schemas.openxmlformats.org/officeDocument/2006/relationships/image" Target="../media/image1961.png"/></Relationships>
</file>

<file path=ppt/slides/_rels/slide107.xml.rels><?xml version="1.0" encoding="UTF-8" standalone="yes"?>
<Relationships xmlns="http://schemas.openxmlformats.org/package/2006/relationships"><Relationship Id="rId3" Type="http://schemas.openxmlformats.org/officeDocument/2006/relationships/customXml" Target="../ink/ink279.xml"/><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1970.png"/></Relationships>
</file>

<file path=ppt/slides/_rels/slide108.xml.rels><?xml version="1.0" encoding="UTF-8" standalone="yes"?>
<Relationships xmlns="http://schemas.openxmlformats.org/package/2006/relationships"><Relationship Id="rId3" Type="http://schemas.openxmlformats.org/officeDocument/2006/relationships/customXml" Target="../ink/ink280.xml"/><Relationship Id="rId2" Type="http://schemas.openxmlformats.org/officeDocument/2006/relationships/notesSlide" Target="../notesSlides/notesSlide68.xml"/><Relationship Id="rId1" Type="http://schemas.openxmlformats.org/officeDocument/2006/relationships/slideLayout" Target="../slideLayouts/slideLayout7.xml"/><Relationship Id="rId4" Type="http://schemas.openxmlformats.org/officeDocument/2006/relationships/image" Target="../media/image198.png"/></Relationships>
</file>

<file path=ppt/slides/_rels/slide109.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image" Target="../media/image202.png"/><Relationship Id="rId5" Type="http://schemas.openxmlformats.org/officeDocument/2006/relationships/image" Target="../media/image201.png"/><Relationship Id="rId4" Type="http://schemas.openxmlformats.org/officeDocument/2006/relationships/image" Target="../media/image200.png"/></Relationships>
</file>

<file path=ppt/slides/_rels/slide11.xml.rels><?xml version="1.0" encoding="UTF-8" standalone="yes"?>
<Relationships xmlns="http://schemas.openxmlformats.org/package/2006/relationships"><Relationship Id="rId8" Type="http://schemas.openxmlformats.org/officeDocument/2006/relationships/image" Target="../media/image300.png"/><Relationship Id="rId13" Type="http://schemas.openxmlformats.org/officeDocument/2006/relationships/customXml" Target="../ink/ink33.xml"/><Relationship Id="rId3" Type="http://schemas.openxmlformats.org/officeDocument/2006/relationships/customXml" Target="../ink/ink28.xml"/><Relationship Id="rId7" Type="http://schemas.openxmlformats.org/officeDocument/2006/relationships/customXml" Target="../ink/ink30.xml"/><Relationship Id="rId12"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90.png"/><Relationship Id="rId11" Type="http://schemas.openxmlformats.org/officeDocument/2006/relationships/customXml" Target="../ink/ink32.xml"/><Relationship Id="rId5" Type="http://schemas.openxmlformats.org/officeDocument/2006/relationships/customXml" Target="../ink/ink29.xml"/><Relationship Id="rId10" Type="http://schemas.openxmlformats.org/officeDocument/2006/relationships/image" Target="../media/image310.png"/><Relationship Id="rId4" Type="http://schemas.openxmlformats.org/officeDocument/2006/relationships/image" Target="../media/image280.png"/><Relationship Id="rId9" Type="http://schemas.openxmlformats.org/officeDocument/2006/relationships/customXml" Target="../ink/ink31.xml"/><Relationship Id="rId14" Type="http://schemas.openxmlformats.org/officeDocument/2006/relationships/image" Target="../media/image33.png"/></Relationships>
</file>

<file path=ppt/slides/_rels/slide110.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image" Target="../media/image206.png"/><Relationship Id="rId5" Type="http://schemas.openxmlformats.org/officeDocument/2006/relationships/image" Target="../media/image205.png"/><Relationship Id="rId4" Type="http://schemas.openxmlformats.org/officeDocument/2006/relationships/image" Target="../media/image204.png"/></Relationships>
</file>

<file path=ppt/slides/_rels/slide111.xml.rels><?xml version="1.0" encoding="UTF-8" standalone="yes"?>
<Relationships xmlns="http://schemas.openxmlformats.org/package/2006/relationships"><Relationship Id="rId8" Type="http://schemas.openxmlformats.org/officeDocument/2006/relationships/image" Target="../media/image520.png"/><Relationship Id="rId3" Type="http://schemas.openxmlformats.org/officeDocument/2006/relationships/image" Target="../media/image207.png"/><Relationship Id="rId7" Type="http://schemas.openxmlformats.org/officeDocument/2006/relationships/customXml" Target="../ink/ink282.xml"/><Relationship Id="rId2" Type="http://schemas.openxmlformats.org/officeDocument/2006/relationships/notesSlide" Target="../notesSlides/notesSlide71.xml"/><Relationship Id="rId1" Type="http://schemas.openxmlformats.org/officeDocument/2006/relationships/slideLayout" Target="../slideLayouts/slideLayout7.xml"/><Relationship Id="rId6" Type="http://schemas.openxmlformats.org/officeDocument/2006/relationships/image" Target="../media/image510.png"/><Relationship Id="rId5" Type="http://schemas.openxmlformats.org/officeDocument/2006/relationships/customXml" Target="../ink/ink281.xml"/><Relationship Id="rId10" Type="http://schemas.openxmlformats.org/officeDocument/2006/relationships/image" Target="../media/image210.png"/><Relationship Id="rId4" Type="http://schemas.openxmlformats.org/officeDocument/2006/relationships/image" Target="../media/image208.png"/><Relationship Id="rId9" Type="http://schemas.openxmlformats.org/officeDocument/2006/relationships/image" Target="../media/image209.png"/></Relationships>
</file>

<file path=ppt/slides/_rels/slide112.xml.rels><?xml version="1.0" encoding="UTF-8" standalone="yes"?>
<Relationships xmlns="http://schemas.openxmlformats.org/package/2006/relationships"><Relationship Id="rId8" Type="http://schemas.openxmlformats.org/officeDocument/2006/relationships/image" Target="../media/image214.png"/><Relationship Id="rId3" Type="http://schemas.openxmlformats.org/officeDocument/2006/relationships/image" Target="../media/image211.png"/><Relationship Id="rId7" Type="http://schemas.openxmlformats.org/officeDocument/2006/relationships/image" Target="../media/image213.png"/><Relationship Id="rId2" Type="http://schemas.openxmlformats.org/officeDocument/2006/relationships/notesSlide" Target="../notesSlides/notesSlide72.xml"/><Relationship Id="rId1" Type="http://schemas.openxmlformats.org/officeDocument/2006/relationships/slideLayout" Target="../slideLayouts/slideLayout7.xml"/><Relationship Id="rId6" Type="http://schemas.openxmlformats.org/officeDocument/2006/relationships/image" Target="../media/image212.png"/><Relationship Id="rId5" Type="http://schemas.openxmlformats.org/officeDocument/2006/relationships/image" Target="../media/image670.png"/><Relationship Id="rId4" Type="http://schemas.openxmlformats.org/officeDocument/2006/relationships/customXml" Target="../ink/ink283.xml"/></Relationships>
</file>

<file path=ppt/slides/_rels/slide113.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73.xml"/><Relationship Id="rId1" Type="http://schemas.openxmlformats.org/officeDocument/2006/relationships/slideLayout" Target="../slideLayouts/slideLayout7.xml"/><Relationship Id="rId4" Type="http://schemas.openxmlformats.org/officeDocument/2006/relationships/image" Target="../media/image216.png"/></Relationships>
</file>

<file path=ppt/slides/_rels/slide114.xml.rels><?xml version="1.0" encoding="UTF-8" standalone="yes"?>
<Relationships xmlns="http://schemas.openxmlformats.org/package/2006/relationships"><Relationship Id="rId3" Type="http://schemas.openxmlformats.org/officeDocument/2006/relationships/image" Target="../media/image217.png"/><Relationship Id="rId2" Type="http://schemas.openxmlformats.org/officeDocument/2006/relationships/notesSlide" Target="../notesSlides/notesSlide74.xml"/><Relationship Id="rId1" Type="http://schemas.openxmlformats.org/officeDocument/2006/relationships/slideLayout" Target="../slideLayouts/slideLayout7.xml"/><Relationship Id="rId6" Type="http://schemas.openxmlformats.org/officeDocument/2006/relationships/image" Target="../media/image220.png"/><Relationship Id="rId5" Type="http://schemas.openxmlformats.org/officeDocument/2006/relationships/image" Target="../media/image219.png"/><Relationship Id="rId4" Type="http://schemas.openxmlformats.org/officeDocument/2006/relationships/image" Target="../media/image218.png"/></Relationships>
</file>

<file path=ppt/slides/_rels/slide115.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notesSlide" Target="../notesSlides/notesSlide75.xml"/><Relationship Id="rId1" Type="http://schemas.openxmlformats.org/officeDocument/2006/relationships/slideLayout" Target="../slideLayouts/slideLayout7.xml"/><Relationship Id="rId6" Type="http://schemas.openxmlformats.org/officeDocument/2006/relationships/image" Target="../media/image224.png"/><Relationship Id="rId5" Type="http://schemas.openxmlformats.org/officeDocument/2006/relationships/image" Target="../media/image223.png"/><Relationship Id="rId4" Type="http://schemas.openxmlformats.org/officeDocument/2006/relationships/image" Target="../media/image222.png"/></Relationships>
</file>

<file path=ppt/slides/_rels/slide116.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notesSlide" Target="../notesSlides/notesSlide76.xml"/><Relationship Id="rId1" Type="http://schemas.openxmlformats.org/officeDocument/2006/relationships/slideLayout" Target="../slideLayouts/slideLayout7.xml"/><Relationship Id="rId6" Type="http://schemas.openxmlformats.org/officeDocument/2006/relationships/image" Target="../media/image228.png"/><Relationship Id="rId5" Type="http://schemas.openxmlformats.org/officeDocument/2006/relationships/image" Target="../media/image227.png"/><Relationship Id="rId4" Type="http://schemas.openxmlformats.org/officeDocument/2006/relationships/image" Target="../media/image226.png"/></Relationships>
</file>

<file path=ppt/slides/_rels/slide117.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notesSlide" Target="../notesSlides/notesSlide77.xml"/><Relationship Id="rId1" Type="http://schemas.openxmlformats.org/officeDocument/2006/relationships/slideLayout" Target="../slideLayouts/slideLayout7.xml"/><Relationship Id="rId4" Type="http://schemas.openxmlformats.org/officeDocument/2006/relationships/image" Target="../media/image230.png"/></Relationships>
</file>

<file path=ppt/slides/_rels/slide118.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78.xml"/><Relationship Id="rId1" Type="http://schemas.openxmlformats.org/officeDocument/2006/relationships/slideLayout" Target="../slideLayouts/slideLayout7.xml"/><Relationship Id="rId6" Type="http://schemas.openxmlformats.org/officeDocument/2006/relationships/image" Target="../media/image234.png"/><Relationship Id="rId5" Type="http://schemas.openxmlformats.org/officeDocument/2006/relationships/image" Target="../media/image233.png"/><Relationship Id="rId4" Type="http://schemas.openxmlformats.org/officeDocument/2006/relationships/image" Target="../media/image232.png"/></Relationships>
</file>

<file path=ppt/slides/_rels/slide119.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notesSlide" Target="../notesSlides/notesSlide79.xml"/><Relationship Id="rId1" Type="http://schemas.openxmlformats.org/officeDocument/2006/relationships/slideLayout" Target="../slideLayouts/slideLayout7.xml"/><Relationship Id="rId4" Type="http://schemas.openxmlformats.org/officeDocument/2006/relationships/image" Target="../media/image236.png"/></Relationships>
</file>

<file path=ppt/slides/_rels/slide12.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customXml" Target="../ink/ink39.xml"/><Relationship Id="rId3" Type="http://schemas.openxmlformats.org/officeDocument/2006/relationships/customXml" Target="../ink/ink34.xml"/><Relationship Id="rId7" Type="http://schemas.openxmlformats.org/officeDocument/2006/relationships/customXml" Target="../ink/ink36.xml"/><Relationship Id="rId12"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30.png"/><Relationship Id="rId11" Type="http://schemas.openxmlformats.org/officeDocument/2006/relationships/customXml" Target="../ink/ink38.xml"/><Relationship Id="rId5" Type="http://schemas.openxmlformats.org/officeDocument/2006/relationships/customXml" Target="../ink/ink35.xml"/><Relationship Id="rId10" Type="http://schemas.openxmlformats.org/officeDocument/2006/relationships/image" Target="../media/image35.png"/><Relationship Id="rId4" Type="http://schemas.openxmlformats.org/officeDocument/2006/relationships/image" Target="../media/image320.png"/><Relationship Id="rId9" Type="http://schemas.openxmlformats.org/officeDocument/2006/relationships/customXml" Target="../ink/ink37.xml"/><Relationship Id="rId14" Type="http://schemas.openxmlformats.org/officeDocument/2006/relationships/image" Target="../media/image37.png"/></Relationships>
</file>

<file path=ppt/slides/_rels/slide120.xml.rels><?xml version="1.0" encoding="UTF-8" standalone="yes"?>
<Relationships xmlns="http://schemas.openxmlformats.org/package/2006/relationships"><Relationship Id="rId8" Type="http://schemas.openxmlformats.org/officeDocument/2006/relationships/image" Target="../media/image240.png"/><Relationship Id="rId3" Type="http://schemas.openxmlformats.org/officeDocument/2006/relationships/image" Target="../media/image237.png"/><Relationship Id="rId7" Type="http://schemas.openxmlformats.org/officeDocument/2006/relationships/image" Target="../media/image239.png"/><Relationship Id="rId2" Type="http://schemas.openxmlformats.org/officeDocument/2006/relationships/notesSlide" Target="../notesSlides/notesSlide80.xml"/><Relationship Id="rId1" Type="http://schemas.openxmlformats.org/officeDocument/2006/relationships/slideLayout" Target="../slideLayouts/slideLayout7.xml"/><Relationship Id="rId6" Type="http://schemas.openxmlformats.org/officeDocument/2006/relationships/image" Target="../media/image2330.png"/><Relationship Id="rId5" Type="http://schemas.openxmlformats.org/officeDocument/2006/relationships/customXml" Target="../ink/ink284.xml"/><Relationship Id="rId10" Type="http://schemas.openxmlformats.org/officeDocument/2006/relationships/customXml" Target="../ink/ink285.xml"/><Relationship Id="rId4" Type="http://schemas.openxmlformats.org/officeDocument/2006/relationships/image" Target="../media/image238.png"/><Relationship Id="rId9" Type="http://schemas.openxmlformats.org/officeDocument/2006/relationships/image" Target="../media/image241.png"/></Relationships>
</file>

<file path=ppt/slides/_rels/slide121.xml.rels><?xml version="1.0" encoding="UTF-8" standalone="yes"?>
<Relationships xmlns="http://schemas.openxmlformats.org/package/2006/relationships"><Relationship Id="rId8" Type="http://schemas.openxmlformats.org/officeDocument/2006/relationships/image" Target="../media/image244.png"/><Relationship Id="rId3" Type="http://schemas.openxmlformats.org/officeDocument/2006/relationships/image" Target="../media/image242.png"/><Relationship Id="rId7" Type="http://schemas.openxmlformats.org/officeDocument/2006/relationships/image" Target="../media/image243.png"/><Relationship Id="rId2" Type="http://schemas.openxmlformats.org/officeDocument/2006/relationships/notesSlide" Target="../notesSlides/notesSlide81.xml"/><Relationship Id="rId1" Type="http://schemas.openxmlformats.org/officeDocument/2006/relationships/slideLayout" Target="../slideLayouts/slideLayout7.xml"/><Relationship Id="rId6" Type="http://schemas.openxmlformats.org/officeDocument/2006/relationships/image" Target="../media/image2330.png"/><Relationship Id="rId11" Type="http://schemas.openxmlformats.org/officeDocument/2006/relationships/image" Target="../media/image245.png"/><Relationship Id="rId5" Type="http://schemas.openxmlformats.org/officeDocument/2006/relationships/customXml" Target="../ink/ink286.xml"/><Relationship Id="rId10" Type="http://schemas.openxmlformats.org/officeDocument/2006/relationships/image" Target="../media/image2440.png"/><Relationship Id="rId4" Type="http://schemas.openxmlformats.org/officeDocument/2006/relationships/image" Target="../media/image241.png"/><Relationship Id="rId9" Type="http://schemas.openxmlformats.org/officeDocument/2006/relationships/customXml" Target="../ink/ink287.xml"/></Relationships>
</file>

<file path=ppt/slides/_rels/slide122.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notesSlide" Target="../notesSlides/notesSlide82.xml"/><Relationship Id="rId1" Type="http://schemas.openxmlformats.org/officeDocument/2006/relationships/slideLayout" Target="../slideLayouts/slideLayout7.xml"/><Relationship Id="rId4" Type="http://schemas.openxmlformats.org/officeDocument/2006/relationships/image" Target="../media/image247.png"/></Relationships>
</file>

<file path=ppt/slides/_rels/slide123.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8" Type="http://schemas.openxmlformats.org/officeDocument/2006/relationships/image" Target="../media/image2480.png"/><Relationship Id="rId3" Type="http://schemas.openxmlformats.org/officeDocument/2006/relationships/customXml" Target="../ink/ink288.xml"/><Relationship Id="rId7" Type="http://schemas.openxmlformats.org/officeDocument/2006/relationships/customXml" Target="../ink/ink290.xml"/><Relationship Id="rId2" Type="http://schemas.openxmlformats.org/officeDocument/2006/relationships/notesSlide" Target="../notesSlides/notesSlide84.xml"/><Relationship Id="rId1" Type="http://schemas.openxmlformats.org/officeDocument/2006/relationships/slideLayout" Target="../slideLayouts/slideLayout7.xml"/><Relationship Id="rId6" Type="http://schemas.openxmlformats.org/officeDocument/2006/relationships/image" Target="../media/image2470.png"/><Relationship Id="rId5" Type="http://schemas.openxmlformats.org/officeDocument/2006/relationships/customXml" Target="../ink/ink289.xml"/><Relationship Id="rId10" Type="http://schemas.openxmlformats.org/officeDocument/2006/relationships/image" Target="../media/image1871.png"/><Relationship Id="rId4" Type="http://schemas.openxmlformats.org/officeDocument/2006/relationships/image" Target="../media/image2460.png"/><Relationship Id="rId9" Type="http://schemas.openxmlformats.org/officeDocument/2006/relationships/customXml" Target="../ink/ink291.xml"/></Relationships>
</file>

<file path=ppt/slides/_rels/slide125.xml.rels><?xml version="1.0" encoding="UTF-8" standalone="yes"?>
<Relationships xmlns="http://schemas.openxmlformats.org/package/2006/relationships"><Relationship Id="rId3" Type="http://schemas.openxmlformats.org/officeDocument/2006/relationships/customXml" Target="../ink/ink292.xml"/><Relationship Id="rId2" Type="http://schemas.openxmlformats.org/officeDocument/2006/relationships/notesSlide" Target="../notesSlides/notesSlide85.xml"/><Relationship Id="rId1" Type="http://schemas.openxmlformats.org/officeDocument/2006/relationships/slideLayout" Target="../slideLayouts/slideLayout7.xml"/><Relationship Id="rId4" Type="http://schemas.openxmlformats.org/officeDocument/2006/relationships/image" Target="../media/image249.png"/></Relationships>
</file>

<file path=ppt/slides/_rels/slide126.xml.rels><?xml version="1.0" encoding="UTF-8" standalone="yes"?>
<Relationships xmlns="http://schemas.openxmlformats.org/package/2006/relationships"><Relationship Id="rId3" Type="http://schemas.openxmlformats.org/officeDocument/2006/relationships/customXml" Target="../ink/ink293.xml"/><Relationship Id="rId2" Type="http://schemas.openxmlformats.org/officeDocument/2006/relationships/notesSlide" Target="../notesSlides/notesSlide86.xml"/><Relationship Id="rId1" Type="http://schemas.openxmlformats.org/officeDocument/2006/relationships/slideLayout" Target="../slideLayouts/slideLayout7.xml"/><Relationship Id="rId4" Type="http://schemas.openxmlformats.org/officeDocument/2006/relationships/image" Target="../media/image250.png"/></Relationships>
</file>

<file path=ppt/slides/_rels/slide127.xml.rels><?xml version="1.0" encoding="UTF-8" standalone="yes"?>
<Relationships xmlns="http://schemas.openxmlformats.org/package/2006/relationships"><Relationship Id="rId3" Type="http://schemas.openxmlformats.org/officeDocument/2006/relationships/customXml" Target="../ink/ink294.xml"/><Relationship Id="rId2" Type="http://schemas.openxmlformats.org/officeDocument/2006/relationships/notesSlide" Target="../notesSlides/notesSlide87.xml"/><Relationship Id="rId1" Type="http://schemas.openxmlformats.org/officeDocument/2006/relationships/slideLayout" Target="../slideLayouts/slideLayout7.xml"/><Relationship Id="rId6" Type="http://schemas.openxmlformats.org/officeDocument/2006/relationships/image" Target="../media/image2500.png"/><Relationship Id="rId5" Type="http://schemas.openxmlformats.org/officeDocument/2006/relationships/customXml" Target="../ink/ink295.xml"/><Relationship Id="rId4" Type="http://schemas.openxmlformats.org/officeDocument/2006/relationships/image" Target="../media/image1940.png"/></Relationships>
</file>

<file path=ppt/slides/_rels/slide128.xml.rels><?xml version="1.0" encoding="UTF-8" standalone="yes"?>
<Relationships xmlns="http://schemas.openxmlformats.org/package/2006/relationships"><Relationship Id="rId3" Type="http://schemas.openxmlformats.org/officeDocument/2006/relationships/customXml" Target="../ink/ink296.xml"/><Relationship Id="rId2" Type="http://schemas.openxmlformats.org/officeDocument/2006/relationships/notesSlide" Target="../notesSlides/notesSlide88.xml"/><Relationship Id="rId1" Type="http://schemas.openxmlformats.org/officeDocument/2006/relationships/slideLayout" Target="../slideLayouts/slideLayout7.xml"/><Relationship Id="rId4" Type="http://schemas.openxmlformats.org/officeDocument/2006/relationships/image" Target="../media/image1890.png"/></Relationships>
</file>

<file path=ppt/slides/_rels/slide129.xml.rels><?xml version="1.0" encoding="UTF-8" standalone="yes"?>
<Relationships xmlns="http://schemas.openxmlformats.org/package/2006/relationships"><Relationship Id="rId3" Type="http://schemas.openxmlformats.org/officeDocument/2006/relationships/customXml" Target="../ink/ink297.xml"/><Relationship Id="rId2" Type="http://schemas.openxmlformats.org/officeDocument/2006/relationships/notesSlide" Target="../notesSlides/notesSlide89.xml"/><Relationship Id="rId1" Type="http://schemas.openxmlformats.org/officeDocument/2006/relationships/slideLayout" Target="../slideLayouts/slideLayout7.xml"/><Relationship Id="rId4" Type="http://schemas.openxmlformats.org/officeDocument/2006/relationships/image" Target="../media/image1890.png"/></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png"/></Relationships>
</file>

<file path=ppt/slides/_rels/slide130.xml.rels><?xml version="1.0" encoding="UTF-8" standalone="yes"?>
<Relationships xmlns="http://schemas.openxmlformats.org/package/2006/relationships"><Relationship Id="rId3" Type="http://schemas.openxmlformats.org/officeDocument/2006/relationships/customXml" Target="../ink/ink298.xml"/><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image" Target="../media/image1890.png"/></Relationships>
</file>

<file path=ppt/slides/_rels/slide131.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openxmlformats.org/officeDocument/2006/relationships/image" Target="../media/image252.png"/></Relationships>
</file>

<file path=ppt/slides/_rels/slide132.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notesSlide" Target="../notesSlides/notesSlide92.xml"/><Relationship Id="rId1" Type="http://schemas.openxmlformats.org/officeDocument/2006/relationships/slideLayout" Target="../slideLayouts/slideLayout7.xml"/><Relationship Id="rId6" Type="http://schemas.openxmlformats.org/officeDocument/2006/relationships/image" Target="../media/image256.png"/><Relationship Id="rId5" Type="http://schemas.openxmlformats.org/officeDocument/2006/relationships/image" Target="../media/image255.png"/><Relationship Id="rId4" Type="http://schemas.openxmlformats.org/officeDocument/2006/relationships/image" Target="../media/image254.png"/></Relationships>
</file>

<file path=ppt/slides/_rels/slide133.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notesSlide" Target="../notesSlides/notesSlide93.xml"/><Relationship Id="rId1" Type="http://schemas.openxmlformats.org/officeDocument/2006/relationships/slideLayout" Target="../slideLayouts/slideLayout7.xml"/><Relationship Id="rId5" Type="http://schemas.openxmlformats.org/officeDocument/2006/relationships/image" Target="../media/image259.png"/><Relationship Id="rId4" Type="http://schemas.openxmlformats.org/officeDocument/2006/relationships/image" Target="../media/image258.png"/></Relationships>
</file>

<file path=ppt/slides/_rels/slide134.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notesSlide" Target="../notesSlides/notesSlide94.xml"/><Relationship Id="rId1" Type="http://schemas.openxmlformats.org/officeDocument/2006/relationships/slideLayout" Target="../slideLayouts/slideLayout7.xml"/><Relationship Id="rId6" Type="http://schemas.openxmlformats.org/officeDocument/2006/relationships/image" Target="../media/image263.png"/><Relationship Id="rId5" Type="http://schemas.openxmlformats.org/officeDocument/2006/relationships/image" Target="../media/image262.png"/><Relationship Id="rId4" Type="http://schemas.openxmlformats.org/officeDocument/2006/relationships/image" Target="../media/image261.png"/></Relationships>
</file>

<file path=ppt/slides/_rels/slide135.xml.rels><?xml version="1.0" encoding="UTF-8" standalone="yes"?>
<Relationships xmlns="http://schemas.openxmlformats.org/package/2006/relationships"><Relationship Id="rId3" Type="http://schemas.openxmlformats.org/officeDocument/2006/relationships/image" Target="../media/image264.png"/><Relationship Id="rId2" Type="http://schemas.openxmlformats.org/officeDocument/2006/relationships/notesSlide" Target="../notesSlides/notesSlide95.xml"/><Relationship Id="rId1" Type="http://schemas.openxmlformats.org/officeDocument/2006/relationships/slideLayout" Target="../slideLayouts/slideLayout7.xml"/><Relationship Id="rId6" Type="http://schemas.openxmlformats.org/officeDocument/2006/relationships/image" Target="../media/image267.png"/><Relationship Id="rId5" Type="http://schemas.openxmlformats.org/officeDocument/2006/relationships/image" Target="../media/image266.png"/><Relationship Id="rId4" Type="http://schemas.openxmlformats.org/officeDocument/2006/relationships/image" Target="../media/image265.png"/></Relationships>
</file>

<file path=ppt/slides/_rels/slide136.xml.rels><?xml version="1.0" encoding="UTF-8" standalone="yes"?>
<Relationships xmlns="http://schemas.openxmlformats.org/package/2006/relationships"><Relationship Id="rId3" Type="http://schemas.openxmlformats.org/officeDocument/2006/relationships/image" Target="../media/image268.png"/><Relationship Id="rId2" Type="http://schemas.openxmlformats.org/officeDocument/2006/relationships/notesSlide" Target="../notesSlides/notesSlide96.xml"/><Relationship Id="rId1" Type="http://schemas.openxmlformats.org/officeDocument/2006/relationships/slideLayout" Target="../slideLayouts/slideLayout7.xml"/><Relationship Id="rId4" Type="http://schemas.openxmlformats.org/officeDocument/2006/relationships/image" Target="../media/image269.png"/></Relationships>
</file>

<file path=ppt/slides/_rels/slide137.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notesSlide" Target="../notesSlides/notesSlide97.xml"/><Relationship Id="rId1" Type="http://schemas.openxmlformats.org/officeDocument/2006/relationships/slideLayout" Target="../slideLayouts/slideLayout7.xml"/><Relationship Id="rId4" Type="http://schemas.openxmlformats.org/officeDocument/2006/relationships/image" Target="../media/image271.png"/></Relationships>
</file>

<file path=ppt/slides/_rels/slide138.xml.rels><?xml version="1.0" encoding="UTF-8" standalone="yes"?>
<Relationships xmlns="http://schemas.openxmlformats.org/package/2006/relationships"><Relationship Id="rId3" Type="http://schemas.openxmlformats.org/officeDocument/2006/relationships/image" Target="../media/image272.png"/><Relationship Id="rId2" Type="http://schemas.openxmlformats.org/officeDocument/2006/relationships/notesSlide" Target="../notesSlides/notesSlide98.xml"/><Relationship Id="rId1" Type="http://schemas.openxmlformats.org/officeDocument/2006/relationships/slideLayout" Target="../slideLayouts/slideLayout7.xml"/><Relationship Id="rId5" Type="http://schemas.openxmlformats.org/officeDocument/2006/relationships/image" Target="../media/image274.png"/><Relationship Id="rId4" Type="http://schemas.openxmlformats.org/officeDocument/2006/relationships/image" Target="../media/image273.png"/></Relationships>
</file>

<file path=ppt/slides/_rels/slide139.xml.rels><?xml version="1.0" encoding="UTF-8" standalone="yes"?>
<Relationships xmlns="http://schemas.openxmlformats.org/package/2006/relationships"><Relationship Id="rId3" Type="http://schemas.openxmlformats.org/officeDocument/2006/relationships/image" Target="../media/image275.png"/><Relationship Id="rId2" Type="http://schemas.openxmlformats.org/officeDocument/2006/relationships/notesSlide" Target="../notesSlides/notesSlide99.xml"/><Relationship Id="rId1" Type="http://schemas.openxmlformats.org/officeDocument/2006/relationships/slideLayout" Target="../slideLayouts/slideLayout7.xml"/><Relationship Id="rId4" Type="http://schemas.openxmlformats.org/officeDocument/2006/relationships/image" Target="../media/image276.pn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421.png"/><Relationship Id="rId2" Type="http://schemas.openxmlformats.org/officeDocument/2006/relationships/customXml" Target="../ink/ink40.xml"/><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customXml" Target="../ink/ink41.xml"/><Relationship Id="rId1" Type="http://schemas.openxmlformats.org/officeDocument/2006/relationships/slideLayout" Target="../slideLayouts/slideLayout7.xml"/><Relationship Id="rId4" Type="http://schemas.openxmlformats.org/officeDocument/2006/relationships/customXml" Target="../ink/ink42.xml"/></Relationships>
</file>

<file path=ppt/slides/_rels/slide17.xml.rels><?xml version="1.0" encoding="UTF-8" standalone="yes"?>
<Relationships xmlns="http://schemas.openxmlformats.org/package/2006/relationships"><Relationship Id="rId8" Type="http://schemas.openxmlformats.org/officeDocument/2006/relationships/customXml" Target="../ink/ink44.xml"/><Relationship Id="rId3" Type="http://schemas.openxmlformats.org/officeDocument/2006/relationships/image" Target="../media/image50.png"/><Relationship Id="rId7" Type="http://schemas.openxmlformats.org/officeDocument/2006/relationships/image" Target="../media/image53.png"/><Relationship Id="rId2"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52.png"/><Relationship Id="rId11" Type="http://schemas.openxmlformats.org/officeDocument/2006/relationships/image" Target="../media/image55.png"/><Relationship Id="rId5" Type="http://schemas.openxmlformats.org/officeDocument/2006/relationships/image" Target="../media/image51.png"/><Relationship Id="rId10" Type="http://schemas.openxmlformats.org/officeDocument/2006/relationships/customXml" Target="../ink/ink45.xml"/><Relationship Id="rId4" Type="http://schemas.openxmlformats.org/officeDocument/2006/relationships/customXml" Target="../ink/ink43.xml"/><Relationship Id="rId9" Type="http://schemas.openxmlformats.org/officeDocument/2006/relationships/image" Target="../media/image54.png"/></Relationships>
</file>

<file path=ppt/slides/_rels/slide18.xml.rels><?xml version="1.0" encoding="UTF-8" standalone="yes"?>
<Relationships xmlns="http://schemas.openxmlformats.org/package/2006/relationships"><Relationship Id="rId8" Type="http://schemas.openxmlformats.org/officeDocument/2006/relationships/image" Target="../media/image450.png"/><Relationship Id="rId3" Type="http://schemas.openxmlformats.org/officeDocument/2006/relationships/customXml" Target="../ink/ink46.xml"/><Relationship Id="rId7" Type="http://schemas.openxmlformats.org/officeDocument/2006/relationships/customXml" Target="../ink/ink48.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40.png"/><Relationship Id="rId5" Type="http://schemas.openxmlformats.org/officeDocument/2006/relationships/customXml" Target="../ink/ink47.xml"/><Relationship Id="rId10" Type="http://schemas.openxmlformats.org/officeDocument/2006/relationships/image" Target="../media/image460.png"/><Relationship Id="rId4" Type="http://schemas.openxmlformats.org/officeDocument/2006/relationships/image" Target="../media/image430.png"/><Relationship Id="rId9" Type="http://schemas.openxmlformats.org/officeDocument/2006/relationships/customXml" Target="../ink/ink49.xml"/></Relationships>
</file>

<file path=ppt/slides/_rels/slide19.xml.rels><?xml version="1.0" encoding="UTF-8" standalone="yes"?>
<Relationships xmlns="http://schemas.openxmlformats.org/package/2006/relationships"><Relationship Id="rId8" Type="http://schemas.openxmlformats.org/officeDocument/2006/relationships/customXml" Target="../ink/ink53.xml"/><Relationship Id="rId13" Type="http://schemas.openxmlformats.org/officeDocument/2006/relationships/image" Target="../media/image521.png"/><Relationship Id="rId3" Type="http://schemas.openxmlformats.org/officeDocument/2006/relationships/image" Target="../media/image471.png"/><Relationship Id="rId7" Type="http://schemas.openxmlformats.org/officeDocument/2006/relationships/image" Target="../media/image491.png"/><Relationship Id="rId12" Type="http://schemas.openxmlformats.org/officeDocument/2006/relationships/customXml" Target="../ink/ink55.xml"/><Relationship Id="rId17" Type="http://schemas.openxmlformats.org/officeDocument/2006/relationships/image" Target="../media/image541.png"/><Relationship Id="rId2" Type="http://schemas.openxmlformats.org/officeDocument/2006/relationships/customXml" Target="../ink/ink50.xml"/><Relationship Id="rId16" Type="http://schemas.openxmlformats.org/officeDocument/2006/relationships/customXml" Target="../ink/ink57.xml"/><Relationship Id="rId1" Type="http://schemas.openxmlformats.org/officeDocument/2006/relationships/slideLayout" Target="../slideLayouts/slideLayout7.xml"/><Relationship Id="rId6" Type="http://schemas.openxmlformats.org/officeDocument/2006/relationships/customXml" Target="../ink/ink52.xml"/><Relationship Id="rId11" Type="http://schemas.openxmlformats.org/officeDocument/2006/relationships/image" Target="../media/image511.png"/><Relationship Id="rId5" Type="http://schemas.openxmlformats.org/officeDocument/2006/relationships/image" Target="../media/image481.png"/><Relationship Id="rId15" Type="http://schemas.openxmlformats.org/officeDocument/2006/relationships/image" Target="../media/image531.png"/><Relationship Id="rId10" Type="http://schemas.openxmlformats.org/officeDocument/2006/relationships/customXml" Target="../ink/ink54.xml"/><Relationship Id="rId4" Type="http://schemas.openxmlformats.org/officeDocument/2006/relationships/customXml" Target="../ink/ink51.xml"/><Relationship Id="rId9" Type="http://schemas.openxmlformats.org/officeDocument/2006/relationships/image" Target="../media/image500.png"/><Relationship Id="rId14" Type="http://schemas.openxmlformats.org/officeDocument/2006/relationships/customXml" Target="../ink/ink5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21.xml.rels><?xml version="1.0" encoding="UTF-8" standalone="yes"?>
<Relationships xmlns="http://schemas.openxmlformats.org/package/2006/relationships"><Relationship Id="rId8" Type="http://schemas.openxmlformats.org/officeDocument/2006/relationships/image" Target="../media/image470.png"/><Relationship Id="rId3" Type="http://schemas.openxmlformats.org/officeDocument/2006/relationships/customXml" Target="../ink/ink58.xml"/><Relationship Id="rId7" Type="http://schemas.openxmlformats.org/officeDocument/2006/relationships/customXml" Target="../ink/ink60.xml"/><Relationship Id="rId12" Type="http://schemas.openxmlformats.org/officeDocument/2006/relationships/image" Target="../media/image49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50.png"/><Relationship Id="rId11" Type="http://schemas.openxmlformats.org/officeDocument/2006/relationships/customXml" Target="../ink/ink62.xml"/><Relationship Id="rId5" Type="http://schemas.openxmlformats.org/officeDocument/2006/relationships/customXml" Target="../ink/ink59.xml"/><Relationship Id="rId10" Type="http://schemas.openxmlformats.org/officeDocument/2006/relationships/image" Target="../media/image480.png"/><Relationship Id="rId4" Type="http://schemas.openxmlformats.org/officeDocument/2006/relationships/image" Target="../media/image430.png"/><Relationship Id="rId9" Type="http://schemas.openxmlformats.org/officeDocument/2006/relationships/customXml" Target="../ink/ink61.xml"/></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23.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customXml" Target="../ink/ink63.xml"/><Relationship Id="rId7" Type="http://schemas.openxmlformats.org/officeDocument/2006/relationships/image" Target="../media/image6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customXml" Target="../ink/ink65.xml"/><Relationship Id="rId5" Type="http://schemas.openxmlformats.org/officeDocument/2006/relationships/customXml" Target="../ink/ink64.xml"/><Relationship Id="rId10" Type="http://schemas.openxmlformats.org/officeDocument/2006/relationships/customXml" Target="../ink/ink67.xml"/><Relationship Id="rId4" Type="http://schemas.openxmlformats.org/officeDocument/2006/relationships/image" Target="../media/image2591.png"/><Relationship Id="rId9" Type="http://schemas.openxmlformats.org/officeDocument/2006/relationships/customXml" Target="../ink/ink66.xml"/></Relationships>
</file>

<file path=ppt/slides/_rels/slide2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25.xml.rels><?xml version="1.0" encoding="UTF-8" standalone="yes"?>
<Relationships xmlns="http://schemas.openxmlformats.org/package/2006/relationships"><Relationship Id="rId3" Type="http://schemas.openxmlformats.org/officeDocument/2006/relationships/customXml" Target="../ink/ink68.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540.png"/><Relationship Id="rId5" Type="http://schemas.openxmlformats.org/officeDocument/2006/relationships/customXml" Target="../ink/ink69.xml"/><Relationship Id="rId4" Type="http://schemas.openxmlformats.org/officeDocument/2006/relationships/image" Target="../media/image530.png"/></Relationships>
</file>

<file path=ppt/slides/_rels/slide2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27.xml.rels><?xml version="1.0" encoding="UTF-8" standalone="yes"?>
<Relationships xmlns="http://schemas.openxmlformats.org/package/2006/relationships"><Relationship Id="rId3" Type="http://schemas.openxmlformats.org/officeDocument/2006/relationships/customXml" Target="../ink/ink70.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30.png"/><Relationship Id="rId5" Type="http://schemas.openxmlformats.org/officeDocument/2006/relationships/customXml" Target="../ink/ink71.xml"/><Relationship Id="rId4" Type="http://schemas.openxmlformats.org/officeDocument/2006/relationships/image" Target="../media/image590.png"/></Relationships>
</file>

<file path=ppt/slides/_rels/slide2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29.xml.rels><?xml version="1.0" encoding="UTF-8" standalone="yes"?>
<Relationships xmlns="http://schemas.openxmlformats.org/package/2006/relationships"><Relationship Id="rId8" Type="http://schemas.openxmlformats.org/officeDocument/2006/relationships/customXml" Target="../ink/ink75.xml"/><Relationship Id="rId13" Type="http://schemas.openxmlformats.org/officeDocument/2006/relationships/image" Target="../media/image671.png"/><Relationship Id="rId3" Type="http://schemas.openxmlformats.org/officeDocument/2006/relationships/image" Target="../media/image620.png"/><Relationship Id="rId7" Type="http://schemas.openxmlformats.org/officeDocument/2006/relationships/image" Target="../media/image640.png"/><Relationship Id="rId12" Type="http://schemas.openxmlformats.org/officeDocument/2006/relationships/customXml" Target="../ink/ink77.xml"/><Relationship Id="rId2" Type="http://schemas.openxmlformats.org/officeDocument/2006/relationships/customXml" Target="../ink/ink72.xml"/><Relationship Id="rId1" Type="http://schemas.openxmlformats.org/officeDocument/2006/relationships/slideLayout" Target="../slideLayouts/slideLayout7.xml"/><Relationship Id="rId6" Type="http://schemas.openxmlformats.org/officeDocument/2006/relationships/customXml" Target="../ink/ink74.xml"/><Relationship Id="rId11" Type="http://schemas.openxmlformats.org/officeDocument/2006/relationships/image" Target="../media/image661.png"/><Relationship Id="rId5" Type="http://schemas.openxmlformats.org/officeDocument/2006/relationships/image" Target="../media/image630.png"/><Relationship Id="rId15" Type="http://schemas.openxmlformats.org/officeDocument/2006/relationships/image" Target="../media/image680.png"/><Relationship Id="rId10" Type="http://schemas.openxmlformats.org/officeDocument/2006/relationships/customXml" Target="../ink/ink76.xml"/><Relationship Id="rId4" Type="http://schemas.openxmlformats.org/officeDocument/2006/relationships/customXml" Target="../ink/ink73.xml"/><Relationship Id="rId9" Type="http://schemas.openxmlformats.org/officeDocument/2006/relationships/image" Target="../media/image651.png"/><Relationship Id="rId14" Type="http://schemas.openxmlformats.org/officeDocument/2006/relationships/customXml" Target="../ink/ink78.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customXml" Target="../ink/ink6.xml"/><Relationship Id="rId3" Type="http://schemas.openxmlformats.org/officeDocument/2006/relationships/customXml" Target="../ink/ink1.xml"/><Relationship Id="rId7" Type="http://schemas.openxmlformats.org/officeDocument/2006/relationships/customXml" Target="../ink/ink3.xml"/><Relationship Id="rId12"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customXml" Target="../ink/ink5.xml"/><Relationship Id="rId5" Type="http://schemas.openxmlformats.org/officeDocument/2006/relationships/customXml" Target="../ink/ink2.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customXml" Target="../ink/ink4.xml"/><Relationship Id="rId1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621.png"/><Relationship Id="rId2" Type="http://schemas.openxmlformats.org/officeDocument/2006/relationships/customXml" Target="../ink/ink79.xml"/><Relationship Id="rId1" Type="http://schemas.openxmlformats.org/officeDocument/2006/relationships/slideLayout" Target="../slideLayouts/slideLayout7.xml"/><Relationship Id="rId5" Type="http://schemas.openxmlformats.org/officeDocument/2006/relationships/image" Target="../media/image671.png"/><Relationship Id="rId4" Type="http://schemas.openxmlformats.org/officeDocument/2006/relationships/customXml" Target="../ink/ink80.xml"/></Relationships>
</file>

<file path=ppt/slides/_rels/slide3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32.xml.rels><?xml version="1.0" encoding="UTF-8" standalone="yes"?>
<Relationships xmlns="http://schemas.openxmlformats.org/package/2006/relationships"><Relationship Id="rId3" Type="http://schemas.openxmlformats.org/officeDocument/2006/relationships/image" Target="../media/image621.png"/><Relationship Id="rId2" Type="http://schemas.openxmlformats.org/officeDocument/2006/relationships/customXml" Target="../ink/ink81.xml"/><Relationship Id="rId1" Type="http://schemas.openxmlformats.org/officeDocument/2006/relationships/slideLayout" Target="../slideLayouts/slideLayout7.xml"/><Relationship Id="rId5" Type="http://schemas.openxmlformats.org/officeDocument/2006/relationships/image" Target="../media/image671.png"/><Relationship Id="rId4" Type="http://schemas.openxmlformats.org/officeDocument/2006/relationships/customXml" Target="../ink/ink82.xml"/></Relationships>
</file>

<file path=ppt/slides/_rels/slide33.xml.rels><?xml version="1.0" encoding="UTF-8" standalone="yes"?>
<Relationships xmlns="http://schemas.openxmlformats.org/package/2006/relationships"><Relationship Id="rId8" Type="http://schemas.openxmlformats.org/officeDocument/2006/relationships/customXml" Target="../ink/ink86.xml"/><Relationship Id="rId13" Type="http://schemas.openxmlformats.org/officeDocument/2006/relationships/image" Target="../media/image79.png"/><Relationship Id="rId3" Type="http://schemas.openxmlformats.org/officeDocument/2006/relationships/image" Target="../media/image740.png"/><Relationship Id="rId7" Type="http://schemas.openxmlformats.org/officeDocument/2006/relationships/image" Target="../media/image760.png"/><Relationship Id="rId12" Type="http://schemas.openxmlformats.org/officeDocument/2006/relationships/customXml" Target="../ink/ink88.xml"/><Relationship Id="rId17" Type="http://schemas.openxmlformats.org/officeDocument/2006/relationships/image" Target="../media/image81.png"/><Relationship Id="rId2" Type="http://schemas.openxmlformats.org/officeDocument/2006/relationships/customXml" Target="../ink/ink83.xml"/><Relationship Id="rId16" Type="http://schemas.openxmlformats.org/officeDocument/2006/relationships/customXml" Target="../ink/ink90.xml"/><Relationship Id="rId1" Type="http://schemas.openxmlformats.org/officeDocument/2006/relationships/slideLayout" Target="../slideLayouts/slideLayout7.xml"/><Relationship Id="rId6" Type="http://schemas.openxmlformats.org/officeDocument/2006/relationships/customXml" Target="../ink/ink85.xml"/><Relationship Id="rId11" Type="http://schemas.openxmlformats.org/officeDocument/2006/relationships/image" Target="../media/image78.png"/><Relationship Id="rId5" Type="http://schemas.openxmlformats.org/officeDocument/2006/relationships/image" Target="../media/image750.png"/><Relationship Id="rId15" Type="http://schemas.openxmlformats.org/officeDocument/2006/relationships/image" Target="../media/image80.png"/><Relationship Id="rId10" Type="http://schemas.openxmlformats.org/officeDocument/2006/relationships/customXml" Target="../ink/ink87.xml"/><Relationship Id="rId4" Type="http://schemas.openxmlformats.org/officeDocument/2006/relationships/customXml" Target="../ink/ink84.xml"/><Relationship Id="rId9" Type="http://schemas.openxmlformats.org/officeDocument/2006/relationships/image" Target="../media/image770.png"/><Relationship Id="rId14" Type="http://schemas.openxmlformats.org/officeDocument/2006/relationships/customXml" Target="../ink/ink89.xml"/></Relationships>
</file>

<file path=ppt/slides/_rels/slide3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7.xml"/><Relationship Id="rId5" Type="http://schemas.openxmlformats.org/officeDocument/2006/relationships/image" Target="../media/image84.png"/><Relationship Id="rId4" Type="http://schemas.openxmlformats.org/officeDocument/2006/relationships/customXml" Target="../ink/ink91.xml"/></Relationships>
</file>

<file path=ppt/slides/_rels/slide35.xml.rels><?xml version="1.0" encoding="UTF-8" standalone="yes"?>
<Relationships xmlns="http://schemas.openxmlformats.org/package/2006/relationships"><Relationship Id="rId3" Type="http://schemas.openxmlformats.org/officeDocument/2006/relationships/customXml" Target="../ink/ink92.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86.png"/><Relationship Id="rId5" Type="http://schemas.openxmlformats.org/officeDocument/2006/relationships/customXml" Target="../ink/ink93.xml"/><Relationship Id="rId4" Type="http://schemas.openxmlformats.org/officeDocument/2006/relationships/image" Target="../media/image85.png"/></Relationships>
</file>

<file path=ppt/slides/_rels/slide3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customXml" Target="../ink/ink94.xml"/><Relationship Id="rId2" Type="http://schemas.openxmlformats.org/officeDocument/2006/relationships/image" Target="../media/image89.png"/><Relationship Id="rId1" Type="http://schemas.openxmlformats.org/officeDocument/2006/relationships/slideLayout" Target="../slideLayouts/slideLayout7.xml"/><Relationship Id="rId6" Type="http://schemas.openxmlformats.org/officeDocument/2006/relationships/image" Target="../media/image660.png"/><Relationship Id="rId5" Type="http://schemas.openxmlformats.org/officeDocument/2006/relationships/customXml" Target="../ink/ink95.xml"/><Relationship Id="rId4" Type="http://schemas.openxmlformats.org/officeDocument/2006/relationships/image" Target="../media/image650.png"/></Relationships>
</file>

<file path=ppt/slides/_rels/slide38.xml.rels><?xml version="1.0" encoding="UTF-8" standalone="yes"?>
<Relationships xmlns="http://schemas.openxmlformats.org/package/2006/relationships"><Relationship Id="rId8" Type="http://schemas.openxmlformats.org/officeDocument/2006/relationships/customXml" Target="../ink/ink99.xml"/><Relationship Id="rId3" Type="http://schemas.openxmlformats.org/officeDocument/2006/relationships/customXml" Target="../ink/ink96.xml"/><Relationship Id="rId7" Type="http://schemas.openxmlformats.org/officeDocument/2006/relationships/image" Target="../media/image90.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customXml" Target="../ink/ink98.xml"/><Relationship Id="rId11" Type="http://schemas.openxmlformats.org/officeDocument/2006/relationships/image" Target="../media/image92.png"/><Relationship Id="rId5" Type="http://schemas.openxmlformats.org/officeDocument/2006/relationships/customXml" Target="../ink/ink97.xml"/><Relationship Id="rId10" Type="http://schemas.openxmlformats.org/officeDocument/2006/relationships/customXml" Target="../ink/ink100.xml"/><Relationship Id="rId4" Type="http://schemas.openxmlformats.org/officeDocument/2006/relationships/image" Target="../media/image85.png"/><Relationship Id="rId9" Type="http://schemas.openxmlformats.org/officeDocument/2006/relationships/image" Target="../media/image91.png"/></Relationships>
</file>

<file path=ppt/slides/_rels/slide39.xml.rels><?xml version="1.0" encoding="UTF-8" standalone="yes"?>
<Relationships xmlns="http://schemas.openxmlformats.org/package/2006/relationships"><Relationship Id="rId3" Type="http://schemas.openxmlformats.org/officeDocument/2006/relationships/customXml" Target="../ink/ink101.xm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93.png"/></Relationships>
</file>

<file path=ppt/slides/_rels/slide4.xml.rels><?xml version="1.0" encoding="UTF-8" standalone="yes"?>
<Relationships xmlns="http://schemas.openxmlformats.org/package/2006/relationships"><Relationship Id="rId8" Type="http://schemas.openxmlformats.org/officeDocument/2006/relationships/customXml" Target="../ink/ink10.xml"/><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customXml" Target="../ink/ink7.xml"/><Relationship Id="rId1" Type="http://schemas.openxmlformats.org/officeDocument/2006/relationships/slideLayout" Target="../slideLayouts/slideLayout7.xml"/><Relationship Id="rId6" Type="http://schemas.openxmlformats.org/officeDocument/2006/relationships/customXml" Target="../ink/ink9.xml"/><Relationship Id="rId11" Type="http://schemas.openxmlformats.org/officeDocument/2006/relationships/image" Target="../media/image13.png"/><Relationship Id="rId5" Type="http://schemas.openxmlformats.org/officeDocument/2006/relationships/image" Target="../media/image10.png"/><Relationship Id="rId10" Type="http://schemas.openxmlformats.org/officeDocument/2006/relationships/customXml" Target="../ink/ink11.xml"/><Relationship Id="rId4" Type="http://schemas.openxmlformats.org/officeDocument/2006/relationships/customXml" Target="../ink/ink8.xml"/><Relationship Id="rId9"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96.png"/><Relationship Id="rId4" Type="http://schemas.openxmlformats.org/officeDocument/2006/relationships/image" Target="../media/image95.png"/></Relationships>
</file>

<file path=ppt/slides/_rels/slide4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7.xml"/><Relationship Id="rId6" Type="http://schemas.openxmlformats.org/officeDocument/2006/relationships/customXml" Target="../ink/ink103.xml"/><Relationship Id="rId5" Type="http://schemas.openxmlformats.org/officeDocument/2006/relationships/image" Target="../media/image85.png"/><Relationship Id="rId4" Type="http://schemas.openxmlformats.org/officeDocument/2006/relationships/customXml" Target="../ink/ink102.xml"/></Relationships>
</file>

<file path=ppt/slides/_rels/slide42.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customXml" Target="../ink/ink104.xml"/><Relationship Id="rId7" Type="http://schemas.openxmlformats.org/officeDocument/2006/relationships/customXml" Target="../ink/ink106.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00.png"/><Relationship Id="rId5" Type="http://schemas.openxmlformats.org/officeDocument/2006/relationships/customXml" Target="../ink/ink105.xml"/><Relationship Id="rId10" Type="http://schemas.openxmlformats.org/officeDocument/2006/relationships/image" Target="../media/image102.png"/><Relationship Id="rId4" Type="http://schemas.openxmlformats.org/officeDocument/2006/relationships/image" Target="../media/image99.png"/><Relationship Id="rId9" Type="http://schemas.openxmlformats.org/officeDocument/2006/relationships/customXml" Target="../ink/ink107.xml"/></Relationships>
</file>

<file path=ppt/slides/_rels/slide43.xml.rels><?xml version="1.0" encoding="UTF-8" standalone="yes"?>
<Relationships xmlns="http://schemas.openxmlformats.org/package/2006/relationships"><Relationship Id="rId8" Type="http://schemas.openxmlformats.org/officeDocument/2006/relationships/image" Target="../media/image105.png"/><Relationship Id="rId13" Type="http://schemas.openxmlformats.org/officeDocument/2006/relationships/customXml" Target="../ink/ink113.xml"/><Relationship Id="rId18" Type="http://schemas.openxmlformats.org/officeDocument/2006/relationships/image" Target="../media/image110.png"/><Relationship Id="rId3" Type="http://schemas.openxmlformats.org/officeDocument/2006/relationships/customXml" Target="../ink/ink108.xml"/><Relationship Id="rId7" Type="http://schemas.openxmlformats.org/officeDocument/2006/relationships/customXml" Target="../ink/ink110.xml"/><Relationship Id="rId12" Type="http://schemas.openxmlformats.org/officeDocument/2006/relationships/image" Target="../media/image107.png"/><Relationship Id="rId17" Type="http://schemas.openxmlformats.org/officeDocument/2006/relationships/customXml" Target="../ink/ink115.xml"/><Relationship Id="rId2" Type="http://schemas.openxmlformats.org/officeDocument/2006/relationships/notesSlide" Target="../notesSlides/notesSlide20.xml"/><Relationship Id="rId16" Type="http://schemas.openxmlformats.org/officeDocument/2006/relationships/image" Target="../media/image109.png"/><Relationship Id="rId1" Type="http://schemas.openxmlformats.org/officeDocument/2006/relationships/slideLayout" Target="../slideLayouts/slideLayout7.xml"/><Relationship Id="rId6" Type="http://schemas.openxmlformats.org/officeDocument/2006/relationships/image" Target="../media/image104.png"/><Relationship Id="rId11" Type="http://schemas.openxmlformats.org/officeDocument/2006/relationships/customXml" Target="../ink/ink112.xml"/><Relationship Id="rId5" Type="http://schemas.openxmlformats.org/officeDocument/2006/relationships/customXml" Target="../ink/ink109.xml"/><Relationship Id="rId15" Type="http://schemas.openxmlformats.org/officeDocument/2006/relationships/customXml" Target="../ink/ink114.xml"/><Relationship Id="rId10" Type="http://schemas.openxmlformats.org/officeDocument/2006/relationships/image" Target="../media/image106.png"/><Relationship Id="rId4" Type="http://schemas.openxmlformats.org/officeDocument/2006/relationships/image" Target="../media/image103.png"/><Relationship Id="rId9" Type="http://schemas.openxmlformats.org/officeDocument/2006/relationships/customXml" Target="../ink/ink111.xml"/><Relationship Id="rId14" Type="http://schemas.openxmlformats.org/officeDocument/2006/relationships/image" Target="../media/image108.png"/></Relationships>
</file>

<file path=ppt/slides/_rels/slide44.xml.rels><?xml version="1.0" encoding="UTF-8" standalone="yes"?>
<Relationships xmlns="http://schemas.openxmlformats.org/package/2006/relationships"><Relationship Id="rId8" Type="http://schemas.openxmlformats.org/officeDocument/2006/relationships/customXml" Target="../ink/ink119.xml"/><Relationship Id="rId13" Type="http://schemas.openxmlformats.org/officeDocument/2006/relationships/customXml" Target="../ink/ink122.xml"/><Relationship Id="rId3" Type="http://schemas.openxmlformats.org/officeDocument/2006/relationships/customXml" Target="../ink/ink116.xml"/><Relationship Id="rId7" Type="http://schemas.openxmlformats.org/officeDocument/2006/relationships/customXml" Target="../ink/ink118.xml"/><Relationship Id="rId12" Type="http://schemas.openxmlformats.org/officeDocument/2006/relationships/customXml" Target="../ink/ink121.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11.png"/><Relationship Id="rId11" Type="http://schemas.openxmlformats.org/officeDocument/2006/relationships/image" Target="../media/image113.png"/><Relationship Id="rId5" Type="http://schemas.openxmlformats.org/officeDocument/2006/relationships/customXml" Target="../ink/ink117.xml"/><Relationship Id="rId10" Type="http://schemas.openxmlformats.org/officeDocument/2006/relationships/customXml" Target="../ink/ink120.xml"/><Relationship Id="rId4" Type="http://schemas.openxmlformats.org/officeDocument/2006/relationships/image" Target="../media/image1100.png"/><Relationship Id="rId9" Type="http://schemas.openxmlformats.org/officeDocument/2006/relationships/image" Target="../media/image112.png"/><Relationship Id="rId14" Type="http://schemas.openxmlformats.org/officeDocument/2006/relationships/customXml" Target="../ink/ink123.xml"/></Relationships>
</file>

<file path=ppt/slides/_rels/slide45.xml.rels><?xml version="1.0" encoding="UTF-8" standalone="yes"?>
<Relationships xmlns="http://schemas.openxmlformats.org/package/2006/relationships"><Relationship Id="rId13" Type="http://schemas.openxmlformats.org/officeDocument/2006/relationships/customXml" Target="../ink/ink128.xml"/><Relationship Id="rId3" Type="http://schemas.openxmlformats.org/officeDocument/2006/relationships/customXml" Target="../ink/ink124.xml"/><Relationship Id="rId7" Type="http://schemas.openxmlformats.org/officeDocument/2006/relationships/customXml" Target="../ink/ink126.xml"/><Relationship Id="rId12" Type="http://schemas.openxmlformats.org/officeDocument/2006/relationships/image" Target="../media/image1080.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14.png"/><Relationship Id="rId11" Type="http://schemas.openxmlformats.org/officeDocument/2006/relationships/customXml" Target="../ink/ink127.xml"/><Relationship Id="rId5" Type="http://schemas.openxmlformats.org/officeDocument/2006/relationships/customXml" Target="../ink/ink125.xml"/><Relationship Id="rId10" Type="http://schemas.openxmlformats.org/officeDocument/2006/relationships/image" Target="../media/image1070.png"/><Relationship Id="rId4" Type="http://schemas.openxmlformats.org/officeDocument/2006/relationships/image" Target="../media/image590.png"/><Relationship Id="rId14" Type="http://schemas.openxmlformats.org/officeDocument/2006/relationships/image" Target="../media/image1090.png"/></Relationships>
</file>

<file path=ppt/slides/_rels/slide46.xml.rels><?xml version="1.0" encoding="UTF-8" standalone="yes"?>
<Relationships xmlns="http://schemas.openxmlformats.org/package/2006/relationships"><Relationship Id="rId8" Type="http://schemas.openxmlformats.org/officeDocument/2006/relationships/customXml" Target="../ink/ink131.xml"/><Relationship Id="rId13" Type="http://schemas.openxmlformats.org/officeDocument/2006/relationships/image" Target="../media/image116.png"/><Relationship Id="rId3" Type="http://schemas.openxmlformats.org/officeDocument/2006/relationships/image" Target="../media/image115.png"/><Relationship Id="rId7" Type="http://schemas.openxmlformats.org/officeDocument/2006/relationships/image" Target="../media/image1131.png"/><Relationship Id="rId12" Type="http://schemas.openxmlformats.org/officeDocument/2006/relationships/customXml" Target="../ink/ink133.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customXml" Target="../ink/ink130.xml"/><Relationship Id="rId11" Type="http://schemas.openxmlformats.org/officeDocument/2006/relationships/image" Target="../media/image490.png"/><Relationship Id="rId5" Type="http://schemas.openxmlformats.org/officeDocument/2006/relationships/image" Target="../media/image1122.png"/><Relationship Id="rId10" Type="http://schemas.openxmlformats.org/officeDocument/2006/relationships/customXml" Target="../ink/ink132.xml"/><Relationship Id="rId4" Type="http://schemas.openxmlformats.org/officeDocument/2006/relationships/customXml" Target="../ink/ink129.xml"/><Relationship Id="rId9" Type="http://schemas.openxmlformats.org/officeDocument/2006/relationships/image" Target="../media/image1141.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17.png"/><Relationship Id="rId7" Type="http://schemas.openxmlformats.org/officeDocument/2006/relationships/image" Target="../media/image119.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customXml" Target="../ink/ink135.xml"/><Relationship Id="rId5" Type="http://schemas.openxmlformats.org/officeDocument/2006/relationships/image" Target="../media/image118.png"/><Relationship Id="rId4" Type="http://schemas.openxmlformats.org/officeDocument/2006/relationships/customXml" Target="../ink/ink134.xml"/></Relationships>
</file>

<file path=ppt/slides/_rels/slide49.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1202.png"/><Relationship Id="rId5" Type="http://schemas.openxmlformats.org/officeDocument/2006/relationships/customXml" Target="../ink/ink136.xml"/><Relationship Id="rId4" Type="http://schemas.openxmlformats.org/officeDocument/2006/relationships/image" Target="../media/image121.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ustomXml" Target="../ink/ink12.xml"/><Relationship Id="rId1" Type="http://schemas.openxmlformats.org/officeDocument/2006/relationships/slideLayout" Target="../slideLayouts/slideLayout7.xml"/><Relationship Id="rId6" Type="http://schemas.openxmlformats.org/officeDocument/2006/relationships/customXml" Target="../ink/ink14.xml"/><Relationship Id="rId5" Type="http://schemas.openxmlformats.org/officeDocument/2006/relationships/image" Target="../media/image15.png"/><Relationship Id="rId4" Type="http://schemas.openxmlformats.org/officeDocument/2006/relationships/customXml" Target="../ink/ink13.xml"/></Relationships>
</file>

<file path=ppt/slides/_rels/slide50.xml.rels><?xml version="1.0" encoding="UTF-8" standalone="yes"?>
<Relationships xmlns="http://schemas.openxmlformats.org/package/2006/relationships"><Relationship Id="rId8" Type="http://schemas.openxmlformats.org/officeDocument/2006/relationships/image" Target="../media/image1140.png"/><Relationship Id="rId3" Type="http://schemas.openxmlformats.org/officeDocument/2006/relationships/customXml" Target="../ink/ink137.xml"/><Relationship Id="rId7" Type="http://schemas.openxmlformats.org/officeDocument/2006/relationships/customXml" Target="../ink/ink139.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1130.png"/><Relationship Id="rId5" Type="http://schemas.openxmlformats.org/officeDocument/2006/relationships/customXml" Target="../ink/ink138.xml"/><Relationship Id="rId4" Type="http://schemas.openxmlformats.org/officeDocument/2006/relationships/image" Target="../media/image1121.png"/></Relationships>
</file>

<file path=ppt/slides/_rels/slide51.xml.rels><?xml version="1.0" encoding="UTF-8" standalone="yes"?>
<Relationships xmlns="http://schemas.openxmlformats.org/package/2006/relationships"><Relationship Id="rId8" Type="http://schemas.openxmlformats.org/officeDocument/2006/relationships/customXml" Target="../ink/ink143.xml"/><Relationship Id="rId13" Type="http://schemas.openxmlformats.org/officeDocument/2006/relationships/image" Target="../media/image1192.png"/><Relationship Id="rId3" Type="http://schemas.openxmlformats.org/officeDocument/2006/relationships/customXml" Target="../ink/ink140.xml"/><Relationship Id="rId7" Type="http://schemas.openxmlformats.org/officeDocument/2006/relationships/customXml" Target="../ink/ink142.xml"/><Relationship Id="rId12" Type="http://schemas.openxmlformats.org/officeDocument/2006/relationships/customXml" Target="../ink/ink145.xm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161.png"/><Relationship Id="rId11" Type="http://schemas.openxmlformats.org/officeDocument/2006/relationships/image" Target="../media/image1182.png"/><Relationship Id="rId5" Type="http://schemas.openxmlformats.org/officeDocument/2006/relationships/customXml" Target="../ink/ink141.xml"/><Relationship Id="rId10" Type="http://schemas.openxmlformats.org/officeDocument/2006/relationships/customXml" Target="../ink/ink144.xml"/><Relationship Id="rId4" Type="http://schemas.openxmlformats.org/officeDocument/2006/relationships/image" Target="../media/image1151.png"/><Relationship Id="rId9" Type="http://schemas.openxmlformats.org/officeDocument/2006/relationships/image" Target="../media/image1171.png"/></Relationships>
</file>

<file path=ppt/slides/_rels/slide52.xml.rels><?xml version="1.0" encoding="UTF-8" standalone="yes"?>
<Relationships xmlns="http://schemas.openxmlformats.org/package/2006/relationships"><Relationship Id="rId8" Type="http://schemas.openxmlformats.org/officeDocument/2006/relationships/customXml" Target="../ink/ink149.xml"/><Relationship Id="rId3" Type="http://schemas.openxmlformats.org/officeDocument/2006/relationships/customXml" Target="../ink/ink146.xml"/><Relationship Id="rId7" Type="http://schemas.openxmlformats.org/officeDocument/2006/relationships/customXml" Target="../ink/ink148.xml"/><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1081.png"/><Relationship Id="rId5" Type="http://schemas.openxmlformats.org/officeDocument/2006/relationships/customXml" Target="../ink/ink147.xml"/><Relationship Id="rId4" Type="http://schemas.openxmlformats.org/officeDocument/2006/relationships/image" Target="../media/image1181.png"/><Relationship Id="rId9" Type="http://schemas.openxmlformats.org/officeDocument/2006/relationships/image" Target="../media/image1091.png"/></Relationships>
</file>

<file path=ppt/slides/_rels/slide53.xml.rels><?xml version="1.0" encoding="UTF-8" standalone="yes"?>
<Relationships xmlns="http://schemas.openxmlformats.org/package/2006/relationships"><Relationship Id="rId8" Type="http://schemas.openxmlformats.org/officeDocument/2006/relationships/image" Target="../media/image1211.png"/><Relationship Id="rId13" Type="http://schemas.openxmlformats.org/officeDocument/2006/relationships/customXml" Target="../ink/ink155.xml"/><Relationship Id="rId3" Type="http://schemas.openxmlformats.org/officeDocument/2006/relationships/customXml" Target="../ink/ink150.xml"/><Relationship Id="rId7" Type="http://schemas.openxmlformats.org/officeDocument/2006/relationships/customXml" Target="../ink/ink152.xml"/><Relationship Id="rId12" Type="http://schemas.openxmlformats.org/officeDocument/2006/relationships/image" Target="../media/image123.png"/><Relationship Id="rId2" Type="http://schemas.openxmlformats.org/officeDocument/2006/relationships/notesSlide" Target="../notesSlides/notesSlide30.xml"/><Relationship Id="rId16" Type="http://schemas.openxmlformats.org/officeDocument/2006/relationships/image" Target="../media/image125.png"/><Relationship Id="rId1" Type="http://schemas.openxmlformats.org/officeDocument/2006/relationships/slideLayout" Target="../slideLayouts/slideLayout7.xml"/><Relationship Id="rId6" Type="http://schemas.openxmlformats.org/officeDocument/2006/relationships/image" Target="../media/image1201.png"/><Relationship Id="rId11" Type="http://schemas.openxmlformats.org/officeDocument/2006/relationships/customXml" Target="../ink/ink154.xml"/><Relationship Id="rId5" Type="http://schemas.openxmlformats.org/officeDocument/2006/relationships/customXml" Target="../ink/ink151.xml"/><Relationship Id="rId15" Type="http://schemas.openxmlformats.org/officeDocument/2006/relationships/customXml" Target="../ink/ink156.xml"/><Relationship Id="rId10" Type="http://schemas.openxmlformats.org/officeDocument/2006/relationships/image" Target="../media/image122.png"/><Relationship Id="rId4" Type="http://schemas.openxmlformats.org/officeDocument/2006/relationships/image" Target="../media/image1191.png"/><Relationship Id="rId9" Type="http://schemas.openxmlformats.org/officeDocument/2006/relationships/customXml" Target="../ink/ink153.xml"/><Relationship Id="rId14" Type="http://schemas.openxmlformats.org/officeDocument/2006/relationships/image" Target="../media/image124.png"/></Relationships>
</file>

<file path=ppt/slides/_rels/slide54.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customXml" Target="../ink/ink157.xml"/><Relationship Id="rId7" Type="http://schemas.openxmlformats.org/officeDocument/2006/relationships/customXml" Target="../ink/ink159.xml"/><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126.png"/><Relationship Id="rId5" Type="http://schemas.openxmlformats.org/officeDocument/2006/relationships/customXml" Target="../ink/ink158.xml"/><Relationship Id="rId4" Type="http://schemas.openxmlformats.org/officeDocument/2006/relationships/image" Target="../media/image1191.png"/></Relationships>
</file>

<file path=ppt/slides/_rels/slide55.xml.rels><?xml version="1.0" encoding="UTF-8" standalone="yes"?>
<Relationships xmlns="http://schemas.openxmlformats.org/package/2006/relationships"><Relationship Id="rId3" Type="http://schemas.openxmlformats.org/officeDocument/2006/relationships/customXml" Target="../ink/ink160.xml"/><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128.png"/><Relationship Id="rId5" Type="http://schemas.openxmlformats.org/officeDocument/2006/relationships/customXml" Target="../ink/ink161.xml"/><Relationship Id="rId4" Type="http://schemas.openxmlformats.org/officeDocument/2006/relationships/image" Target="../media/image1191.png"/></Relationships>
</file>

<file path=ppt/slides/_rels/slide56.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customXml" Target="../ink/ink162.xml"/><Relationship Id="rId7" Type="http://schemas.openxmlformats.org/officeDocument/2006/relationships/customXml" Target="../ink/ink163.xm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130.png"/><Relationship Id="rId10" Type="http://schemas.openxmlformats.org/officeDocument/2006/relationships/image" Target="../media/image132.png"/><Relationship Id="rId9" Type="http://schemas.openxmlformats.org/officeDocument/2006/relationships/customXml" Target="../ink/ink164.xml"/></Relationships>
</file>

<file path=ppt/slides/_rels/slide57.xml.rels><?xml version="1.0" encoding="UTF-8" standalone="yes"?>
<Relationships xmlns="http://schemas.openxmlformats.org/package/2006/relationships"><Relationship Id="rId8" Type="http://schemas.openxmlformats.org/officeDocument/2006/relationships/customXml" Target="../ink/ink168.xml"/><Relationship Id="rId13" Type="http://schemas.openxmlformats.org/officeDocument/2006/relationships/image" Target="../media/image138.png"/><Relationship Id="rId3" Type="http://schemas.openxmlformats.org/officeDocument/2006/relationships/image" Target="../media/image133.png"/><Relationship Id="rId7" Type="http://schemas.openxmlformats.org/officeDocument/2006/relationships/image" Target="../media/image135.png"/><Relationship Id="rId12" Type="http://schemas.openxmlformats.org/officeDocument/2006/relationships/customXml" Target="../ink/ink170.xml"/><Relationship Id="rId2" Type="http://schemas.openxmlformats.org/officeDocument/2006/relationships/customXml" Target="../ink/ink165.xml"/><Relationship Id="rId1" Type="http://schemas.openxmlformats.org/officeDocument/2006/relationships/slideLayout" Target="../slideLayouts/slideLayout7.xml"/><Relationship Id="rId6" Type="http://schemas.openxmlformats.org/officeDocument/2006/relationships/customXml" Target="../ink/ink167.xml"/><Relationship Id="rId11" Type="http://schemas.openxmlformats.org/officeDocument/2006/relationships/image" Target="../media/image137.png"/><Relationship Id="rId5" Type="http://schemas.openxmlformats.org/officeDocument/2006/relationships/image" Target="../media/image134.png"/><Relationship Id="rId15" Type="http://schemas.openxmlformats.org/officeDocument/2006/relationships/image" Target="../media/image139.png"/><Relationship Id="rId10" Type="http://schemas.openxmlformats.org/officeDocument/2006/relationships/customXml" Target="../ink/ink169.xml"/><Relationship Id="rId4" Type="http://schemas.openxmlformats.org/officeDocument/2006/relationships/customXml" Target="../ink/ink166.xml"/><Relationship Id="rId9" Type="http://schemas.openxmlformats.org/officeDocument/2006/relationships/image" Target="../media/image136.png"/><Relationship Id="rId14" Type="http://schemas.openxmlformats.org/officeDocument/2006/relationships/customXml" Target="../ink/ink171.xml"/></Relationships>
</file>

<file path=ppt/slides/_rels/slide5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customXml" Target="../ink/ink172.xml"/><Relationship Id="rId1" Type="http://schemas.openxmlformats.org/officeDocument/2006/relationships/slideLayout" Target="../slideLayouts/slideLayout7.xml"/><Relationship Id="rId6" Type="http://schemas.openxmlformats.org/officeDocument/2006/relationships/customXml" Target="../ink/ink174.xml"/><Relationship Id="rId5" Type="http://schemas.openxmlformats.org/officeDocument/2006/relationships/image" Target="../media/image138.png"/><Relationship Id="rId4" Type="http://schemas.openxmlformats.org/officeDocument/2006/relationships/customXml" Target="../ink/ink173.xml"/></Relationships>
</file>

<file path=ppt/slides/_rels/slide59.xml.rels><?xml version="1.0" encoding="UTF-8" standalone="yes"?>
<Relationships xmlns="http://schemas.openxmlformats.org/package/2006/relationships"><Relationship Id="rId8" Type="http://schemas.openxmlformats.org/officeDocument/2006/relationships/customXml" Target="../ink/ink177.xml"/><Relationship Id="rId3" Type="http://schemas.openxmlformats.org/officeDocument/2006/relationships/image" Target="../media/image115.png"/><Relationship Id="rId7" Type="http://schemas.openxmlformats.org/officeDocument/2006/relationships/image" Target="../media/image141.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customXml" Target="../ink/ink176.xml"/><Relationship Id="rId5" Type="http://schemas.openxmlformats.org/officeDocument/2006/relationships/image" Target="../media/image140.png"/><Relationship Id="rId4" Type="http://schemas.openxmlformats.org/officeDocument/2006/relationships/customXml" Target="../ink/ink175.xml"/><Relationship Id="rId9" Type="http://schemas.openxmlformats.org/officeDocument/2006/relationships/image" Target="../media/image142.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143.png"/></Relationships>
</file>

<file path=ppt/slides/_rels/slide6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image" Target="../media/image145.png"/></Relationships>
</file>

<file path=ppt/slides/_rels/slide62.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149.png"/></Relationships>
</file>

<file path=ppt/slides/_rels/slide63.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151.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customXml" Target="../ink/ink178.xml"/><Relationship Id="rId12" Type="http://schemas.openxmlformats.org/officeDocument/2006/relationships/image" Target="../media/image1120.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customXml" Target="../ink/ink180.xml"/><Relationship Id="rId11" Type="http://schemas.openxmlformats.org/officeDocument/2006/relationships/customXml" Target="../ink/ink181.xml"/><Relationship Id="rId5" Type="http://schemas.openxmlformats.org/officeDocument/2006/relationships/customXml" Target="../ink/ink179.xml"/><Relationship Id="rId10" Type="http://schemas.openxmlformats.org/officeDocument/2006/relationships/image" Target="../media/image1481.png"/><Relationship Id="rId4" Type="http://schemas.openxmlformats.org/officeDocument/2006/relationships/image" Target="../media/image1110.png"/></Relationships>
</file>

<file path=ppt/slides/_rels/slide66.xml.rels><?xml version="1.0" encoding="UTF-8" standalone="yes"?>
<Relationships xmlns="http://schemas.openxmlformats.org/package/2006/relationships"><Relationship Id="rId8" Type="http://schemas.openxmlformats.org/officeDocument/2006/relationships/image" Target="../media/image3480.png"/><Relationship Id="rId3" Type="http://schemas.openxmlformats.org/officeDocument/2006/relationships/image" Target="../media/image152.png"/><Relationship Id="rId7" Type="http://schemas.openxmlformats.org/officeDocument/2006/relationships/customXml" Target="../ink/ink183.xml"/><Relationship Id="rId2" Type="http://schemas.openxmlformats.org/officeDocument/2006/relationships/hyperlink" Target="https://matplotlib.org/stable/gallery/mplot3d/voxels.html" TargetMode="External"/><Relationship Id="rId1" Type="http://schemas.openxmlformats.org/officeDocument/2006/relationships/slideLayout" Target="../slideLayouts/slideLayout7.xml"/><Relationship Id="rId6" Type="http://schemas.openxmlformats.org/officeDocument/2006/relationships/image" Target="../media/image3470.png"/><Relationship Id="rId5" Type="http://schemas.openxmlformats.org/officeDocument/2006/relationships/customXml" Target="../ink/ink182.xml"/><Relationship Id="rId4" Type="http://schemas.openxmlformats.org/officeDocument/2006/relationships/image" Target="../media/image153.png"/></Relationships>
</file>

<file path=ppt/slides/_rels/slide67.xml.rels><?xml version="1.0" encoding="UTF-8" standalone="yes"?>
<Relationships xmlns="http://schemas.openxmlformats.org/package/2006/relationships"><Relationship Id="rId8" Type="http://schemas.openxmlformats.org/officeDocument/2006/relationships/customXml" Target="../ink/ink187.xml"/><Relationship Id="rId13" Type="http://schemas.openxmlformats.org/officeDocument/2006/relationships/image" Target="../media/image1200.png"/><Relationship Id="rId3" Type="http://schemas.openxmlformats.org/officeDocument/2006/relationships/image" Target="../media/image1150.png"/><Relationship Id="rId7" Type="http://schemas.openxmlformats.org/officeDocument/2006/relationships/image" Target="../media/image1170.png"/><Relationship Id="rId12" Type="http://schemas.openxmlformats.org/officeDocument/2006/relationships/customXml" Target="../ink/ink189.xml"/><Relationship Id="rId2" Type="http://schemas.openxmlformats.org/officeDocument/2006/relationships/customXml" Target="../ink/ink184.xml"/><Relationship Id="rId1" Type="http://schemas.openxmlformats.org/officeDocument/2006/relationships/slideLayout" Target="../slideLayouts/slideLayout7.xml"/><Relationship Id="rId6" Type="http://schemas.openxmlformats.org/officeDocument/2006/relationships/customXml" Target="../ink/ink186.xml"/><Relationship Id="rId11" Type="http://schemas.openxmlformats.org/officeDocument/2006/relationships/image" Target="../media/image1190.png"/><Relationship Id="rId5" Type="http://schemas.openxmlformats.org/officeDocument/2006/relationships/image" Target="../media/image1160.png"/><Relationship Id="rId15" Type="http://schemas.openxmlformats.org/officeDocument/2006/relationships/image" Target="../media/image1210.png"/><Relationship Id="rId10" Type="http://schemas.openxmlformats.org/officeDocument/2006/relationships/customXml" Target="../ink/ink188.xml"/><Relationship Id="rId4" Type="http://schemas.openxmlformats.org/officeDocument/2006/relationships/customXml" Target="../ink/ink185.xml"/><Relationship Id="rId9" Type="http://schemas.openxmlformats.org/officeDocument/2006/relationships/image" Target="../media/image1180.png"/><Relationship Id="rId14" Type="http://schemas.openxmlformats.org/officeDocument/2006/relationships/customXml" Target="../ink/ink190.xml"/></Relationships>
</file>

<file path=ppt/slides/_rels/slide68.xml.rels><?xml version="1.0" encoding="UTF-8" standalone="yes"?>
<Relationships xmlns="http://schemas.openxmlformats.org/package/2006/relationships"><Relationship Id="rId8" Type="http://schemas.openxmlformats.org/officeDocument/2006/relationships/image" Target="../media/image1240.png"/><Relationship Id="rId3" Type="http://schemas.openxmlformats.org/officeDocument/2006/relationships/customXml" Target="../ink/ink191.xml"/><Relationship Id="rId7" Type="http://schemas.openxmlformats.org/officeDocument/2006/relationships/customXml" Target="../ink/ink193.xml"/><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1230.png"/><Relationship Id="rId5" Type="http://schemas.openxmlformats.org/officeDocument/2006/relationships/customXml" Target="../ink/ink192.xml"/><Relationship Id="rId4" Type="http://schemas.openxmlformats.org/officeDocument/2006/relationships/image" Target="../media/image122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3" Type="http://schemas.openxmlformats.org/officeDocument/2006/relationships/customXml" Target="../ink/ink202.xml"/><Relationship Id="rId18" Type="http://schemas.openxmlformats.org/officeDocument/2006/relationships/customXml" Target="../ink/ink206.xml"/><Relationship Id="rId26" Type="http://schemas.openxmlformats.org/officeDocument/2006/relationships/customXml" Target="../ink/ink213.xml"/><Relationship Id="rId3" Type="http://schemas.openxmlformats.org/officeDocument/2006/relationships/customXml" Target="../ink/ink194.xml"/><Relationship Id="rId21" Type="http://schemas.openxmlformats.org/officeDocument/2006/relationships/customXml" Target="../ink/ink209.xml"/><Relationship Id="rId34" Type="http://schemas.openxmlformats.org/officeDocument/2006/relationships/image" Target="../media/image1340.png"/><Relationship Id="rId7" Type="http://schemas.openxmlformats.org/officeDocument/2006/relationships/customXml" Target="../ink/ink197.xml"/><Relationship Id="rId12" Type="http://schemas.openxmlformats.org/officeDocument/2006/relationships/customXml" Target="../ink/ink201.xml"/><Relationship Id="rId17" Type="http://schemas.openxmlformats.org/officeDocument/2006/relationships/customXml" Target="../ink/ink205.xml"/><Relationship Id="rId25" Type="http://schemas.openxmlformats.org/officeDocument/2006/relationships/customXml" Target="../ink/ink212.xml"/><Relationship Id="rId33" Type="http://schemas.openxmlformats.org/officeDocument/2006/relationships/customXml" Target="../ink/ink216.xml"/><Relationship Id="rId2" Type="http://schemas.openxmlformats.org/officeDocument/2006/relationships/image" Target="../media/image154.png"/><Relationship Id="rId16" Type="http://schemas.openxmlformats.org/officeDocument/2006/relationships/image" Target="../media/image1280.png"/><Relationship Id="rId20" Type="http://schemas.openxmlformats.org/officeDocument/2006/relationships/customXml" Target="../ink/ink208.xml"/><Relationship Id="rId29" Type="http://schemas.openxmlformats.org/officeDocument/2006/relationships/customXml" Target="../ink/ink214.xml"/><Relationship Id="rId1" Type="http://schemas.openxmlformats.org/officeDocument/2006/relationships/slideLayout" Target="../slideLayouts/slideLayout7.xml"/><Relationship Id="rId6" Type="http://schemas.openxmlformats.org/officeDocument/2006/relationships/customXml" Target="../ink/ink196.xml"/><Relationship Id="rId11" Type="http://schemas.openxmlformats.org/officeDocument/2006/relationships/customXml" Target="../ink/ink200.xml"/><Relationship Id="rId24" Type="http://schemas.openxmlformats.org/officeDocument/2006/relationships/customXml" Target="../ink/ink211.xml"/><Relationship Id="rId32" Type="http://schemas.openxmlformats.org/officeDocument/2006/relationships/image" Target="../media/image1330.png"/><Relationship Id="rId5" Type="http://schemas.openxmlformats.org/officeDocument/2006/relationships/customXml" Target="../ink/ink195.xml"/><Relationship Id="rId15" Type="http://schemas.openxmlformats.org/officeDocument/2006/relationships/customXml" Target="../ink/ink204.xml"/><Relationship Id="rId23" Type="http://schemas.openxmlformats.org/officeDocument/2006/relationships/customXml" Target="../ink/ink210.xml"/><Relationship Id="rId28" Type="http://schemas.openxmlformats.org/officeDocument/2006/relationships/image" Target="../media/image156.png"/><Relationship Id="rId36" Type="http://schemas.openxmlformats.org/officeDocument/2006/relationships/image" Target="../media/image1350.png"/><Relationship Id="rId10" Type="http://schemas.openxmlformats.org/officeDocument/2006/relationships/image" Target="../media/image1270.png"/><Relationship Id="rId19" Type="http://schemas.openxmlformats.org/officeDocument/2006/relationships/customXml" Target="../ink/ink207.xml"/><Relationship Id="rId31" Type="http://schemas.openxmlformats.org/officeDocument/2006/relationships/customXml" Target="../ink/ink215.xml"/><Relationship Id="rId4" Type="http://schemas.openxmlformats.org/officeDocument/2006/relationships/image" Target="../media/image1260.png"/><Relationship Id="rId9" Type="http://schemas.openxmlformats.org/officeDocument/2006/relationships/customXml" Target="../ink/ink199.xml"/><Relationship Id="rId14" Type="http://schemas.openxmlformats.org/officeDocument/2006/relationships/customXml" Target="../ink/ink203.xml"/><Relationship Id="rId22" Type="http://schemas.openxmlformats.org/officeDocument/2006/relationships/image" Target="../media/image1290.png"/><Relationship Id="rId27" Type="http://schemas.openxmlformats.org/officeDocument/2006/relationships/image" Target="../media/image155.png"/><Relationship Id="rId30" Type="http://schemas.openxmlformats.org/officeDocument/2006/relationships/image" Target="../media/image1320.png"/><Relationship Id="rId35" Type="http://schemas.openxmlformats.org/officeDocument/2006/relationships/customXml" Target="../ink/ink217.xml"/><Relationship Id="rId8" Type="http://schemas.openxmlformats.org/officeDocument/2006/relationships/customXml" Target="../ink/ink198.xml"/></Relationships>
</file>

<file path=ppt/slides/_rels/slide71.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161.png"/><Relationship Id="rId4" Type="http://schemas.openxmlformats.org/officeDocument/2006/relationships/image" Target="../media/image160.png"/></Relationships>
</file>

<file path=ppt/slides/_rels/slide73.xml.rels><?xml version="1.0" encoding="UTF-8" standalone="yes"?>
<Relationships xmlns="http://schemas.openxmlformats.org/package/2006/relationships"><Relationship Id="rId3" Type="http://schemas.openxmlformats.org/officeDocument/2006/relationships/customXml" Target="../ink/ink218.xm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1420.png"/><Relationship Id="rId5" Type="http://schemas.openxmlformats.org/officeDocument/2006/relationships/customXml" Target="../ink/ink219.xml"/><Relationship Id="rId4" Type="http://schemas.openxmlformats.org/officeDocument/2006/relationships/image" Target="../media/image1410.png"/></Relationships>
</file>

<file path=ppt/slides/_rels/slide74.xml.rels><?xml version="1.0" encoding="UTF-8" standalone="yes"?>
<Relationships xmlns="http://schemas.openxmlformats.org/package/2006/relationships"><Relationship Id="rId3" Type="http://schemas.openxmlformats.org/officeDocument/2006/relationships/image" Target="../media/image2921.png"/><Relationship Id="rId7" Type="http://schemas.openxmlformats.org/officeDocument/2006/relationships/image" Target="../media/image2940.png"/><Relationship Id="rId2" Type="http://schemas.openxmlformats.org/officeDocument/2006/relationships/customXml" Target="../ink/ink220.xml"/><Relationship Id="rId1" Type="http://schemas.openxmlformats.org/officeDocument/2006/relationships/slideLayout" Target="../slideLayouts/slideLayout7.xml"/><Relationship Id="rId6" Type="http://schemas.openxmlformats.org/officeDocument/2006/relationships/customXml" Target="../ink/ink222.xml"/><Relationship Id="rId5" Type="http://schemas.openxmlformats.org/officeDocument/2006/relationships/image" Target="../media/image2930.png"/><Relationship Id="rId4" Type="http://schemas.openxmlformats.org/officeDocument/2006/relationships/customXml" Target="../ink/ink221.xml"/></Relationships>
</file>

<file path=ppt/slides/_rels/slide75.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slideLayout" Target="../slideLayouts/slideLayout7.xml"/><Relationship Id="rId5" Type="http://schemas.openxmlformats.org/officeDocument/2006/relationships/image" Target="../media/image1530.png"/><Relationship Id="rId4" Type="http://schemas.openxmlformats.org/officeDocument/2006/relationships/customXml" Target="../ink/ink223.xml"/></Relationships>
</file>

<file path=ppt/slides/_rels/slide76.xml.rels><?xml version="1.0" encoding="UTF-8" standalone="yes"?>
<Relationships xmlns="http://schemas.openxmlformats.org/package/2006/relationships"><Relationship Id="rId8" Type="http://schemas.openxmlformats.org/officeDocument/2006/relationships/customXml" Target="../ink/ink225.xml"/><Relationship Id="rId3" Type="http://schemas.openxmlformats.org/officeDocument/2006/relationships/image" Target="../media/image165.png"/><Relationship Id="rId7" Type="http://schemas.openxmlformats.org/officeDocument/2006/relationships/image" Target="../media/image168.png"/><Relationship Id="rId12" Type="http://schemas.openxmlformats.org/officeDocument/2006/relationships/image" Target="../media/image169.png"/><Relationship Id="rId2" Type="http://schemas.openxmlformats.org/officeDocument/2006/relationships/image" Target="../media/image164.png"/><Relationship Id="rId1" Type="http://schemas.openxmlformats.org/officeDocument/2006/relationships/slideLayout" Target="../slideLayouts/slideLayout7.xml"/><Relationship Id="rId6" Type="http://schemas.openxmlformats.org/officeDocument/2006/relationships/customXml" Target="../ink/ink224.xml"/><Relationship Id="rId11" Type="http://schemas.openxmlformats.org/officeDocument/2006/relationships/image" Target="../media/image3021.png"/><Relationship Id="rId5" Type="http://schemas.openxmlformats.org/officeDocument/2006/relationships/image" Target="../media/image167.png"/><Relationship Id="rId10" Type="http://schemas.openxmlformats.org/officeDocument/2006/relationships/customXml" Target="../ink/ink226.xml"/><Relationship Id="rId4" Type="http://schemas.openxmlformats.org/officeDocument/2006/relationships/image" Target="../media/image166.png"/><Relationship Id="rId9" Type="http://schemas.openxmlformats.org/officeDocument/2006/relationships/image" Target="../media/image3011.png"/></Relationships>
</file>

<file path=ppt/slides/_rels/slide77.xml.rels><?xml version="1.0" encoding="UTF-8" standalone="yes"?>
<Relationships xmlns="http://schemas.openxmlformats.org/package/2006/relationships"><Relationship Id="rId3" Type="http://schemas.openxmlformats.org/officeDocument/2006/relationships/customXml" Target="../ink/ink227.xml"/><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2920.png"/><Relationship Id="rId5" Type="http://schemas.openxmlformats.org/officeDocument/2006/relationships/customXml" Target="../ink/ink228.xml"/><Relationship Id="rId4" Type="http://schemas.openxmlformats.org/officeDocument/2006/relationships/image" Target="../media/image2910.png"/></Relationships>
</file>

<file path=ppt/slides/_rels/slide78.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710.png"/><Relationship Id="rId2" Type="http://schemas.openxmlformats.org/officeDocument/2006/relationships/customXml" Target="../ink/ink229.xml"/><Relationship Id="rId1" Type="http://schemas.openxmlformats.org/officeDocument/2006/relationships/slideLayout" Target="../slideLayouts/slideLayout7.xml"/><Relationship Id="rId6" Type="http://schemas.openxmlformats.org/officeDocument/2006/relationships/image" Target="../media/image174.png"/><Relationship Id="rId5" Type="http://schemas.openxmlformats.org/officeDocument/2006/relationships/image" Target="../media/image173.png"/><Relationship Id="rId4" Type="http://schemas.openxmlformats.org/officeDocument/2006/relationships/image" Target="../media/image172.png"/></Relationships>
</file>

<file path=ppt/slides/_rels/slide81.xml.rels><?xml version="1.0" encoding="UTF-8" standalone="yes"?>
<Relationships xmlns="http://schemas.openxmlformats.org/package/2006/relationships"><Relationship Id="rId8" Type="http://schemas.openxmlformats.org/officeDocument/2006/relationships/image" Target="../media/image601.png"/><Relationship Id="rId3" Type="http://schemas.openxmlformats.org/officeDocument/2006/relationships/customXml" Target="../ink/ink230.xml"/><Relationship Id="rId7" Type="http://schemas.openxmlformats.org/officeDocument/2006/relationships/customXml" Target="../ink/ink231.xml"/><Relationship Id="rId2" Type="http://schemas.openxmlformats.org/officeDocument/2006/relationships/image" Target="../media/image175.png"/><Relationship Id="rId1" Type="http://schemas.openxmlformats.org/officeDocument/2006/relationships/slideLayout" Target="../slideLayouts/slideLayout7.xml"/><Relationship Id="rId6" Type="http://schemas.openxmlformats.org/officeDocument/2006/relationships/image" Target="../media/image177.png"/><Relationship Id="rId5" Type="http://schemas.openxmlformats.org/officeDocument/2006/relationships/image" Target="../media/image176.png"/><Relationship Id="rId4" Type="http://schemas.openxmlformats.org/officeDocument/2006/relationships/image" Target="../media/image571.png"/></Relationships>
</file>

<file path=ppt/slides/_rels/slide82.xml.rels><?xml version="1.0" encoding="UTF-8" standalone="yes"?>
<Relationships xmlns="http://schemas.openxmlformats.org/package/2006/relationships"><Relationship Id="rId8" Type="http://schemas.openxmlformats.org/officeDocument/2006/relationships/image" Target="../media/image710.png"/><Relationship Id="rId2" Type="http://schemas.openxmlformats.org/officeDocument/2006/relationships/customXml" Target="../ink/ink232.xml"/><Relationship Id="rId1" Type="http://schemas.openxmlformats.org/officeDocument/2006/relationships/slideLayout" Target="../slideLayouts/slideLayout7.xml"/><Relationship Id="rId6" Type="http://schemas.openxmlformats.org/officeDocument/2006/relationships/customXml" Target="../ink/ink233.xml"/><Relationship Id="rId5" Type="http://schemas.openxmlformats.org/officeDocument/2006/relationships/image" Target="../media/image720.png"/></Relationships>
</file>

<file path=ppt/slides/_rels/slide83.xml.rels><?xml version="1.0" encoding="UTF-8" standalone="yes"?>
<Relationships xmlns="http://schemas.openxmlformats.org/package/2006/relationships"><Relationship Id="rId8" Type="http://schemas.openxmlformats.org/officeDocument/2006/relationships/image" Target="../media/image180.png"/><Relationship Id="rId13" Type="http://schemas.openxmlformats.org/officeDocument/2006/relationships/image" Target="../media/image183.png"/><Relationship Id="rId3" Type="http://schemas.openxmlformats.org/officeDocument/2006/relationships/image" Target="../media/image690.png"/><Relationship Id="rId7" Type="http://schemas.openxmlformats.org/officeDocument/2006/relationships/image" Target="../media/image179.png"/><Relationship Id="rId12" Type="http://schemas.openxmlformats.org/officeDocument/2006/relationships/customXml" Target="../ink/ink237.xml"/><Relationship Id="rId2" Type="http://schemas.openxmlformats.org/officeDocument/2006/relationships/customXml" Target="../ink/ink234.xml"/><Relationship Id="rId1" Type="http://schemas.openxmlformats.org/officeDocument/2006/relationships/slideLayout" Target="../slideLayouts/slideLayout7.xml"/><Relationship Id="rId6" Type="http://schemas.openxmlformats.org/officeDocument/2006/relationships/image" Target="../media/image178.png"/><Relationship Id="rId11" Type="http://schemas.openxmlformats.org/officeDocument/2006/relationships/image" Target="../media/image182.png"/><Relationship Id="rId5" Type="http://schemas.openxmlformats.org/officeDocument/2006/relationships/image" Target="../media/image720.png"/><Relationship Id="rId10" Type="http://schemas.openxmlformats.org/officeDocument/2006/relationships/image" Target="../media/image181.png"/><Relationship Id="rId4" Type="http://schemas.openxmlformats.org/officeDocument/2006/relationships/customXml" Target="../ink/ink235.xml"/><Relationship Id="rId9" Type="http://schemas.openxmlformats.org/officeDocument/2006/relationships/customXml" Target="../ink/ink236.xml"/></Relationships>
</file>

<file path=ppt/slides/_rels/slide84.xml.rels><?xml version="1.0" encoding="UTF-8" standalone="yes"?>
<Relationships xmlns="http://schemas.openxmlformats.org/package/2006/relationships"><Relationship Id="rId8" Type="http://schemas.openxmlformats.org/officeDocument/2006/relationships/image" Target="../media/image3160.png"/><Relationship Id="rId13" Type="http://schemas.openxmlformats.org/officeDocument/2006/relationships/customXml" Target="../ink/ink243.xml"/><Relationship Id="rId18" Type="http://schemas.openxmlformats.org/officeDocument/2006/relationships/image" Target="../media/image3210.png"/><Relationship Id="rId3" Type="http://schemas.openxmlformats.org/officeDocument/2006/relationships/customXml" Target="../ink/ink238.xml"/><Relationship Id="rId7" Type="http://schemas.openxmlformats.org/officeDocument/2006/relationships/customXml" Target="../ink/ink240.xml"/><Relationship Id="rId12" Type="http://schemas.openxmlformats.org/officeDocument/2006/relationships/image" Target="../media/image3180.png"/><Relationship Id="rId17" Type="http://schemas.openxmlformats.org/officeDocument/2006/relationships/customXml" Target="../ink/ink245.xml"/><Relationship Id="rId2" Type="http://schemas.openxmlformats.org/officeDocument/2006/relationships/notesSlide" Target="../notesSlides/notesSlide45.xml"/><Relationship Id="rId16" Type="http://schemas.openxmlformats.org/officeDocument/2006/relationships/image" Target="../media/image3200.png"/><Relationship Id="rId1" Type="http://schemas.openxmlformats.org/officeDocument/2006/relationships/slideLayout" Target="../slideLayouts/slideLayout7.xml"/><Relationship Id="rId6" Type="http://schemas.openxmlformats.org/officeDocument/2006/relationships/image" Target="../media/image3150.png"/><Relationship Id="rId11" Type="http://schemas.openxmlformats.org/officeDocument/2006/relationships/customXml" Target="../ink/ink242.xml"/><Relationship Id="rId5" Type="http://schemas.openxmlformats.org/officeDocument/2006/relationships/customXml" Target="../ink/ink239.xml"/><Relationship Id="rId15" Type="http://schemas.openxmlformats.org/officeDocument/2006/relationships/customXml" Target="../ink/ink244.xml"/><Relationship Id="rId10" Type="http://schemas.openxmlformats.org/officeDocument/2006/relationships/image" Target="../media/image3170.png"/><Relationship Id="rId4" Type="http://schemas.openxmlformats.org/officeDocument/2006/relationships/image" Target="../media/image3140.png"/><Relationship Id="rId9" Type="http://schemas.openxmlformats.org/officeDocument/2006/relationships/customXml" Target="../ink/ink241.xml"/><Relationship Id="rId14" Type="http://schemas.openxmlformats.org/officeDocument/2006/relationships/image" Target="../media/image3190.png"/></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85.png"/><Relationship Id="rId5" Type="http://schemas.openxmlformats.org/officeDocument/2006/relationships/image" Target="../media/image184.png"/><Relationship Id="rId4" Type="http://schemas.openxmlformats.org/officeDocument/2006/relationships/notesSlide" Target="../notesSlides/notesSlide46.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87.png"/><Relationship Id="rId5" Type="http://schemas.openxmlformats.org/officeDocument/2006/relationships/image" Target="../media/image186.png"/><Relationship Id="rId4" Type="http://schemas.openxmlformats.org/officeDocument/2006/relationships/notesSlide" Target="../notesSlides/notesSlide47.xml"/></Relationships>
</file>

<file path=ppt/slides/_rels/slide87.xml.rels><?xml version="1.0" encoding="UTF-8" standalone="yes"?>
<Relationships xmlns="http://schemas.openxmlformats.org/package/2006/relationships"><Relationship Id="rId8" Type="http://schemas.openxmlformats.org/officeDocument/2006/relationships/image" Target="../media/image3120.png"/><Relationship Id="rId3" Type="http://schemas.openxmlformats.org/officeDocument/2006/relationships/slideLayout" Target="../slideLayouts/slideLayout7.xml"/><Relationship Id="rId7" Type="http://schemas.openxmlformats.org/officeDocument/2006/relationships/customXml" Target="../ink/ink246.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189.png"/><Relationship Id="rId5" Type="http://schemas.openxmlformats.org/officeDocument/2006/relationships/image" Target="../media/image188.png"/><Relationship Id="rId10" Type="http://schemas.openxmlformats.org/officeDocument/2006/relationships/image" Target="../media/image3130.png"/><Relationship Id="rId4" Type="http://schemas.openxmlformats.org/officeDocument/2006/relationships/notesSlide" Target="../notesSlides/notesSlide48.xml"/><Relationship Id="rId9" Type="http://schemas.openxmlformats.org/officeDocument/2006/relationships/customXml" Target="../ink/ink247.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92.png"/><Relationship Id="rId5" Type="http://schemas.openxmlformats.org/officeDocument/2006/relationships/image" Target="../media/image191.png"/><Relationship Id="rId4" Type="http://schemas.openxmlformats.org/officeDocument/2006/relationships/image" Target="../media/image190.png"/></Relationships>
</file>

<file path=ppt/slides/_rels/slide89.xml.rels><?xml version="1.0" encoding="UTF-8" standalone="yes"?>
<Relationships xmlns="http://schemas.openxmlformats.org/package/2006/relationships"><Relationship Id="rId8" Type="http://schemas.openxmlformats.org/officeDocument/2006/relationships/image" Target="../media/image3250.png"/><Relationship Id="rId3" Type="http://schemas.openxmlformats.org/officeDocument/2006/relationships/customXml" Target="../ink/ink248.xml"/><Relationship Id="rId7" Type="http://schemas.openxmlformats.org/officeDocument/2006/relationships/customXml" Target="../ink/ink250.xml"/><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3190.png"/><Relationship Id="rId5" Type="http://schemas.openxmlformats.org/officeDocument/2006/relationships/customXml" Target="../ink/ink249.xml"/><Relationship Id="rId4" Type="http://schemas.openxmlformats.org/officeDocument/2006/relationships/image" Target="../media/image3160.pn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customXml" Target="../ink/ink15.xml"/><Relationship Id="rId7" Type="http://schemas.openxmlformats.org/officeDocument/2006/relationships/customXml" Target="../ink/ink17.xml"/><Relationship Id="rId12"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customXml" Target="../ink/ink20.xml"/><Relationship Id="rId5" Type="http://schemas.openxmlformats.org/officeDocument/2006/relationships/customXml" Target="../ink/ink16.xml"/><Relationship Id="rId10" Type="http://schemas.openxmlformats.org/officeDocument/2006/relationships/customXml" Target="../ink/ink19.xml"/><Relationship Id="rId4" Type="http://schemas.openxmlformats.org/officeDocument/2006/relationships/image" Target="../media/image22.png"/><Relationship Id="rId9" Type="http://schemas.openxmlformats.org/officeDocument/2006/relationships/customXml" Target="../ink/ink18.xml"/></Relationships>
</file>

<file path=ppt/slides/_rels/slide90.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8" Type="http://schemas.openxmlformats.org/officeDocument/2006/relationships/image" Target="../media/image3000.png"/><Relationship Id="rId13" Type="http://schemas.openxmlformats.org/officeDocument/2006/relationships/customXml" Target="../ink/ink256.xml"/><Relationship Id="rId3" Type="http://schemas.openxmlformats.org/officeDocument/2006/relationships/customXml" Target="../ink/ink251.xml"/><Relationship Id="rId7" Type="http://schemas.openxmlformats.org/officeDocument/2006/relationships/customXml" Target="../ink/ink253.xml"/><Relationship Id="rId12" Type="http://schemas.openxmlformats.org/officeDocument/2006/relationships/image" Target="../media/image3020.png"/><Relationship Id="rId2" Type="http://schemas.openxmlformats.org/officeDocument/2006/relationships/notesSlide" Target="../notesSlides/notesSlide51.xml"/><Relationship Id="rId16" Type="http://schemas.openxmlformats.org/officeDocument/2006/relationships/image" Target="../media/image3040.png"/><Relationship Id="rId1" Type="http://schemas.openxmlformats.org/officeDocument/2006/relationships/slideLayout" Target="../slideLayouts/slideLayout7.xml"/><Relationship Id="rId6" Type="http://schemas.openxmlformats.org/officeDocument/2006/relationships/image" Target="../media/image2990.png"/><Relationship Id="rId11" Type="http://schemas.openxmlformats.org/officeDocument/2006/relationships/customXml" Target="../ink/ink255.xml"/><Relationship Id="rId5" Type="http://schemas.openxmlformats.org/officeDocument/2006/relationships/customXml" Target="../ink/ink252.xml"/><Relationship Id="rId15" Type="http://schemas.openxmlformats.org/officeDocument/2006/relationships/customXml" Target="../ink/ink257.xml"/><Relationship Id="rId10" Type="http://schemas.openxmlformats.org/officeDocument/2006/relationships/image" Target="../media/image3010.png"/><Relationship Id="rId4" Type="http://schemas.openxmlformats.org/officeDocument/2006/relationships/image" Target="../media/image2980.png"/><Relationship Id="rId9" Type="http://schemas.openxmlformats.org/officeDocument/2006/relationships/customXml" Target="../ink/ink254.xml"/><Relationship Id="rId14" Type="http://schemas.openxmlformats.org/officeDocument/2006/relationships/image" Target="../media/image3030.png"/></Relationships>
</file>

<file path=ppt/slides/_rels/slide92.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196.png"/><Relationship Id="rId4" Type="http://schemas.openxmlformats.org/officeDocument/2006/relationships/image" Target="../media/image195.png"/></Relationships>
</file>

<file path=ppt/slides/_rels/slide93.xml.rels><?xml version="1.0" encoding="UTF-8" standalone="yes"?>
<Relationships xmlns="http://schemas.openxmlformats.org/package/2006/relationships"><Relationship Id="rId8" Type="http://schemas.openxmlformats.org/officeDocument/2006/relationships/image" Target="../media/image1870.png"/><Relationship Id="rId3" Type="http://schemas.openxmlformats.org/officeDocument/2006/relationships/customXml" Target="../ink/ink258.xml"/><Relationship Id="rId7" Type="http://schemas.openxmlformats.org/officeDocument/2006/relationships/customXml" Target="../ink/ink260.xml"/><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image" Target="../media/image1931.png"/><Relationship Id="rId5" Type="http://schemas.openxmlformats.org/officeDocument/2006/relationships/customXml" Target="../ink/ink259.xml"/><Relationship Id="rId10" Type="http://schemas.openxmlformats.org/officeDocument/2006/relationships/image" Target="../media/image1871.png"/><Relationship Id="rId4" Type="http://schemas.openxmlformats.org/officeDocument/2006/relationships/image" Target="../media/image1850.png"/><Relationship Id="rId9" Type="http://schemas.openxmlformats.org/officeDocument/2006/relationships/customXml" Target="../ink/ink261.xml"/></Relationships>
</file>

<file path=ppt/slides/_rels/slide94.xml.rels><?xml version="1.0" encoding="UTF-8" standalone="yes"?>
<Relationships xmlns="http://schemas.openxmlformats.org/package/2006/relationships"><Relationship Id="rId3" Type="http://schemas.openxmlformats.org/officeDocument/2006/relationships/customXml" Target="../ink/ink262.xml"/><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1880.png"/></Relationships>
</file>

<file path=ppt/slides/_rels/slide95.xml.rels><?xml version="1.0" encoding="UTF-8" standalone="yes"?>
<Relationships xmlns="http://schemas.openxmlformats.org/package/2006/relationships"><Relationship Id="rId3" Type="http://schemas.openxmlformats.org/officeDocument/2006/relationships/customXml" Target="../ink/ink263.xml"/><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1890.png"/></Relationships>
</file>

<file path=ppt/slides/_rels/slide96.xml.rels><?xml version="1.0" encoding="UTF-8" standalone="yes"?>
<Relationships xmlns="http://schemas.openxmlformats.org/package/2006/relationships"><Relationship Id="rId3" Type="http://schemas.openxmlformats.org/officeDocument/2006/relationships/customXml" Target="../ink/ink264.xml"/><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1910.png"/></Relationships>
</file>

<file path=ppt/slides/_rels/slide97.xml.rels><?xml version="1.0" encoding="UTF-8" standalone="yes"?>
<Relationships xmlns="http://schemas.openxmlformats.org/package/2006/relationships"><Relationship Id="rId3" Type="http://schemas.openxmlformats.org/officeDocument/2006/relationships/customXml" Target="../ink/ink265.xml"/><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1900.png"/></Relationships>
</file>

<file path=ppt/slides/_rels/slide98.xml.rels><?xml version="1.0" encoding="UTF-8" standalone="yes"?>
<Relationships xmlns="http://schemas.openxmlformats.org/package/2006/relationships"><Relationship Id="rId3" Type="http://schemas.openxmlformats.org/officeDocument/2006/relationships/customXml" Target="../ink/ink266.xml"/><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1920.png"/></Relationships>
</file>

<file path=ppt/slides/_rels/slide99.xml.rels><?xml version="1.0" encoding="UTF-8" standalone="yes"?>
<Relationships xmlns="http://schemas.openxmlformats.org/package/2006/relationships"><Relationship Id="rId3" Type="http://schemas.openxmlformats.org/officeDocument/2006/relationships/customXml" Target="../ink/ink267.xml"/><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19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20F5C9E-CD7E-421B-BA01-179D5FE03B5B}"/>
              </a:ext>
            </a:extLst>
          </p:cNvPr>
          <p:cNvSpPr txBox="1"/>
          <p:nvPr/>
        </p:nvSpPr>
        <p:spPr>
          <a:xfrm>
            <a:off x="447867" y="1026382"/>
            <a:ext cx="6906661" cy="1077218"/>
          </a:xfrm>
          <a:prstGeom prst="rect">
            <a:avLst/>
          </a:prstGeom>
          <a:noFill/>
        </p:spPr>
        <p:txBody>
          <a:bodyPr wrap="square" rtlCol="0">
            <a:spAutoFit/>
          </a:bodyPr>
          <a:lstStyle/>
          <a:p>
            <a:r>
              <a:rPr lang="en-US" sz="1600"/>
              <a:t>I found out that in a lot of plotting methods, we can say, like we do in seaborn, e.g.,</a:t>
            </a:r>
          </a:p>
          <a:p>
            <a:endParaRPr lang="en-US" sz="1600"/>
          </a:p>
          <a:p>
            <a:r>
              <a:rPr lang="en-US" sz="1600"/>
              <a:t>pyplot.scatter(x = “col1_name”, y = “col2_name”, data = dataframe_name)</a:t>
            </a:r>
          </a:p>
        </p:txBody>
      </p:sp>
      <p:sp>
        <p:nvSpPr>
          <p:cNvPr id="3" name="TextBox 2">
            <a:extLst>
              <a:ext uri="{FF2B5EF4-FFF2-40B4-BE49-F238E27FC236}">
                <a16:creationId xmlns:a16="http://schemas.microsoft.com/office/drawing/2014/main" id="{B9367662-4818-6B84-9AF5-8EC3C3CCD8CB}"/>
              </a:ext>
            </a:extLst>
          </p:cNvPr>
          <p:cNvSpPr txBox="1"/>
          <p:nvPr/>
        </p:nvSpPr>
        <p:spPr>
          <a:xfrm>
            <a:off x="4294071" y="204534"/>
            <a:ext cx="2821542" cy="461665"/>
          </a:xfrm>
          <a:prstGeom prst="rect">
            <a:avLst/>
          </a:prstGeom>
          <a:noFill/>
        </p:spPr>
        <p:txBody>
          <a:bodyPr wrap="none" rtlCol="0">
            <a:spAutoFit/>
          </a:bodyPr>
          <a:lstStyle/>
          <a:p>
            <a:r>
              <a:rPr lang="en-US" sz="2400" b="1" u="sng"/>
              <a:t>General Observation</a:t>
            </a:r>
            <a:endParaRPr lang="en-US" b="1" u="sng"/>
          </a:p>
        </p:txBody>
      </p:sp>
    </p:spTree>
    <p:extLst>
      <p:ext uri="{BB962C8B-B14F-4D97-AF65-F5344CB8AC3E}">
        <p14:creationId xmlns:p14="http://schemas.microsoft.com/office/powerpoint/2010/main" val="20650151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1B5E7D8-1E1A-4CB8-9F2F-760EB57EC6FE}"/>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
        <p:nvSpPr>
          <p:cNvPr id="5" name="TextBox 4">
            <a:extLst>
              <a:ext uri="{FF2B5EF4-FFF2-40B4-BE49-F238E27FC236}">
                <a16:creationId xmlns:a16="http://schemas.microsoft.com/office/drawing/2014/main" id="{C89DB400-2999-4016-922F-89AE50A02377}"/>
              </a:ext>
            </a:extLst>
          </p:cNvPr>
          <p:cNvSpPr txBox="1"/>
          <p:nvPr/>
        </p:nvSpPr>
        <p:spPr>
          <a:xfrm>
            <a:off x="339829" y="1303475"/>
            <a:ext cx="11512341" cy="584775"/>
          </a:xfrm>
          <a:prstGeom prst="rect">
            <a:avLst/>
          </a:prstGeom>
          <a:noFill/>
        </p:spPr>
        <p:txBody>
          <a:bodyPr wrap="square" rtlCol="0">
            <a:spAutoFit/>
          </a:bodyPr>
          <a:lstStyle/>
          <a:p>
            <a:r>
              <a:rPr lang="en-US" sz="1600"/>
              <a:t>Another utility is </a:t>
            </a:r>
            <a:r>
              <a:rPr lang="en-US" sz="1600" err="1"/>
              <a:t>pyplot</a:t>
            </a:r>
            <a:r>
              <a:rPr lang="en-US" sz="1600"/>
              <a:t>, located in matplotlib.  So you’d do: </a:t>
            </a:r>
            <a:r>
              <a:rPr lang="en-US" sz="1600" b="1" i="1"/>
              <a:t>from</a:t>
            </a:r>
            <a:r>
              <a:rPr lang="en-US" sz="1600" b="1"/>
              <a:t> matplotlib </a:t>
            </a:r>
            <a:r>
              <a:rPr lang="en-US" sz="1600" b="1" i="1"/>
              <a:t>import</a:t>
            </a:r>
            <a:r>
              <a:rPr lang="en-US" sz="1600" b="1"/>
              <a:t> pyplot</a:t>
            </a:r>
            <a:r>
              <a:rPr lang="en-US" sz="1600"/>
              <a:t>.  And the options are very similar to </a:t>
            </a:r>
            <a:r>
              <a:rPr lang="en-US" sz="1600" err="1"/>
              <a:t>pylab</a:t>
            </a:r>
            <a:r>
              <a:rPr lang="en-US" sz="1600"/>
              <a:t>, or obvious, so I’ll leave off the comments…</a:t>
            </a:r>
          </a:p>
        </p:txBody>
      </p:sp>
      <p:sp>
        <p:nvSpPr>
          <p:cNvPr id="50" name="TextBox 49">
            <a:extLst>
              <a:ext uri="{FF2B5EF4-FFF2-40B4-BE49-F238E27FC236}">
                <a16:creationId xmlns:a16="http://schemas.microsoft.com/office/drawing/2014/main" id="{70B645D8-08FF-6092-F9AE-6BBC371FE33E}"/>
              </a:ext>
            </a:extLst>
          </p:cNvPr>
          <p:cNvSpPr txBox="1"/>
          <p:nvPr/>
        </p:nvSpPr>
        <p:spPr>
          <a:xfrm>
            <a:off x="352100" y="2211883"/>
            <a:ext cx="4549105" cy="338554"/>
          </a:xfrm>
          <a:prstGeom prst="rect">
            <a:avLst/>
          </a:prstGeom>
          <a:noFill/>
        </p:spPr>
        <p:txBody>
          <a:bodyPr wrap="square">
            <a:spAutoFit/>
          </a:bodyPr>
          <a:lstStyle/>
          <a:p>
            <a:r>
              <a:rPr lang="en-US" sz="1600">
                <a:solidFill>
                  <a:srgbClr val="3333CC"/>
                </a:solidFill>
              </a:rPr>
              <a:t>pyplot.title(‘title’, loc = “location”, fontsize = #, y = #)</a:t>
            </a:r>
          </a:p>
        </p:txBody>
      </p:sp>
      <p:sp>
        <p:nvSpPr>
          <p:cNvPr id="52" name="TextBox 51">
            <a:extLst>
              <a:ext uri="{FF2B5EF4-FFF2-40B4-BE49-F238E27FC236}">
                <a16:creationId xmlns:a16="http://schemas.microsoft.com/office/drawing/2014/main" id="{DFF4CD22-FBF6-75D1-5572-FAFDC12AC60D}"/>
              </a:ext>
            </a:extLst>
          </p:cNvPr>
          <p:cNvSpPr txBox="1"/>
          <p:nvPr/>
        </p:nvSpPr>
        <p:spPr>
          <a:xfrm>
            <a:off x="345964" y="2725203"/>
            <a:ext cx="4284401" cy="338554"/>
          </a:xfrm>
          <a:prstGeom prst="rect">
            <a:avLst/>
          </a:prstGeom>
          <a:noFill/>
        </p:spPr>
        <p:txBody>
          <a:bodyPr wrap="square">
            <a:spAutoFit/>
          </a:bodyPr>
          <a:lstStyle/>
          <a:p>
            <a:r>
              <a:rPr lang="en-US" sz="1600">
                <a:solidFill>
                  <a:srgbClr val="3333CC"/>
                </a:solidFill>
              </a:rPr>
              <a:t>pyplot.xlabel(‘xlabel’, loc = “location, fontsize = #)</a:t>
            </a:r>
          </a:p>
        </p:txBody>
      </p:sp>
      <p:sp>
        <p:nvSpPr>
          <p:cNvPr id="54" name="TextBox 53">
            <a:extLst>
              <a:ext uri="{FF2B5EF4-FFF2-40B4-BE49-F238E27FC236}">
                <a16:creationId xmlns:a16="http://schemas.microsoft.com/office/drawing/2014/main" id="{619FB3CE-CC99-00DE-AD59-A64BD43DC84B}"/>
              </a:ext>
            </a:extLst>
          </p:cNvPr>
          <p:cNvSpPr txBox="1"/>
          <p:nvPr/>
        </p:nvSpPr>
        <p:spPr>
          <a:xfrm>
            <a:off x="345964" y="3226556"/>
            <a:ext cx="2069996" cy="338554"/>
          </a:xfrm>
          <a:prstGeom prst="rect">
            <a:avLst/>
          </a:prstGeom>
          <a:noFill/>
        </p:spPr>
        <p:txBody>
          <a:bodyPr wrap="square">
            <a:spAutoFit/>
          </a:bodyPr>
          <a:lstStyle/>
          <a:p>
            <a:r>
              <a:rPr lang="en-US" sz="1600">
                <a:solidFill>
                  <a:srgbClr val="3333CC"/>
                </a:solidFill>
              </a:rPr>
              <a:t>pyplot.xlim(min, max)</a:t>
            </a:r>
          </a:p>
        </p:txBody>
      </p:sp>
      <p:sp>
        <p:nvSpPr>
          <p:cNvPr id="56" name="TextBox 55">
            <a:extLst>
              <a:ext uri="{FF2B5EF4-FFF2-40B4-BE49-F238E27FC236}">
                <a16:creationId xmlns:a16="http://schemas.microsoft.com/office/drawing/2014/main" id="{F2E81E9E-D439-7AB9-5C54-B59BE117962D}"/>
              </a:ext>
            </a:extLst>
          </p:cNvPr>
          <p:cNvSpPr txBox="1"/>
          <p:nvPr/>
        </p:nvSpPr>
        <p:spPr>
          <a:xfrm>
            <a:off x="345964" y="3751962"/>
            <a:ext cx="3879746" cy="338554"/>
          </a:xfrm>
          <a:prstGeom prst="rect">
            <a:avLst/>
          </a:prstGeom>
          <a:noFill/>
        </p:spPr>
        <p:txBody>
          <a:bodyPr wrap="square">
            <a:spAutoFit/>
          </a:bodyPr>
          <a:lstStyle/>
          <a:p>
            <a:r>
              <a:rPr lang="en-US" sz="1600">
                <a:solidFill>
                  <a:srgbClr val="3333CC"/>
                </a:solidFill>
              </a:rPr>
              <a:t>pyplot.xticks(list of positions, list of names) </a:t>
            </a:r>
          </a:p>
        </p:txBody>
      </p:sp>
      <p:sp>
        <p:nvSpPr>
          <p:cNvPr id="58" name="TextBox 57">
            <a:extLst>
              <a:ext uri="{FF2B5EF4-FFF2-40B4-BE49-F238E27FC236}">
                <a16:creationId xmlns:a16="http://schemas.microsoft.com/office/drawing/2014/main" id="{1925EFB3-4214-4A9C-EB96-D4EE9811F2BC}"/>
              </a:ext>
            </a:extLst>
          </p:cNvPr>
          <p:cNvSpPr txBox="1"/>
          <p:nvPr/>
        </p:nvSpPr>
        <p:spPr>
          <a:xfrm>
            <a:off x="345964" y="4599459"/>
            <a:ext cx="3346346" cy="338554"/>
          </a:xfrm>
          <a:prstGeom prst="rect">
            <a:avLst/>
          </a:prstGeom>
          <a:noFill/>
        </p:spPr>
        <p:txBody>
          <a:bodyPr wrap="square">
            <a:spAutoFit/>
          </a:bodyPr>
          <a:lstStyle/>
          <a:p>
            <a:r>
              <a:rPr lang="en-US" sz="1600">
                <a:solidFill>
                  <a:srgbClr val="3333CC"/>
                </a:solidFill>
              </a:rPr>
              <a:t>pyplot.xscale(“linear”, “log”, “logit”)</a:t>
            </a:r>
          </a:p>
        </p:txBody>
      </p:sp>
      <mc:AlternateContent xmlns:mc="http://schemas.openxmlformats.org/markup-compatibility/2006" xmlns:p14="http://schemas.microsoft.com/office/powerpoint/2010/main">
        <mc:Choice Requires="p14">
          <p:contentPart p14:bwMode="auto" r:id="rId3">
            <p14:nvContentPartPr>
              <p14:cNvPr id="60" name="Ink 59">
                <a:extLst>
                  <a:ext uri="{FF2B5EF4-FFF2-40B4-BE49-F238E27FC236}">
                    <a16:creationId xmlns:a16="http://schemas.microsoft.com/office/drawing/2014/main" id="{3A27D978-A347-4536-4A95-D8C6900467A6}"/>
                  </a:ext>
                </a:extLst>
              </p14:cNvPr>
              <p14:cNvContentPartPr/>
              <p14:nvPr/>
            </p14:nvContentPartPr>
            <p14:xfrm>
              <a:off x="4663605" y="2907687"/>
              <a:ext cx="237600" cy="20880"/>
            </p14:xfrm>
          </p:contentPart>
        </mc:Choice>
        <mc:Fallback xmlns="">
          <p:pic>
            <p:nvPicPr>
              <p:cNvPr id="60" name="Ink 59">
                <a:extLst>
                  <a:ext uri="{FF2B5EF4-FFF2-40B4-BE49-F238E27FC236}">
                    <a16:creationId xmlns:a16="http://schemas.microsoft.com/office/drawing/2014/main" id="{3A27D978-A347-4536-4A95-D8C6900467A6}"/>
                  </a:ext>
                </a:extLst>
              </p:cNvPr>
              <p:cNvPicPr/>
              <p:nvPr/>
            </p:nvPicPr>
            <p:blipFill>
              <a:blip r:embed="rId4"/>
              <a:stretch>
                <a:fillRect/>
              </a:stretch>
            </p:blipFill>
            <p:spPr>
              <a:xfrm>
                <a:off x="4657485" y="2901567"/>
                <a:ext cx="24984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2" name="Ink 61">
                <a:extLst>
                  <a:ext uri="{FF2B5EF4-FFF2-40B4-BE49-F238E27FC236}">
                    <a16:creationId xmlns:a16="http://schemas.microsoft.com/office/drawing/2014/main" id="{B500C851-A067-36F9-1E2C-72195F3F297A}"/>
                  </a:ext>
                </a:extLst>
              </p14:cNvPr>
              <p14:cNvContentPartPr/>
              <p14:nvPr/>
            </p14:nvContentPartPr>
            <p14:xfrm>
              <a:off x="4225485" y="3925017"/>
              <a:ext cx="327960" cy="41760"/>
            </p14:xfrm>
          </p:contentPart>
        </mc:Choice>
        <mc:Fallback xmlns="">
          <p:pic>
            <p:nvPicPr>
              <p:cNvPr id="62" name="Ink 61">
                <a:extLst>
                  <a:ext uri="{FF2B5EF4-FFF2-40B4-BE49-F238E27FC236}">
                    <a16:creationId xmlns:a16="http://schemas.microsoft.com/office/drawing/2014/main" id="{B500C851-A067-36F9-1E2C-72195F3F297A}"/>
                  </a:ext>
                </a:extLst>
              </p:cNvPr>
              <p:cNvPicPr/>
              <p:nvPr/>
            </p:nvPicPr>
            <p:blipFill>
              <a:blip r:embed="rId6"/>
              <a:stretch>
                <a:fillRect/>
              </a:stretch>
            </p:blipFill>
            <p:spPr>
              <a:xfrm>
                <a:off x="4219365" y="3918897"/>
                <a:ext cx="3402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3" name="Ink 62">
                <a:extLst>
                  <a:ext uri="{FF2B5EF4-FFF2-40B4-BE49-F238E27FC236}">
                    <a16:creationId xmlns:a16="http://schemas.microsoft.com/office/drawing/2014/main" id="{CE5C6FEC-E1C4-54BC-6237-CC11C7E8C24A}"/>
                  </a:ext>
                </a:extLst>
              </p14:cNvPr>
              <p14:cNvContentPartPr/>
              <p14:nvPr/>
            </p14:nvContentPartPr>
            <p14:xfrm>
              <a:off x="3511245" y="4683560"/>
              <a:ext cx="496800" cy="81720"/>
            </p14:xfrm>
          </p:contentPart>
        </mc:Choice>
        <mc:Fallback xmlns="">
          <p:pic>
            <p:nvPicPr>
              <p:cNvPr id="63" name="Ink 62">
                <a:extLst>
                  <a:ext uri="{FF2B5EF4-FFF2-40B4-BE49-F238E27FC236}">
                    <a16:creationId xmlns:a16="http://schemas.microsoft.com/office/drawing/2014/main" id="{CE5C6FEC-E1C4-54BC-6237-CC11C7E8C24A}"/>
                  </a:ext>
                </a:extLst>
              </p:cNvPr>
              <p:cNvPicPr/>
              <p:nvPr/>
            </p:nvPicPr>
            <p:blipFill>
              <a:blip r:embed="rId8"/>
              <a:stretch>
                <a:fillRect/>
              </a:stretch>
            </p:blipFill>
            <p:spPr>
              <a:xfrm>
                <a:off x="3505129" y="4677440"/>
                <a:ext cx="509031" cy="93960"/>
              </a:xfrm>
              <a:prstGeom prst="rect">
                <a:avLst/>
              </a:prstGeom>
            </p:spPr>
          </p:pic>
        </mc:Fallback>
      </mc:AlternateContent>
      <p:sp>
        <p:nvSpPr>
          <p:cNvPr id="64" name="TextBox 63">
            <a:extLst>
              <a:ext uri="{FF2B5EF4-FFF2-40B4-BE49-F238E27FC236}">
                <a16:creationId xmlns:a16="http://schemas.microsoft.com/office/drawing/2014/main" id="{5291B34D-C970-A948-E822-E0AF13CDECFD}"/>
              </a:ext>
            </a:extLst>
          </p:cNvPr>
          <p:cNvSpPr txBox="1"/>
          <p:nvPr/>
        </p:nvSpPr>
        <p:spPr>
          <a:xfrm>
            <a:off x="5027753" y="2747390"/>
            <a:ext cx="3125465" cy="307777"/>
          </a:xfrm>
          <a:prstGeom prst="rect">
            <a:avLst/>
          </a:prstGeom>
          <a:noFill/>
        </p:spPr>
        <p:txBody>
          <a:bodyPr wrap="square" rtlCol="0">
            <a:spAutoFit/>
          </a:bodyPr>
          <a:lstStyle/>
          <a:p>
            <a:r>
              <a:rPr lang="en-US" sz="1400"/>
              <a:t>Location can be left, right, center…</a:t>
            </a:r>
          </a:p>
        </p:txBody>
      </p:sp>
      <p:sp>
        <p:nvSpPr>
          <p:cNvPr id="65" name="TextBox 64">
            <a:extLst>
              <a:ext uri="{FF2B5EF4-FFF2-40B4-BE49-F238E27FC236}">
                <a16:creationId xmlns:a16="http://schemas.microsoft.com/office/drawing/2014/main" id="{F95692A8-CB9E-D073-E5EB-BB2E4C6DC3F2}"/>
              </a:ext>
            </a:extLst>
          </p:cNvPr>
          <p:cNvSpPr txBox="1"/>
          <p:nvPr/>
        </p:nvSpPr>
        <p:spPr>
          <a:xfrm>
            <a:off x="4693139" y="3735230"/>
            <a:ext cx="5026171" cy="738664"/>
          </a:xfrm>
          <a:prstGeom prst="rect">
            <a:avLst/>
          </a:prstGeom>
          <a:noFill/>
        </p:spPr>
        <p:txBody>
          <a:bodyPr wrap="square" rtlCol="0">
            <a:spAutoFit/>
          </a:bodyPr>
          <a:lstStyle/>
          <a:p>
            <a:r>
              <a:rPr lang="en-US" sz="1400" b="1"/>
              <a:t>list of names</a:t>
            </a:r>
            <a:r>
              <a:rPr lang="en-US" sz="1400"/>
              <a:t>, specifies how you want the corresponding positions to be displayed on the axis.  Not sure how to set minor ticks.  Additional argument </a:t>
            </a:r>
            <a:r>
              <a:rPr lang="en-US" sz="1400" b="1"/>
              <a:t>rotation = theta </a:t>
            </a:r>
            <a:r>
              <a:rPr lang="en-US" sz="1400"/>
              <a:t>will rotate tick marks.  </a:t>
            </a:r>
            <a:endParaRPr lang="en-US"/>
          </a:p>
        </p:txBody>
      </p:sp>
      <p:sp>
        <p:nvSpPr>
          <p:cNvPr id="66" name="TextBox 65">
            <a:extLst>
              <a:ext uri="{FF2B5EF4-FFF2-40B4-BE49-F238E27FC236}">
                <a16:creationId xmlns:a16="http://schemas.microsoft.com/office/drawing/2014/main" id="{E749A6B1-70FB-34AA-8594-92E16A732082}"/>
              </a:ext>
            </a:extLst>
          </p:cNvPr>
          <p:cNvSpPr txBox="1"/>
          <p:nvPr/>
        </p:nvSpPr>
        <p:spPr>
          <a:xfrm>
            <a:off x="4154472" y="4623346"/>
            <a:ext cx="3392234" cy="307777"/>
          </a:xfrm>
          <a:prstGeom prst="rect">
            <a:avLst/>
          </a:prstGeom>
          <a:noFill/>
        </p:spPr>
        <p:txBody>
          <a:bodyPr wrap="square" rtlCol="0">
            <a:spAutoFit/>
          </a:bodyPr>
          <a:lstStyle/>
          <a:p>
            <a:r>
              <a:rPr lang="en-US" sz="1400"/>
              <a:t>optional argument that sets scale of axis.</a:t>
            </a:r>
            <a:endParaRPr lang="en-US"/>
          </a:p>
        </p:txBody>
      </p:sp>
      <p:sp>
        <p:nvSpPr>
          <p:cNvPr id="70" name="TextBox 69">
            <a:extLst>
              <a:ext uri="{FF2B5EF4-FFF2-40B4-BE49-F238E27FC236}">
                <a16:creationId xmlns:a16="http://schemas.microsoft.com/office/drawing/2014/main" id="{629F4BB4-64A8-5985-7B78-EEF1E77411E7}"/>
              </a:ext>
            </a:extLst>
          </p:cNvPr>
          <p:cNvSpPr txBox="1"/>
          <p:nvPr/>
        </p:nvSpPr>
        <p:spPr>
          <a:xfrm>
            <a:off x="10122000" y="3133537"/>
            <a:ext cx="1074000" cy="954107"/>
          </a:xfrm>
          <a:prstGeom prst="rect">
            <a:avLst/>
          </a:prstGeom>
          <a:noFill/>
        </p:spPr>
        <p:txBody>
          <a:bodyPr wrap="square" rtlCol="0">
            <a:spAutoFit/>
          </a:bodyPr>
          <a:lstStyle/>
          <a:p>
            <a:r>
              <a:rPr lang="en-US" sz="1400"/>
              <a:t>Of course similar instructions for y axis</a:t>
            </a:r>
          </a:p>
        </p:txBody>
      </p:sp>
      <mc:AlternateContent xmlns:mc="http://schemas.openxmlformats.org/markup-compatibility/2006" xmlns:p14="http://schemas.microsoft.com/office/powerpoint/2010/main">
        <mc:Choice Requires="p14">
          <p:contentPart p14:bwMode="auto" r:id="rId9">
            <p14:nvContentPartPr>
              <p14:cNvPr id="71" name="Ink 70">
                <a:extLst>
                  <a:ext uri="{FF2B5EF4-FFF2-40B4-BE49-F238E27FC236}">
                    <a16:creationId xmlns:a16="http://schemas.microsoft.com/office/drawing/2014/main" id="{C9200803-80BF-F15E-7721-A36228F0F313}"/>
                  </a:ext>
                </a:extLst>
              </p14:cNvPr>
              <p14:cNvContentPartPr/>
              <p14:nvPr/>
            </p14:nvContentPartPr>
            <p14:xfrm rot="201305">
              <a:off x="9684846" y="2769517"/>
              <a:ext cx="306129" cy="2784924"/>
            </p14:xfrm>
          </p:contentPart>
        </mc:Choice>
        <mc:Fallback xmlns="">
          <p:pic>
            <p:nvPicPr>
              <p:cNvPr id="71" name="Ink 70">
                <a:extLst>
                  <a:ext uri="{FF2B5EF4-FFF2-40B4-BE49-F238E27FC236}">
                    <a16:creationId xmlns:a16="http://schemas.microsoft.com/office/drawing/2014/main" id="{C9200803-80BF-F15E-7721-A36228F0F313}"/>
                  </a:ext>
                </a:extLst>
              </p:cNvPr>
              <p:cNvPicPr/>
              <p:nvPr/>
            </p:nvPicPr>
            <p:blipFill>
              <a:blip r:embed="rId10"/>
              <a:stretch>
                <a:fillRect/>
              </a:stretch>
            </p:blipFill>
            <p:spPr>
              <a:xfrm rot="201305">
                <a:off x="9675832" y="2760511"/>
                <a:ext cx="323797" cy="2802575"/>
              </a:xfrm>
              <a:prstGeom prst="rect">
                <a:avLst/>
              </a:prstGeom>
            </p:spPr>
          </p:pic>
        </mc:Fallback>
      </mc:AlternateContent>
      <p:sp>
        <p:nvSpPr>
          <p:cNvPr id="72" name="TextBox 71">
            <a:extLst>
              <a:ext uri="{FF2B5EF4-FFF2-40B4-BE49-F238E27FC236}">
                <a16:creationId xmlns:a16="http://schemas.microsoft.com/office/drawing/2014/main" id="{0CC4FF38-4DDA-B931-781B-6AAD49D04148}"/>
              </a:ext>
            </a:extLst>
          </p:cNvPr>
          <p:cNvSpPr txBox="1"/>
          <p:nvPr/>
        </p:nvSpPr>
        <p:spPr>
          <a:xfrm>
            <a:off x="345964" y="6021333"/>
            <a:ext cx="1699099" cy="338554"/>
          </a:xfrm>
          <a:prstGeom prst="rect">
            <a:avLst/>
          </a:prstGeom>
          <a:noFill/>
        </p:spPr>
        <p:txBody>
          <a:bodyPr wrap="square" rtlCol="0">
            <a:spAutoFit/>
          </a:bodyPr>
          <a:lstStyle/>
          <a:p>
            <a:r>
              <a:rPr lang="en-US" sz="1600">
                <a:solidFill>
                  <a:srgbClr val="3333CC"/>
                </a:solidFill>
              </a:rPr>
              <a:t>pyplot.axis(“off”)</a:t>
            </a:r>
          </a:p>
        </p:txBody>
      </p:sp>
      <p:sp>
        <p:nvSpPr>
          <p:cNvPr id="73" name="TextBox 72">
            <a:extLst>
              <a:ext uri="{FF2B5EF4-FFF2-40B4-BE49-F238E27FC236}">
                <a16:creationId xmlns:a16="http://schemas.microsoft.com/office/drawing/2014/main" id="{C943441D-D633-EF01-6099-FD8663EDCE68}"/>
              </a:ext>
            </a:extLst>
          </p:cNvPr>
          <p:cNvSpPr txBox="1"/>
          <p:nvPr/>
        </p:nvSpPr>
        <p:spPr>
          <a:xfrm>
            <a:off x="2959252" y="6042448"/>
            <a:ext cx="8580122" cy="523220"/>
          </a:xfrm>
          <a:prstGeom prst="rect">
            <a:avLst/>
          </a:prstGeom>
          <a:noFill/>
        </p:spPr>
        <p:txBody>
          <a:bodyPr wrap="square" rtlCol="0">
            <a:spAutoFit/>
          </a:bodyPr>
          <a:lstStyle/>
          <a:p>
            <a:r>
              <a:rPr lang="en-US" sz="1400"/>
              <a:t>will remove the axes.  Might want to do this if plotting a picture.  Another option appears to be “</a:t>
            </a:r>
            <a:r>
              <a:rPr lang="en-US" sz="1400" b="1"/>
              <a:t>equal</a:t>
            </a:r>
            <a:r>
              <a:rPr lang="en-US" sz="1400"/>
              <a:t>”, which seems to scale the axes so that a span of, say, 10, on the x axis has the same length as 10 on the y axis.</a:t>
            </a:r>
          </a:p>
        </p:txBody>
      </p:sp>
      <mc:AlternateContent xmlns:mc="http://schemas.openxmlformats.org/markup-compatibility/2006" xmlns:p14="http://schemas.microsoft.com/office/powerpoint/2010/main">
        <mc:Choice Requires="p14">
          <p:contentPart p14:bwMode="auto" r:id="rId11">
            <p14:nvContentPartPr>
              <p14:cNvPr id="74" name="Ink 73">
                <a:extLst>
                  <a:ext uri="{FF2B5EF4-FFF2-40B4-BE49-F238E27FC236}">
                    <a16:creationId xmlns:a16="http://schemas.microsoft.com/office/drawing/2014/main" id="{760E15C0-1B5D-A360-1F86-909BA968750C}"/>
                  </a:ext>
                </a:extLst>
              </p14:cNvPr>
              <p14:cNvContentPartPr/>
              <p14:nvPr/>
            </p14:nvContentPartPr>
            <p14:xfrm>
              <a:off x="2045063" y="6213315"/>
              <a:ext cx="683280" cy="24840"/>
            </p14:xfrm>
          </p:contentPart>
        </mc:Choice>
        <mc:Fallback xmlns="">
          <p:pic>
            <p:nvPicPr>
              <p:cNvPr id="74" name="Ink 73">
                <a:extLst>
                  <a:ext uri="{FF2B5EF4-FFF2-40B4-BE49-F238E27FC236}">
                    <a16:creationId xmlns:a16="http://schemas.microsoft.com/office/drawing/2014/main" id="{760E15C0-1B5D-A360-1F86-909BA968750C}"/>
                  </a:ext>
                </a:extLst>
              </p:cNvPr>
              <p:cNvPicPr/>
              <p:nvPr/>
            </p:nvPicPr>
            <p:blipFill>
              <a:blip r:embed="rId12"/>
              <a:stretch>
                <a:fillRect/>
              </a:stretch>
            </p:blipFill>
            <p:spPr>
              <a:xfrm>
                <a:off x="2036063" y="6204315"/>
                <a:ext cx="70092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 name="Ink 1">
                <a:extLst>
                  <a:ext uri="{FF2B5EF4-FFF2-40B4-BE49-F238E27FC236}">
                    <a16:creationId xmlns:a16="http://schemas.microsoft.com/office/drawing/2014/main" id="{1473AD9F-2E7C-B957-DD4A-D375A4482262}"/>
                  </a:ext>
                </a:extLst>
              </p14:cNvPr>
              <p14:cNvContentPartPr/>
              <p14:nvPr/>
            </p14:nvContentPartPr>
            <p14:xfrm>
              <a:off x="4921830" y="2319720"/>
              <a:ext cx="619920" cy="90000"/>
            </p14:xfrm>
          </p:contentPart>
        </mc:Choice>
        <mc:Fallback xmlns="">
          <p:pic>
            <p:nvPicPr>
              <p:cNvPr id="2" name="Ink 1">
                <a:extLst>
                  <a:ext uri="{FF2B5EF4-FFF2-40B4-BE49-F238E27FC236}">
                    <a16:creationId xmlns:a16="http://schemas.microsoft.com/office/drawing/2014/main" id="{1473AD9F-2E7C-B957-DD4A-D375A4482262}"/>
                  </a:ext>
                </a:extLst>
              </p:cNvPr>
              <p:cNvPicPr/>
              <p:nvPr/>
            </p:nvPicPr>
            <p:blipFill>
              <a:blip r:embed="rId14"/>
              <a:stretch>
                <a:fillRect/>
              </a:stretch>
            </p:blipFill>
            <p:spPr>
              <a:xfrm>
                <a:off x="4912830" y="2310720"/>
                <a:ext cx="637560" cy="107640"/>
              </a:xfrm>
              <a:prstGeom prst="rect">
                <a:avLst/>
              </a:prstGeom>
            </p:spPr>
          </p:pic>
        </mc:Fallback>
      </mc:AlternateContent>
      <p:sp>
        <p:nvSpPr>
          <p:cNvPr id="4" name="TextBox 3">
            <a:extLst>
              <a:ext uri="{FF2B5EF4-FFF2-40B4-BE49-F238E27FC236}">
                <a16:creationId xmlns:a16="http://schemas.microsoft.com/office/drawing/2014/main" id="{8AEB3D3C-CF7A-1A48-DDEC-A740F4E8BDD8}"/>
              </a:ext>
            </a:extLst>
          </p:cNvPr>
          <p:cNvSpPr txBox="1"/>
          <p:nvPr/>
        </p:nvSpPr>
        <p:spPr>
          <a:xfrm>
            <a:off x="5758006" y="2110138"/>
            <a:ext cx="6094164" cy="523220"/>
          </a:xfrm>
          <a:prstGeom prst="rect">
            <a:avLst/>
          </a:prstGeom>
          <a:noFill/>
        </p:spPr>
        <p:txBody>
          <a:bodyPr wrap="square" rtlCol="0">
            <a:spAutoFit/>
          </a:bodyPr>
          <a:lstStyle/>
          <a:p>
            <a:r>
              <a:rPr lang="en-US" sz="1400"/>
              <a:t>y specifies height of title above graph.  # might be factor of graph height above the base.  So might want y = 1.05 or something.</a:t>
            </a:r>
          </a:p>
        </p:txBody>
      </p:sp>
      <p:sp>
        <p:nvSpPr>
          <p:cNvPr id="7" name="TextBox 6">
            <a:extLst>
              <a:ext uri="{FF2B5EF4-FFF2-40B4-BE49-F238E27FC236}">
                <a16:creationId xmlns:a16="http://schemas.microsoft.com/office/drawing/2014/main" id="{CD16509C-225E-465B-F6AE-53C45321853F}"/>
              </a:ext>
            </a:extLst>
          </p:cNvPr>
          <p:cNvSpPr txBox="1"/>
          <p:nvPr/>
        </p:nvSpPr>
        <p:spPr>
          <a:xfrm>
            <a:off x="339829" y="5215887"/>
            <a:ext cx="6096000" cy="338554"/>
          </a:xfrm>
          <a:prstGeom prst="rect">
            <a:avLst/>
          </a:prstGeom>
          <a:noFill/>
        </p:spPr>
        <p:txBody>
          <a:bodyPr wrap="square">
            <a:spAutoFit/>
          </a:bodyPr>
          <a:lstStyle/>
          <a:p>
            <a:r>
              <a:rPr lang="en-US" sz="1600">
                <a:solidFill>
                  <a:srgbClr val="3333CC"/>
                </a:solidFill>
              </a:rPr>
              <a:t>pyplot.ticklabel_format(style='sci', axis='x', scilimits=(0,0))</a:t>
            </a:r>
          </a:p>
        </p:txBody>
      </p:sp>
      <mc:AlternateContent xmlns:mc="http://schemas.openxmlformats.org/markup-compatibility/2006" xmlns:p14="http://schemas.microsoft.com/office/powerpoint/2010/main">
        <mc:Choice Requires="p14">
          <p:contentPart p14:bwMode="auto" r:id="rId15">
            <p14:nvContentPartPr>
              <p14:cNvPr id="8" name="Ink 7">
                <a:extLst>
                  <a:ext uri="{FF2B5EF4-FFF2-40B4-BE49-F238E27FC236}">
                    <a16:creationId xmlns:a16="http://schemas.microsoft.com/office/drawing/2014/main" id="{70C2452C-76FD-20ED-9781-ABD0FF0D5447}"/>
                  </a:ext>
                </a:extLst>
              </p14:cNvPr>
              <p14:cNvContentPartPr/>
              <p14:nvPr/>
            </p14:nvContentPartPr>
            <p14:xfrm>
              <a:off x="5452773" y="5325455"/>
              <a:ext cx="496800" cy="81720"/>
            </p14:xfrm>
          </p:contentPart>
        </mc:Choice>
        <mc:Fallback xmlns="">
          <p:pic>
            <p:nvPicPr>
              <p:cNvPr id="8" name="Ink 7">
                <a:extLst>
                  <a:ext uri="{FF2B5EF4-FFF2-40B4-BE49-F238E27FC236}">
                    <a16:creationId xmlns:a16="http://schemas.microsoft.com/office/drawing/2014/main" id="{70C2452C-76FD-20ED-9781-ABD0FF0D5447}"/>
                  </a:ext>
                </a:extLst>
              </p:cNvPr>
              <p:cNvPicPr/>
              <p:nvPr/>
            </p:nvPicPr>
            <p:blipFill>
              <a:blip r:embed="rId16"/>
              <a:stretch>
                <a:fillRect/>
              </a:stretch>
            </p:blipFill>
            <p:spPr>
              <a:xfrm>
                <a:off x="5446657" y="5319335"/>
                <a:ext cx="509031" cy="93960"/>
              </a:xfrm>
              <a:prstGeom prst="rect">
                <a:avLst/>
              </a:prstGeom>
            </p:spPr>
          </p:pic>
        </mc:Fallback>
      </mc:AlternateContent>
      <p:sp>
        <p:nvSpPr>
          <p:cNvPr id="9" name="TextBox 8">
            <a:extLst>
              <a:ext uri="{FF2B5EF4-FFF2-40B4-BE49-F238E27FC236}">
                <a16:creationId xmlns:a16="http://schemas.microsoft.com/office/drawing/2014/main" id="{C62C33DF-32B6-48B8-D33D-B0FC0C526647}"/>
              </a:ext>
            </a:extLst>
          </p:cNvPr>
          <p:cNvSpPr txBox="1"/>
          <p:nvPr/>
        </p:nvSpPr>
        <p:spPr>
          <a:xfrm>
            <a:off x="6095999" y="5147219"/>
            <a:ext cx="3139440" cy="584775"/>
          </a:xfrm>
          <a:prstGeom prst="rect">
            <a:avLst/>
          </a:prstGeom>
          <a:noFill/>
        </p:spPr>
        <p:txBody>
          <a:bodyPr wrap="square" rtlCol="0">
            <a:spAutoFit/>
          </a:bodyPr>
          <a:lstStyle/>
          <a:p>
            <a:r>
              <a:rPr lang="en-US" sz="1600"/>
              <a:t>can set axis labels to scientific notation format this way.</a:t>
            </a:r>
          </a:p>
        </p:txBody>
      </p:sp>
    </p:spTree>
    <p:extLst>
      <p:ext uri="{BB962C8B-B14F-4D97-AF65-F5344CB8AC3E}">
        <p14:creationId xmlns:p14="http://schemas.microsoft.com/office/powerpoint/2010/main" val="179207507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369060" y="2038622"/>
            <a:ext cx="8480470" cy="830997"/>
          </a:xfrm>
          <a:prstGeom prst="rect">
            <a:avLst/>
          </a:prstGeom>
        </p:spPr>
        <p:txBody>
          <a:bodyPr wrap="square">
            <a:spAutoFit/>
          </a:bodyPr>
          <a:lstStyle/>
          <a:p>
            <a:r>
              <a:rPr lang="en-US" sz="1600">
                <a:solidFill>
                  <a:srgbClr val="3333CC"/>
                </a:solidFill>
              </a:rPr>
              <a:t>seaborn.stripplot(data = df, x = “x_column”, y = “y_column”, palette = color_list, jitter = True/False,</a:t>
            </a:r>
          </a:p>
          <a:p>
            <a:r>
              <a:rPr lang="en-US" sz="1600">
                <a:solidFill>
                  <a:srgbClr val="3333CC"/>
                </a:solidFill>
              </a:rPr>
              <a:t> 	            hue = “h_column”, hue_order = hue_list,</a:t>
            </a:r>
          </a:p>
          <a:p>
            <a:r>
              <a:rPr lang="en-US" sz="1600">
                <a:solidFill>
                  <a:srgbClr val="3333CC"/>
                </a:solidFill>
              </a:rPr>
              <a:t>  	            ax = nameofaxis)</a:t>
            </a:r>
          </a:p>
        </p:txBody>
      </p:sp>
      <p:sp>
        <p:nvSpPr>
          <p:cNvPr id="4" name="TextBox 3">
            <a:extLst>
              <a:ext uri="{FF2B5EF4-FFF2-40B4-BE49-F238E27FC236}">
                <a16:creationId xmlns:a16="http://schemas.microsoft.com/office/drawing/2014/main" id="{1F62766F-5DD0-4A16-B412-AB8E10FE3C0F}"/>
              </a:ext>
            </a:extLst>
          </p:cNvPr>
          <p:cNvSpPr txBox="1"/>
          <p:nvPr/>
        </p:nvSpPr>
        <p:spPr>
          <a:xfrm>
            <a:off x="369060" y="1253831"/>
            <a:ext cx="7447586" cy="584775"/>
          </a:xfrm>
          <a:prstGeom prst="rect">
            <a:avLst/>
          </a:prstGeom>
          <a:noFill/>
        </p:spPr>
        <p:txBody>
          <a:bodyPr wrap="square" rtlCol="0">
            <a:spAutoFit/>
          </a:bodyPr>
          <a:lstStyle/>
          <a:p>
            <a:r>
              <a:rPr lang="en-US" sz="1600"/>
              <a:t>Here’s some more </a:t>
            </a:r>
            <a:r>
              <a:rPr lang="en-US" sz="1600">
                <a:solidFill>
                  <a:srgbClr val="FF0000"/>
                </a:solidFill>
              </a:rPr>
              <a:t>type of plot </a:t>
            </a:r>
            <a:r>
              <a:rPr lang="en-US" sz="1600"/>
              <a:t>options.  We can use a stripplot, or swarmplot as an alternative to a histogram.  These plots show all the data points.  </a:t>
            </a:r>
            <a:endParaRPr lang="en-US" sz="1600" b="1"/>
          </a:p>
        </p:txBody>
      </p:sp>
      <p:sp>
        <p:nvSpPr>
          <p:cNvPr id="9" name="TextBox 8">
            <a:extLst>
              <a:ext uri="{FF2B5EF4-FFF2-40B4-BE49-F238E27FC236}">
                <a16:creationId xmlns:a16="http://schemas.microsoft.com/office/drawing/2014/main" id="{47D021FD-9190-4650-96CE-D8DBA7BA856C}"/>
              </a:ext>
            </a:extLst>
          </p:cNvPr>
          <p:cNvSpPr txBox="1"/>
          <p:nvPr/>
        </p:nvSpPr>
        <p:spPr>
          <a:xfrm>
            <a:off x="1859994" y="3329632"/>
            <a:ext cx="8955490" cy="2031325"/>
          </a:xfrm>
          <a:prstGeom prst="rect">
            <a:avLst/>
          </a:prstGeom>
          <a:noFill/>
        </p:spPr>
        <p:txBody>
          <a:bodyPr wrap="square" rtlCol="0">
            <a:spAutoFit/>
          </a:bodyPr>
          <a:lstStyle/>
          <a:p>
            <a:r>
              <a:rPr lang="en-US" sz="1400"/>
              <a:t>will display all </a:t>
            </a:r>
            <a:r>
              <a:rPr lang="en-US" sz="1400" b="1"/>
              <a:t>x numerical values </a:t>
            </a:r>
            <a:r>
              <a:rPr lang="en-US" sz="1400"/>
              <a:t>sorted by </a:t>
            </a:r>
            <a:r>
              <a:rPr lang="en-US" sz="1400" b="1"/>
              <a:t>y categorical labels</a:t>
            </a:r>
            <a:r>
              <a:rPr lang="en-US" sz="1400"/>
              <a:t>.  </a:t>
            </a:r>
            <a:r>
              <a:rPr lang="en-US" sz="1400">
                <a:solidFill>
                  <a:srgbClr val="FF0000"/>
                </a:solidFill>
              </a:rPr>
              <a:t>Can switch x and y, which will flip everything about the diagonal. </a:t>
            </a:r>
            <a:r>
              <a:rPr lang="en-US" sz="1400"/>
              <a:t>Can use </a:t>
            </a:r>
            <a:r>
              <a:rPr lang="en-US" sz="1400" b="1"/>
              <a:t>palette</a:t>
            </a:r>
            <a:r>
              <a:rPr lang="en-US" sz="1400"/>
              <a:t> argument to specify color scheme (see end of file for ‘names”).  Or can write a dictionary mapping y or hue values to colors.  Can similarly just write a list of colors, eliding the y or hue values.  </a:t>
            </a:r>
            <a:r>
              <a:rPr lang="en-US" sz="1400" b="1"/>
              <a:t>jitter = False </a:t>
            </a:r>
            <a:r>
              <a:rPr lang="en-US" sz="1400"/>
              <a:t>puts all x points at the same y-value, </a:t>
            </a:r>
            <a:r>
              <a:rPr lang="en-US" sz="1400" b="1"/>
              <a:t>jitter=True </a:t>
            </a:r>
            <a:r>
              <a:rPr lang="en-US" sz="1400"/>
              <a:t>displaces them a little for easier visual interpretation. </a:t>
            </a:r>
            <a:endParaRPr lang="en-US" sz="1400" b="1"/>
          </a:p>
          <a:p>
            <a:endParaRPr lang="en-US" sz="1400" b="1"/>
          </a:p>
          <a:p>
            <a:r>
              <a:rPr lang="en-US" sz="1400"/>
              <a:t>And can further break it down into </a:t>
            </a:r>
            <a:r>
              <a:rPr lang="en-US" sz="1400" b="1"/>
              <a:t>categorical hues</a:t>
            </a:r>
            <a:r>
              <a:rPr lang="en-US" sz="1400"/>
              <a:t>, as usual.</a:t>
            </a:r>
          </a:p>
          <a:p>
            <a:endParaRPr lang="en-US" sz="1400" b="1"/>
          </a:p>
          <a:p>
            <a:r>
              <a:rPr lang="en-US" sz="1400" b="1"/>
              <a:t>ax = nameofaxis </a:t>
            </a:r>
            <a:r>
              <a:rPr lang="en-US" sz="1400"/>
              <a:t>is for inserting the plot onto a matplotlib declared nameofaxis.</a:t>
            </a:r>
          </a:p>
          <a:p>
            <a:r>
              <a:rPr lang="en-US" sz="1400"/>
              <a:t>This would be in lieu of saying nameofaxis.typeofplot(…).  Then can apply ax.methods to plot.  </a:t>
            </a:r>
          </a:p>
        </p:txBody>
      </p:sp>
      <mc:AlternateContent xmlns:mc="http://schemas.openxmlformats.org/markup-compatibility/2006" xmlns:p14="http://schemas.microsoft.com/office/powerpoint/2010/main">
        <mc:Choice Requires="p14">
          <p:contentPart p14:bwMode="auto" r:id="rId3">
            <p14:nvContentPartPr>
              <p14:cNvPr id="16" name="Ink 15">
                <a:extLst>
                  <a:ext uri="{FF2B5EF4-FFF2-40B4-BE49-F238E27FC236}">
                    <a16:creationId xmlns:a16="http://schemas.microsoft.com/office/drawing/2014/main" id="{F6CC44EA-4730-4C8F-9783-FD6A7B7381DE}"/>
                  </a:ext>
                </a:extLst>
              </p14:cNvPr>
              <p14:cNvContentPartPr/>
              <p14:nvPr/>
            </p14:nvContentPartPr>
            <p14:xfrm>
              <a:off x="6027015" y="3490482"/>
              <a:ext cx="360" cy="360"/>
            </p14:xfrm>
          </p:contentPart>
        </mc:Choice>
        <mc:Fallback xmlns="">
          <p:pic>
            <p:nvPicPr>
              <p:cNvPr id="16" name="Ink 15">
                <a:extLst>
                  <a:ext uri="{FF2B5EF4-FFF2-40B4-BE49-F238E27FC236}">
                    <a16:creationId xmlns:a16="http://schemas.microsoft.com/office/drawing/2014/main" id="{F6CC44EA-4730-4C8F-9783-FD6A7B7381DE}"/>
                  </a:ext>
                </a:extLst>
              </p:cNvPr>
              <p:cNvPicPr/>
              <p:nvPr/>
            </p:nvPicPr>
            <p:blipFill>
              <a:blip r:embed="rId4"/>
              <a:stretch>
                <a:fillRect/>
              </a:stretch>
            </p:blipFill>
            <p:spPr>
              <a:xfrm>
                <a:off x="6018015" y="3481482"/>
                <a:ext cx="18000" cy="18000"/>
              </a:xfrm>
              <a:prstGeom prst="rect">
                <a:avLst/>
              </a:prstGeom>
            </p:spPr>
          </p:pic>
        </mc:Fallback>
      </mc:AlternateContent>
      <p:sp>
        <p:nvSpPr>
          <p:cNvPr id="24" name="Rectangle 23">
            <a:extLst>
              <a:ext uri="{FF2B5EF4-FFF2-40B4-BE49-F238E27FC236}">
                <a16:creationId xmlns:a16="http://schemas.microsoft.com/office/drawing/2014/main" id="{70B9C896-4486-694E-94CE-DCA023263030}"/>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44F26554-037B-B01E-F025-BFC5F5FAEBF5}"/>
                  </a:ext>
                </a:extLst>
              </p14:cNvPr>
              <p14:cNvContentPartPr/>
              <p14:nvPr/>
            </p14:nvContentPartPr>
            <p14:xfrm>
              <a:off x="6442984" y="2569919"/>
              <a:ext cx="1019880" cy="599400"/>
            </p14:xfrm>
          </p:contentPart>
        </mc:Choice>
        <mc:Fallback xmlns="">
          <p:pic>
            <p:nvPicPr>
              <p:cNvPr id="3" name="Ink 2">
                <a:extLst>
                  <a:ext uri="{FF2B5EF4-FFF2-40B4-BE49-F238E27FC236}">
                    <a16:creationId xmlns:a16="http://schemas.microsoft.com/office/drawing/2014/main" id="{44F26554-037B-B01E-F025-BFC5F5FAEBF5}"/>
                  </a:ext>
                </a:extLst>
              </p:cNvPr>
              <p:cNvPicPr/>
              <p:nvPr/>
            </p:nvPicPr>
            <p:blipFill>
              <a:blip r:embed="rId6"/>
              <a:stretch>
                <a:fillRect/>
              </a:stretch>
            </p:blipFill>
            <p:spPr>
              <a:xfrm>
                <a:off x="6436862" y="2563799"/>
                <a:ext cx="1032124" cy="611640"/>
              </a:xfrm>
              <a:prstGeom prst="rect">
                <a:avLst/>
              </a:prstGeom>
            </p:spPr>
          </p:pic>
        </mc:Fallback>
      </mc:AlternateContent>
    </p:spTree>
    <p:extLst>
      <p:ext uri="{BB962C8B-B14F-4D97-AF65-F5344CB8AC3E}">
        <p14:creationId xmlns:p14="http://schemas.microsoft.com/office/powerpoint/2010/main" val="379706268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69060" y="1318979"/>
            <a:ext cx="7447586" cy="584775"/>
          </a:xfrm>
          <a:prstGeom prst="rect">
            <a:avLst/>
          </a:prstGeom>
          <a:noFill/>
        </p:spPr>
        <p:txBody>
          <a:bodyPr wrap="square" rtlCol="0">
            <a:spAutoFit/>
          </a:bodyPr>
          <a:lstStyle/>
          <a:p>
            <a:r>
              <a:rPr lang="en-US" sz="1600"/>
              <a:t>Here’s some more </a:t>
            </a:r>
            <a:r>
              <a:rPr lang="en-US" sz="1600">
                <a:solidFill>
                  <a:srgbClr val="FF0000"/>
                </a:solidFill>
              </a:rPr>
              <a:t>type of plot </a:t>
            </a:r>
            <a:r>
              <a:rPr lang="en-US" sz="1600"/>
              <a:t>options.  We can use a stripplot, or swarmplot as an alternative to a histogram.  These plots show all the data points.  </a:t>
            </a:r>
            <a:endParaRPr lang="en-US" sz="1600" b="1"/>
          </a:p>
        </p:txBody>
      </p:sp>
      <p:sp>
        <p:nvSpPr>
          <p:cNvPr id="24" name="Rectangle 23">
            <a:extLst>
              <a:ext uri="{FF2B5EF4-FFF2-40B4-BE49-F238E27FC236}">
                <a16:creationId xmlns:a16="http://schemas.microsoft.com/office/drawing/2014/main" id="{70B9C896-4486-694E-94CE-DCA023263030}"/>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6" name="Rectangle 5">
            <a:extLst>
              <a:ext uri="{FF2B5EF4-FFF2-40B4-BE49-F238E27FC236}">
                <a16:creationId xmlns:a16="http://schemas.microsoft.com/office/drawing/2014/main" id="{AA416CE8-03B0-F903-81AA-3A3E8BE9AA91}"/>
              </a:ext>
            </a:extLst>
          </p:cNvPr>
          <p:cNvSpPr/>
          <p:nvPr/>
        </p:nvSpPr>
        <p:spPr>
          <a:xfrm>
            <a:off x="369060" y="2360694"/>
            <a:ext cx="7005134" cy="830997"/>
          </a:xfrm>
          <a:prstGeom prst="rect">
            <a:avLst/>
          </a:prstGeom>
        </p:spPr>
        <p:txBody>
          <a:bodyPr wrap="square">
            <a:spAutoFit/>
          </a:bodyPr>
          <a:lstStyle/>
          <a:p>
            <a:r>
              <a:rPr lang="en-US" sz="1600">
                <a:solidFill>
                  <a:srgbClr val="3333CC"/>
                </a:solidFill>
              </a:rPr>
              <a:t>seaborn.swarmplot(data = df, x = “x_column”, y = “y_column”, palette = palette, </a:t>
            </a:r>
          </a:p>
          <a:p>
            <a:r>
              <a:rPr lang="en-US" sz="1600">
                <a:solidFill>
                  <a:srgbClr val="3333CC"/>
                </a:solidFill>
              </a:rPr>
              <a:t>  	                 hue = “h_column”, hue_order = hue_list,</a:t>
            </a:r>
          </a:p>
          <a:p>
            <a:r>
              <a:rPr lang="en-US" sz="1600">
                <a:solidFill>
                  <a:srgbClr val="3333CC"/>
                </a:solidFill>
              </a:rPr>
              <a:t>	                 ax = nameofaxis)</a:t>
            </a:r>
          </a:p>
        </p:txBody>
      </p:sp>
      <p:sp>
        <p:nvSpPr>
          <p:cNvPr id="8" name="TextBox 7">
            <a:extLst>
              <a:ext uri="{FF2B5EF4-FFF2-40B4-BE49-F238E27FC236}">
                <a16:creationId xmlns:a16="http://schemas.microsoft.com/office/drawing/2014/main" id="{90D797E1-F0C1-0B94-B244-10599E8C043C}"/>
              </a:ext>
            </a:extLst>
          </p:cNvPr>
          <p:cNvSpPr txBox="1"/>
          <p:nvPr/>
        </p:nvSpPr>
        <p:spPr>
          <a:xfrm>
            <a:off x="3254836" y="3318413"/>
            <a:ext cx="8573369" cy="2031325"/>
          </a:xfrm>
          <a:prstGeom prst="rect">
            <a:avLst/>
          </a:prstGeom>
          <a:noFill/>
        </p:spPr>
        <p:txBody>
          <a:bodyPr wrap="square" rtlCol="0">
            <a:spAutoFit/>
          </a:bodyPr>
          <a:lstStyle/>
          <a:p>
            <a:r>
              <a:rPr lang="en-US" sz="1400"/>
              <a:t>will display all </a:t>
            </a:r>
            <a:r>
              <a:rPr lang="en-US" sz="1400" b="1"/>
              <a:t>x numerical values</a:t>
            </a:r>
            <a:r>
              <a:rPr lang="en-US" sz="1400"/>
              <a:t> sorted by </a:t>
            </a:r>
            <a:r>
              <a:rPr lang="en-US" sz="1400" b="1"/>
              <a:t>y categorical labels</a:t>
            </a:r>
            <a:r>
              <a:rPr lang="en-US" sz="1400"/>
              <a:t>.  </a:t>
            </a:r>
            <a:r>
              <a:rPr lang="en-US" sz="1400">
                <a:solidFill>
                  <a:srgbClr val="FF0000"/>
                </a:solidFill>
              </a:rPr>
              <a:t>Can switch x and y, which will flip everything about the diagonal. </a:t>
            </a:r>
            <a:r>
              <a:rPr lang="en-US" sz="1400"/>
              <a:t>Can use </a:t>
            </a:r>
            <a:r>
              <a:rPr lang="en-US" sz="1400" b="1"/>
              <a:t>palette</a:t>
            </a:r>
            <a:r>
              <a:rPr lang="en-US" sz="1400"/>
              <a:t> argument to specify color scheme (see end of file for ‘names”).  Or can write a dictionary mapping y or hue values to colors.  Can similarly just write a list of colors, eliding the y or hue values. The swarm plot is kind of like the stripplot with jitter=True, but it looks a little better. </a:t>
            </a:r>
          </a:p>
          <a:p>
            <a:endParaRPr lang="en-US" sz="1400"/>
          </a:p>
          <a:p>
            <a:r>
              <a:rPr lang="en-US" sz="1400"/>
              <a:t>And can further break it down into </a:t>
            </a:r>
            <a:r>
              <a:rPr lang="en-US" sz="1400" b="1"/>
              <a:t>categorical hues </a:t>
            </a:r>
            <a:r>
              <a:rPr lang="en-US" sz="1400"/>
              <a:t>as usual.</a:t>
            </a:r>
          </a:p>
          <a:p>
            <a:endParaRPr lang="en-US" sz="1400" b="1"/>
          </a:p>
          <a:p>
            <a:r>
              <a:rPr lang="en-US" sz="1400" b="1"/>
              <a:t>ax = nameofaxis </a:t>
            </a:r>
            <a:r>
              <a:rPr lang="en-US" sz="1400"/>
              <a:t>is for inserting the plot onto a matplotlib declared nameofaxis.</a:t>
            </a:r>
          </a:p>
          <a:p>
            <a:r>
              <a:rPr lang="en-US" sz="1400"/>
              <a:t>This would be in lieu of saying nameofaxis.typeofplot(…).  Then can apply ax.methods to plot.  </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DEE88555-4915-F68B-D770-86A4842E7776}"/>
                  </a:ext>
                </a:extLst>
              </p14:cNvPr>
              <p14:cNvContentPartPr/>
              <p14:nvPr/>
            </p14:nvContentPartPr>
            <p14:xfrm>
              <a:off x="6027015" y="3812554"/>
              <a:ext cx="360" cy="360"/>
            </p14:xfrm>
          </p:contentPart>
        </mc:Choice>
        <mc:Fallback xmlns="">
          <p:pic>
            <p:nvPicPr>
              <p:cNvPr id="10" name="Ink 9">
                <a:extLst>
                  <a:ext uri="{FF2B5EF4-FFF2-40B4-BE49-F238E27FC236}">
                    <a16:creationId xmlns:a16="http://schemas.microsoft.com/office/drawing/2014/main" id="{DEE88555-4915-F68B-D770-86A4842E7776}"/>
                  </a:ext>
                </a:extLst>
              </p:cNvPr>
              <p:cNvPicPr/>
              <p:nvPr/>
            </p:nvPicPr>
            <p:blipFill>
              <a:blip r:embed="rId4"/>
              <a:stretch>
                <a:fillRect/>
              </a:stretch>
            </p:blipFill>
            <p:spPr>
              <a:xfrm>
                <a:off x="6018015" y="3803554"/>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A0BC0E0A-B07C-1DB9-AED0-CAF9492257A2}"/>
                  </a:ext>
                </a:extLst>
              </p14:cNvPr>
              <p14:cNvContentPartPr/>
              <p14:nvPr/>
            </p14:nvContentPartPr>
            <p14:xfrm>
              <a:off x="6874264" y="2564158"/>
              <a:ext cx="1019880" cy="599400"/>
            </p14:xfrm>
          </p:contentPart>
        </mc:Choice>
        <mc:Fallback xmlns="">
          <p:pic>
            <p:nvPicPr>
              <p:cNvPr id="11" name="Ink 10">
                <a:extLst>
                  <a:ext uri="{FF2B5EF4-FFF2-40B4-BE49-F238E27FC236}">
                    <a16:creationId xmlns:a16="http://schemas.microsoft.com/office/drawing/2014/main" id="{A0BC0E0A-B07C-1DB9-AED0-CAF9492257A2}"/>
                  </a:ext>
                </a:extLst>
              </p:cNvPr>
              <p:cNvPicPr/>
              <p:nvPr/>
            </p:nvPicPr>
            <p:blipFill>
              <a:blip r:embed="rId6"/>
              <a:stretch>
                <a:fillRect/>
              </a:stretch>
            </p:blipFill>
            <p:spPr>
              <a:xfrm>
                <a:off x="6868142" y="2558038"/>
                <a:ext cx="1032124" cy="611640"/>
              </a:xfrm>
              <a:prstGeom prst="rect">
                <a:avLst/>
              </a:prstGeom>
            </p:spPr>
          </p:pic>
        </mc:Fallback>
      </mc:AlternateContent>
    </p:spTree>
    <p:extLst>
      <p:ext uri="{BB962C8B-B14F-4D97-AF65-F5344CB8AC3E}">
        <p14:creationId xmlns:p14="http://schemas.microsoft.com/office/powerpoint/2010/main" val="278948327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369059" y="1684660"/>
            <a:ext cx="6778993" cy="830997"/>
          </a:xfrm>
          <a:prstGeom prst="rect">
            <a:avLst/>
          </a:prstGeom>
        </p:spPr>
        <p:txBody>
          <a:bodyPr wrap="square">
            <a:spAutoFit/>
          </a:bodyPr>
          <a:lstStyle/>
          <a:p>
            <a:r>
              <a:rPr lang="en-US" sz="1600">
                <a:solidFill>
                  <a:srgbClr val="3333CC"/>
                </a:solidFill>
              </a:rPr>
              <a:t>seaborn.violinplot(data = df, x = “x_column”, y = “y_column”, palette = palette,</a:t>
            </a:r>
          </a:p>
          <a:p>
            <a:r>
              <a:rPr lang="en-US" sz="1600">
                <a:solidFill>
                  <a:srgbClr val="3333CC"/>
                </a:solidFill>
              </a:rPr>
              <a:t> 	              hue = “h_column”, hue_order = hue_list,</a:t>
            </a:r>
          </a:p>
          <a:p>
            <a:r>
              <a:rPr lang="en-US" sz="1600">
                <a:solidFill>
                  <a:srgbClr val="3333CC"/>
                </a:solidFill>
              </a:rPr>
              <a:t>	              ax = nameofaxis)</a:t>
            </a:r>
          </a:p>
        </p:txBody>
      </p:sp>
      <p:sp>
        <p:nvSpPr>
          <p:cNvPr id="4" name="TextBox 3">
            <a:extLst>
              <a:ext uri="{FF2B5EF4-FFF2-40B4-BE49-F238E27FC236}">
                <a16:creationId xmlns:a16="http://schemas.microsoft.com/office/drawing/2014/main" id="{1F62766F-5DD0-4A16-B412-AB8E10FE3C0F}"/>
              </a:ext>
            </a:extLst>
          </p:cNvPr>
          <p:cNvSpPr txBox="1"/>
          <p:nvPr/>
        </p:nvSpPr>
        <p:spPr>
          <a:xfrm>
            <a:off x="369060" y="899869"/>
            <a:ext cx="7447586" cy="338554"/>
          </a:xfrm>
          <a:prstGeom prst="rect">
            <a:avLst/>
          </a:prstGeom>
          <a:noFill/>
        </p:spPr>
        <p:txBody>
          <a:bodyPr wrap="square" rtlCol="0">
            <a:spAutoFit/>
          </a:bodyPr>
          <a:lstStyle/>
          <a:p>
            <a:r>
              <a:rPr lang="en-US" sz="1600"/>
              <a:t>Here’s some more </a:t>
            </a:r>
            <a:r>
              <a:rPr lang="en-US" sz="1600">
                <a:solidFill>
                  <a:srgbClr val="FF0000"/>
                </a:solidFill>
              </a:rPr>
              <a:t>type of plot </a:t>
            </a:r>
            <a:r>
              <a:rPr lang="en-US" sz="1600"/>
              <a:t>options.  These are also alternatives to histogram.  </a:t>
            </a:r>
            <a:endParaRPr lang="en-US" sz="1600" b="1"/>
          </a:p>
        </p:txBody>
      </p:sp>
      <p:sp>
        <p:nvSpPr>
          <p:cNvPr id="9" name="TextBox 8">
            <a:extLst>
              <a:ext uri="{FF2B5EF4-FFF2-40B4-BE49-F238E27FC236}">
                <a16:creationId xmlns:a16="http://schemas.microsoft.com/office/drawing/2014/main" id="{47D021FD-9190-4650-96CE-D8DBA7BA856C}"/>
              </a:ext>
            </a:extLst>
          </p:cNvPr>
          <p:cNvSpPr txBox="1"/>
          <p:nvPr/>
        </p:nvSpPr>
        <p:spPr>
          <a:xfrm>
            <a:off x="2704231" y="2961894"/>
            <a:ext cx="8573370" cy="1815882"/>
          </a:xfrm>
          <a:prstGeom prst="rect">
            <a:avLst/>
          </a:prstGeom>
          <a:noFill/>
        </p:spPr>
        <p:txBody>
          <a:bodyPr wrap="square" rtlCol="0">
            <a:spAutoFit/>
          </a:bodyPr>
          <a:lstStyle/>
          <a:p>
            <a:r>
              <a:rPr lang="en-US" sz="1400"/>
              <a:t>will display all </a:t>
            </a:r>
            <a:r>
              <a:rPr lang="en-US" sz="1400" b="1"/>
              <a:t>x numerical values </a:t>
            </a:r>
            <a:r>
              <a:rPr lang="en-US" sz="1400"/>
              <a:t>sorted by </a:t>
            </a:r>
            <a:r>
              <a:rPr lang="en-US" sz="1400" b="1"/>
              <a:t>y categorical labels</a:t>
            </a:r>
            <a:r>
              <a:rPr lang="en-US" sz="1400"/>
              <a:t>.  </a:t>
            </a:r>
            <a:r>
              <a:rPr lang="en-US" sz="1400">
                <a:solidFill>
                  <a:srgbClr val="FF0000"/>
                </a:solidFill>
              </a:rPr>
              <a:t>Can switch x and y, which will flip everything about the diagonal. </a:t>
            </a:r>
            <a:r>
              <a:rPr lang="en-US" sz="1400"/>
              <a:t>Can use </a:t>
            </a:r>
            <a:r>
              <a:rPr lang="en-US" sz="1400" b="1"/>
              <a:t>palette</a:t>
            </a:r>
            <a:r>
              <a:rPr lang="en-US" sz="1400"/>
              <a:t> argument to specify color scheme (see end of file for ‘names”).  Or can write a dictionary mapping y or hue values to colors.  Can similarly just write a list of colors, eliding the y or hue values. </a:t>
            </a:r>
          </a:p>
          <a:p>
            <a:endParaRPr lang="en-US" sz="1400"/>
          </a:p>
          <a:p>
            <a:r>
              <a:rPr lang="en-US" sz="1400"/>
              <a:t>And can further break it down into </a:t>
            </a:r>
            <a:r>
              <a:rPr lang="en-US" sz="1400" b="1"/>
              <a:t>categorical hues</a:t>
            </a:r>
            <a:r>
              <a:rPr lang="en-US" sz="1400"/>
              <a:t>, as usual.</a:t>
            </a:r>
          </a:p>
          <a:p>
            <a:endParaRPr lang="en-US" sz="1400"/>
          </a:p>
          <a:p>
            <a:r>
              <a:rPr lang="en-US" sz="1400" b="1"/>
              <a:t>ax = nameofaxis </a:t>
            </a:r>
            <a:r>
              <a:rPr lang="en-US" sz="1400"/>
              <a:t>is for inserting the plot onto a matplotlib declared nameofaxis.</a:t>
            </a:r>
          </a:p>
          <a:p>
            <a:r>
              <a:rPr lang="en-US" sz="1400"/>
              <a:t>This would be in lieu of saying nameofaxis.typeofplot(…).  Then can apply ax.methods to plot.  </a:t>
            </a:r>
          </a:p>
        </p:txBody>
      </p:sp>
      <p:sp>
        <p:nvSpPr>
          <p:cNvPr id="24" name="Rectangle 23">
            <a:extLst>
              <a:ext uri="{FF2B5EF4-FFF2-40B4-BE49-F238E27FC236}">
                <a16:creationId xmlns:a16="http://schemas.microsoft.com/office/drawing/2014/main" id="{70B9C896-4486-694E-94CE-DCA023263030}"/>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44F26554-037B-B01E-F025-BFC5F5FAEBF5}"/>
                  </a:ext>
                </a:extLst>
              </p14:cNvPr>
              <p14:cNvContentPartPr/>
              <p14:nvPr/>
            </p14:nvContentPartPr>
            <p14:xfrm>
              <a:off x="6638112" y="2100158"/>
              <a:ext cx="1019880" cy="599400"/>
            </p14:xfrm>
          </p:contentPart>
        </mc:Choice>
        <mc:Fallback xmlns="">
          <p:pic>
            <p:nvPicPr>
              <p:cNvPr id="3" name="Ink 2">
                <a:extLst>
                  <a:ext uri="{FF2B5EF4-FFF2-40B4-BE49-F238E27FC236}">
                    <a16:creationId xmlns:a16="http://schemas.microsoft.com/office/drawing/2014/main" id="{44F26554-037B-B01E-F025-BFC5F5FAEBF5}"/>
                  </a:ext>
                </a:extLst>
              </p:cNvPr>
              <p:cNvPicPr/>
              <p:nvPr/>
            </p:nvPicPr>
            <p:blipFill>
              <a:blip r:embed="rId4"/>
              <a:stretch>
                <a:fillRect/>
              </a:stretch>
            </p:blipFill>
            <p:spPr>
              <a:xfrm>
                <a:off x="6631990" y="2094038"/>
                <a:ext cx="1032124" cy="611640"/>
              </a:xfrm>
              <a:prstGeom prst="rect">
                <a:avLst/>
              </a:prstGeom>
            </p:spPr>
          </p:pic>
        </mc:Fallback>
      </mc:AlternateContent>
    </p:spTree>
    <p:extLst>
      <p:ext uri="{BB962C8B-B14F-4D97-AF65-F5344CB8AC3E}">
        <p14:creationId xmlns:p14="http://schemas.microsoft.com/office/powerpoint/2010/main" val="337689494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69060" y="1434012"/>
            <a:ext cx="7447586" cy="338554"/>
          </a:xfrm>
          <a:prstGeom prst="rect">
            <a:avLst/>
          </a:prstGeom>
          <a:noFill/>
        </p:spPr>
        <p:txBody>
          <a:bodyPr wrap="square" rtlCol="0">
            <a:spAutoFit/>
          </a:bodyPr>
          <a:lstStyle/>
          <a:p>
            <a:r>
              <a:rPr lang="en-US" sz="1600"/>
              <a:t>Here’s some more </a:t>
            </a:r>
            <a:r>
              <a:rPr lang="en-US" sz="1600">
                <a:solidFill>
                  <a:srgbClr val="FF0000"/>
                </a:solidFill>
              </a:rPr>
              <a:t>type of plot </a:t>
            </a:r>
            <a:r>
              <a:rPr lang="en-US" sz="1600"/>
              <a:t>options.  These are also alternatives to histogram.  </a:t>
            </a:r>
            <a:endParaRPr lang="en-US" sz="1600" b="1"/>
          </a:p>
        </p:txBody>
      </p:sp>
      <p:sp>
        <p:nvSpPr>
          <p:cNvPr id="24" name="Rectangle 23">
            <a:extLst>
              <a:ext uri="{FF2B5EF4-FFF2-40B4-BE49-F238E27FC236}">
                <a16:creationId xmlns:a16="http://schemas.microsoft.com/office/drawing/2014/main" id="{70B9C896-4486-694E-94CE-DCA023263030}"/>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6" name="Rectangle 5">
            <a:extLst>
              <a:ext uri="{FF2B5EF4-FFF2-40B4-BE49-F238E27FC236}">
                <a16:creationId xmlns:a16="http://schemas.microsoft.com/office/drawing/2014/main" id="{AA416CE8-03B0-F903-81AA-3A3E8BE9AA91}"/>
              </a:ext>
            </a:extLst>
          </p:cNvPr>
          <p:cNvSpPr/>
          <p:nvPr/>
        </p:nvSpPr>
        <p:spPr>
          <a:xfrm>
            <a:off x="369060" y="2154217"/>
            <a:ext cx="6847817" cy="830997"/>
          </a:xfrm>
          <a:prstGeom prst="rect">
            <a:avLst/>
          </a:prstGeom>
        </p:spPr>
        <p:txBody>
          <a:bodyPr wrap="square">
            <a:spAutoFit/>
          </a:bodyPr>
          <a:lstStyle/>
          <a:p>
            <a:r>
              <a:rPr lang="en-US" sz="1600">
                <a:solidFill>
                  <a:srgbClr val="3333CC"/>
                </a:solidFill>
              </a:rPr>
              <a:t>seaborn.boxenplot(data = df, x = “x_column”, y = “y_column”, palette = palette,</a:t>
            </a:r>
          </a:p>
          <a:p>
            <a:r>
              <a:rPr lang="en-US" sz="1600">
                <a:solidFill>
                  <a:srgbClr val="3333CC"/>
                </a:solidFill>
              </a:rPr>
              <a:t> 	                hue = “h_column”, hue_order = hue_list,</a:t>
            </a:r>
          </a:p>
          <a:p>
            <a:r>
              <a:rPr lang="en-US" sz="1600">
                <a:solidFill>
                  <a:srgbClr val="3333CC"/>
                </a:solidFill>
              </a:rPr>
              <a:t>  	                ax = nameofaxis)</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A0BC0E0A-B07C-1DB9-AED0-CAF9492257A2}"/>
                  </a:ext>
                </a:extLst>
              </p14:cNvPr>
              <p14:cNvContentPartPr/>
              <p14:nvPr/>
            </p14:nvContentPartPr>
            <p14:xfrm>
              <a:off x="6600120" y="2680634"/>
              <a:ext cx="1019880" cy="599400"/>
            </p14:xfrm>
          </p:contentPart>
        </mc:Choice>
        <mc:Fallback xmlns="">
          <p:pic>
            <p:nvPicPr>
              <p:cNvPr id="11" name="Ink 10">
                <a:extLst>
                  <a:ext uri="{FF2B5EF4-FFF2-40B4-BE49-F238E27FC236}">
                    <a16:creationId xmlns:a16="http://schemas.microsoft.com/office/drawing/2014/main" id="{A0BC0E0A-B07C-1DB9-AED0-CAF9492257A2}"/>
                  </a:ext>
                </a:extLst>
              </p:cNvPr>
              <p:cNvPicPr/>
              <p:nvPr/>
            </p:nvPicPr>
            <p:blipFill>
              <a:blip r:embed="rId4"/>
              <a:stretch>
                <a:fillRect/>
              </a:stretch>
            </p:blipFill>
            <p:spPr>
              <a:xfrm>
                <a:off x="6593998" y="2674514"/>
                <a:ext cx="1032124" cy="611640"/>
              </a:xfrm>
              <a:prstGeom prst="rect">
                <a:avLst/>
              </a:prstGeom>
            </p:spPr>
          </p:pic>
        </mc:Fallback>
      </mc:AlternateContent>
      <p:sp>
        <p:nvSpPr>
          <p:cNvPr id="5" name="TextBox 4">
            <a:extLst>
              <a:ext uri="{FF2B5EF4-FFF2-40B4-BE49-F238E27FC236}">
                <a16:creationId xmlns:a16="http://schemas.microsoft.com/office/drawing/2014/main" id="{83631DA9-FCFB-4E98-6F80-D4D5E4CAC643}"/>
              </a:ext>
            </a:extLst>
          </p:cNvPr>
          <p:cNvSpPr txBox="1"/>
          <p:nvPr/>
        </p:nvSpPr>
        <p:spPr>
          <a:xfrm>
            <a:off x="2823375" y="3387883"/>
            <a:ext cx="8573370" cy="1815882"/>
          </a:xfrm>
          <a:prstGeom prst="rect">
            <a:avLst/>
          </a:prstGeom>
          <a:noFill/>
        </p:spPr>
        <p:txBody>
          <a:bodyPr wrap="square" rtlCol="0">
            <a:spAutoFit/>
          </a:bodyPr>
          <a:lstStyle/>
          <a:p>
            <a:r>
              <a:rPr lang="en-US" sz="1400"/>
              <a:t>will display all </a:t>
            </a:r>
            <a:r>
              <a:rPr lang="en-US" sz="1400" b="1"/>
              <a:t>x numerical values </a:t>
            </a:r>
            <a:r>
              <a:rPr lang="en-US" sz="1400"/>
              <a:t>sorted by </a:t>
            </a:r>
            <a:r>
              <a:rPr lang="en-US" sz="1400" b="1"/>
              <a:t>y categorical labels</a:t>
            </a:r>
            <a:r>
              <a:rPr lang="en-US" sz="1400"/>
              <a:t>.  </a:t>
            </a:r>
            <a:r>
              <a:rPr lang="en-US" sz="1400">
                <a:solidFill>
                  <a:srgbClr val="FF0000"/>
                </a:solidFill>
              </a:rPr>
              <a:t>Can switch x and y, which will flip everything about the diagonal.  </a:t>
            </a:r>
            <a:r>
              <a:rPr lang="en-US" sz="1400"/>
              <a:t>Can use </a:t>
            </a:r>
            <a:r>
              <a:rPr lang="en-US" sz="1400" b="1"/>
              <a:t>palette</a:t>
            </a:r>
            <a:r>
              <a:rPr lang="en-US" sz="1400"/>
              <a:t> argument to specify color scheme (see end of file for ‘names”).  Or can write a dictionary mapping y or hue values to colors.  Can similarly just write a list of colors, eliding the y or hue values. </a:t>
            </a:r>
          </a:p>
          <a:p>
            <a:endParaRPr lang="en-US" sz="1400"/>
          </a:p>
          <a:p>
            <a:r>
              <a:rPr lang="en-US" sz="1400"/>
              <a:t>And can further break it down into </a:t>
            </a:r>
            <a:r>
              <a:rPr lang="en-US" sz="1400" b="1"/>
              <a:t>categorical hues</a:t>
            </a:r>
            <a:r>
              <a:rPr lang="en-US" sz="1400"/>
              <a:t>, as usual.</a:t>
            </a:r>
          </a:p>
          <a:p>
            <a:endParaRPr lang="en-US" sz="1400" b="1"/>
          </a:p>
          <a:p>
            <a:r>
              <a:rPr lang="en-US" sz="1400" b="1"/>
              <a:t>ax = nameofaxis </a:t>
            </a:r>
            <a:r>
              <a:rPr lang="en-US" sz="1400"/>
              <a:t>is for inserting the plot onto a matplotlib declared nameofaxis.</a:t>
            </a:r>
          </a:p>
          <a:p>
            <a:r>
              <a:rPr lang="en-US" sz="1400"/>
              <a:t>This would be in lieu of saying nameofaxis.typeofplot(…).  Then can apply ax.methods to plot.  </a:t>
            </a:r>
          </a:p>
        </p:txBody>
      </p:sp>
    </p:spTree>
    <p:extLst>
      <p:ext uri="{BB962C8B-B14F-4D97-AF65-F5344CB8AC3E}">
        <p14:creationId xmlns:p14="http://schemas.microsoft.com/office/powerpoint/2010/main" val="17424723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369057" y="1753599"/>
            <a:ext cx="11233007" cy="1077218"/>
          </a:xfrm>
          <a:prstGeom prst="rect">
            <a:avLst/>
          </a:prstGeom>
        </p:spPr>
        <p:txBody>
          <a:bodyPr wrap="square">
            <a:spAutoFit/>
          </a:bodyPr>
          <a:lstStyle/>
          <a:p>
            <a:r>
              <a:rPr lang="en-US" sz="1600">
                <a:solidFill>
                  <a:srgbClr val="3333CC"/>
                </a:solidFill>
              </a:rPr>
              <a:t>seaborn.histplot(data = df, x = “x_column”, bins = # or list, state = “state”, label = “label”, color = “color”, palette = palette, </a:t>
            </a:r>
          </a:p>
          <a:p>
            <a:r>
              <a:rPr lang="en-US" sz="1600">
                <a:solidFill>
                  <a:srgbClr val="3333CC"/>
                </a:solidFill>
              </a:rPr>
              <a:t>	           kde = True/False, alpha = a, </a:t>
            </a:r>
          </a:p>
          <a:p>
            <a:r>
              <a:rPr lang="en-US" sz="1600">
                <a:solidFill>
                  <a:srgbClr val="3333CC"/>
                </a:solidFill>
              </a:rPr>
              <a:t>	           hue = h_column, hue_order = hue_list,</a:t>
            </a:r>
          </a:p>
          <a:p>
            <a:r>
              <a:rPr lang="en-US" sz="1600">
                <a:solidFill>
                  <a:srgbClr val="3333CC"/>
                </a:solidFill>
              </a:rPr>
              <a:t>	           ax = nameofaxis)</a:t>
            </a:r>
          </a:p>
        </p:txBody>
      </p:sp>
      <p:sp>
        <p:nvSpPr>
          <p:cNvPr id="4" name="TextBox 3">
            <a:extLst>
              <a:ext uri="{FF2B5EF4-FFF2-40B4-BE49-F238E27FC236}">
                <a16:creationId xmlns:a16="http://schemas.microsoft.com/office/drawing/2014/main" id="{1F62766F-5DD0-4A16-B412-AB8E10FE3C0F}"/>
              </a:ext>
            </a:extLst>
          </p:cNvPr>
          <p:cNvSpPr txBox="1"/>
          <p:nvPr/>
        </p:nvSpPr>
        <p:spPr>
          <a:xfrm>
            <a:off x="369057" y="1103087"/>
            <a:ext cx="4043496" cy="338554"/>
          </a:xfrm>
          <a:prstGeom prst="rect">
            <a:avLst/>
          </a:prstGeom>
          <a:noFill/>
        </p:spPr>
        <p:txBody>
          <a:bodyPr wrap="square" rtlCol="0">
            <a:spAutoFit/>
          </a:bodyPr>
          <a:lstStyle/>
          <a:p>
            <a:r>
              <a:rPr lang="en-US" sz="1600"/>
              <a:t>Here’s some more </a:t>
            </a:r>
            <a:r>
              <a:rPr lang="en-US" sz="1600">
                <a:solidFill>
                  <a:srgbClr val="FF0000"/>
                </a:solidFill>
              </a:rPr>
              <a:t>type of plot </a:t>
            </a:r>
            <a:r>
              <a:rPr lang="en-US" sz="1600"/>
              <a:t>options.</a:t>
            </a:r>
            <a:endParaRPr lang="en-US" sz="1600" b="1"/>
          </a:p>
        </p:txBody>
      </p:sp>
      <p:sp>
        <p:nvSpPr>
          <p:cNvPr id="9" name="TextBox 8">
            <a:extLst>
              <a:ext uri="{FF2B5EF4-FFF2-40B4-BE49-F238E27FC236}">
                <a16:creationId xmlns:a16="http://schemas.microsoft.com/office/drawing/2014/main" id="{47D021FD-9190-4650-96CE-D8DBA7BA856C}"/>
              </a:ext>
            </a:extLst>
          </p:cNvPr>
          <p:cNvSpPr txBox="1"/>
          <p:nvPr/>
        </p:nvSpPr>
        <p:spPr>
          <a:xfrm>
            <a:off x="2977695" y="3002522"/>
            <a:ext cx="8407340" cy="2246769"/>
          </a:xfrm>
          <a:prstGeom prst="rect">
            <a:avLst/>
          </a:prstGeom>
          <a:noFill/>
        </p:spPr>
        <p:txBody>
          <a:bodyPr wrap="square" rtlCol="0">
            <a:spAutoFit/>
          </a:bodyPr>
          <a:lstStyle/>
          <a:p>
            <a:r>
              <a:rPr lang="en-US" sz="1400" b="1"/>
              <a:t>x = “x_column”</a:t>
            </a:r>
            <a:r>
              <a:rPr lang="en-US" sz="1400"/>
              <a:t> identitifes the name of the column from which the histogram is to be constructed. </a:t>
            </a:r>
            <a:r>
              <a:rPr lang="en-US" sz="1400">
                <a:solidFill>
                  <a:srgbClr val="FF0000"/>
                </a:solidFill>
              </a:rPr>
              <a:t>Can alternatively write y = “y_column”, and this will flip everything about the diagonal. </a:t>
            </a:r>
            <a:r>
              <a:rPr lang="en-US" sz="1400" b="1">
                <a:solidFill>
                  <a:srgbClr val="FF0000"/>
                </a:solidFill>
              </a:rPr>
              <a:t> </a:t>
            </a:r>
            <a:r>
              <a:rPr lang="en-US" sz="1400" b="1"/>
              <a:t>state = “state”</a:t>
            </a:r>
            <a:r>
              <a:rPr lang="en-US" sz="1400"/>
              <a:t>, specifies the kind of histogram.  “state” can be “count”, or “density”.  </a:t>
            </a:r>
            <a:r>
              <a:rPr lang="en-US" sz="1400" b="1"/>
              <a:t>kde = True </a:t>
            </a:r>
            <a:r>
              <a:rPr lang="en-US" sz="1400"/>
              <a:t>will return a curve interpolating the histogram points.  Can use </a:t>
            </a:r>
            <a:r>
              <a:rPr lang="en-US" sz="1400" b="1"/>
              <a:t>palette</a:t>
            </a:r>
            <a:r>
              <a:rPr lang="en-US" sz="1400"/>
              <a:t> argument to specify color scheme (see end of file for ‘names”).  Or can write a dictionary mapping hue values to colors.  </a:t>
            </a:r>
          </a:p>
          <a:p>
            <a:endParaRPr lang="en-US" sz="1400"/>
          </a:p>
          <a:p>
            <a:r>
              <a:rPr lang="en-US" sz="1400"/>
              <a:t>The </a:t>
            </a:r>
            <a:r>
              <a:rPr lang="en-US" sz="1400" b="1"/>
              <a:t>hue</a:t>
            </a:r>
            <a:r>
              <a:rPr lang="en-US" sz="1400"/>
              <a:t> arguments are as usual.  </a:t>
            </a:r>
          </a:p>
          <a:p>
            <a:endParaRPr lang="en-US" sz="1400"/>
          </a:p>
          <a:p>
            <a:r>
              <a:rPr lang="en-US" sz="1400" b="1"/>
              <a:t>ax = nameofaxis </a:t>
            </a:r>
            <a:r>
              <a:rPr lang="en-US" sz="1400"/>
              <a:t>is for inserting the plot onto a matplotlib declared nameofaxis.</a:t>
            </a:r>
          </a:p>
          <a:p>
            <a:r>
              <a:rPr lang="en-US" sz="1400"/>
              <a:t>This would be in lieu of saying nameofaxis.typeofplot(…).  Then can apply ax.methods to plot.  </a:t>
            </a:r>
          </a:p>
        </p:txBody>
      </p:sp>
      <mc:AlternateContent xmlns:mc="http://schemas.openxmlformats.org/markup-compatibility/2006" xmlns:p14="http://schemas.microsoft.com/office/powerpoint/2010/main">
        <mc:Choice Requires="p14">
          <p:contentPart p14:bwMode="auto" r:id="rId3">
            <p14:nvContentPartPr>
              <p14:cNvPr id="16" name="Ink 15">
                <a:extLst>
                  <a:ext uri="{FF2B5EF4-FFF2-40B4-BE49-F238E27FC236}">
                    <a16:creationId xmlns:a16="http://schemas.microsoft.com/office/drawing/2014/main" id="{F6CC44EA-4730-4C8F-9783-FD6A7B7381DE}"/>
                  </a:ext>
                </a:extLst>
              </p14:cNvPr>
              <p14:cNvContentPartPr/>
              <p14:nvPr/>
            </p14:nvContentPartPr>
            <p14:xfrm>
              <a:off x="6027015" y="2949706"/>
              <a:ext cx="360" cy="360"/>
            </p14:xfrm>
          </p:contentPart>
        </mc:Choice>
        <mc:Fallback xmlns="">
          <p:pic>
            <p:nvPicPr>
              <p:cNvPr id="16" name="Ink 15">
                <a:extLst>
                  <a:ext uri="{FF2B5EF4-FFF2-40B4-BE49-F238E27FC236}">
                    <a16:creationId xmlns:a16="http://schemas.microsoft.com/office/drawing/2014/main" id="{F6CC44EA-4730-4C8F-9783-FD6A7B7381DE}"/>
                  </a:ext>
                </a:extLst>
              </p:cNvPr>
              <p:cNvPicPr/>
              <p:nvPr/>
            </p:nvPicPr>
            <p:blipFill>
              <a:blip r:embed="rId4"/>
              <a:stretch>
                <a:fillRect/>
              </a:stretch>
            </p:blipFill>
            <p:spPr>
              <a:xfrm>
                <a:off x="6018015" y="2940706"/>
                <a:ext cx="18000" cy="18000"/>
              </a:xfrm>
              <a:prstGeom prst="rect">
                <a:avLst/>
              </a:prstGeom>
            </p:spPr>
          </p:pic>
        </mc:Fallback>
      </mc:AlternateContent>
      <p:sp>
        <p:nvSpPr>
          <p:cNvPr id="24" name="Rectangle 23">
            <a:extLst>
              <a:ext uri="{FF2B5EF4-FFF2-40B4-BE49-F238E27FC236}">
                <a16:creationId xmlns:a16="http://schemas.microsoft.com/office/drawing/2014/main" id="{70B9C896-4486-694E-94CE-DCA023263030}"/>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44F26554-037B-B01E-F025-BFC5F5FAEBF5}"/>
                  </a:ext>
                </a:extLst>
              </p14:cNvPr>
              <p14:cNvContentPartPr/>
              <p14:nvPr/>
            </p14:nvContentPartPr>
            <p14:xfrm>
              <a:off x="6480653" y="2350306"/>
              <a:ext cx="1019880" cy="599400"/>
            </p14:xfrm>
          </p:contentPart>
        </mc:Choice>
        <mc:Fallback xmlns="">
          <p:pic>
            <p:nvPicPr>
              <p:cNvPr id="3" name="Ink 2">
                <a:extLst>
                  <a:ext uri="{FF2B5EF4-FFF2-40B4-BE49-F238E27FC236}">
                    <a16:creationId xmlns:a16="http://schemas.microsoft.com/office/drawing/2014/main" id="{44F26554-037B-B01E-F025-BFC5F5FAEBF5}"/>
                  </a:ext>
                </a:extLst>
              </p:cNvPr>
              <p:cNvPicPr/>
              <p:nvPr/>
            </p:nvPicPr>
            <p:blipFill>
              <a:blip r:embed="rId6"/>
              <a:stretch>
                <a:fillRect/>
              </a:stretch>
            </p:blipFill>
            <p:spPr>
              <a:xfrm>
                <a:off x="6474531" y="2344186"/>
                <a:ext cx="1032124" cy="611640"/>
              </a:xfrm>
              <a:prstGeom prst="rect">
                <a:avLst/>
              </a:prstGeom>
            </p:spPr>
          </p:pic>
        </mc:Fallback>
      </mc:AlternateContent>
      <p:sp>
        <p:nvSpPr>
          <p:cNvPr id="6" name="TextBox 5">
            <a:extLst>
              <a:ext uri="{FF2B5EF4-FFF2-40B4-BE49-F238E27FC236}">
                <a16:creationId xmlns:a16="http://schemas.microsoft.com/office/drawing/2014/main" id="{5C59843F-49C3-B805-3782-C17ED8C668EA}"/>
              </a:ext>
            </a:extLst>
          </p:cNvPr>
          <p:cNvSpPr txBox="1"/>
          <p:nvPr/>
        </p:nvSpPr>
        <p:spPr>
          <a:xfrm>
            <a:off x="8997014" y="242766"/>
            <a:ext cx="2948394" cy="1169551"/>
          </a:xfrm>
          <a:prstGeom prst="rect">
            <a:avLst/>
          </a:prstGeom>
          <a:solidFill>
            <a:schemeClr val="accent2">
              <a:lumMod val="60000"/>
              <a:lumOff val="40000"/>
            </a:schemeClr>
          </a:solidFill>
        </p:spPr>
        <p:txBody>
          <a:bodyPr wrap="square" rtlCol="0">
            <a:spAutoFit/>
          </a:bodyPr>
          <a:lstStyle/>
          <a:p>
            <a:r>
              <a:rPr lang="en-US" sz="1400"/>
              <a:t>Can alternatively just say: data = x_column, and leave out the x = x_column argument.  But looks like the </a:t>
            </a:r>
            <a:r>
              <a:rPr lang="en-US" sz="1400" i="1"/>
              <a:t>hue</a:t>
            </a:r>
            <a:r>
              <a:rPr lang="en-US" sz="1400"/>
              <a:t> arguments are incompatible with this approach.  </a:t>
            </a:r>
          </a:p>
        </p:txBody>
      </p:sp>
    </p:spTree>
    <p:extLst>
      <p:ext uri="{BB962C8B-B14F-4D97-AF65-F5344CB8AC3E}">
        <p14:creationId xmlns:p14="http://schemas.microsoft.com/office/powerpoint/2010/main" val="373367271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369057" y="1527456"/>
            <a:ext cx="8715949" cy="830997"/>
          </a:xfrm>
          <a:prstGeom prst="rect">
            <a:avLst/>
          </a:prstGeom>
        </p:spPr>
        <p:txBody>
          <a:bodyPr wrap="square">
            <a:spAutoFit/>
          </a:bodyPr>
          <a:lstStyle/>
          <a:p>
            <a:r>
              <a:rPr lang="en-US" sz="1600">
                <a:solidFill>
                  <a:srgbClr val="3333CC"/>
                </a:solidFill>
              </a:rPr>
              <a:t>seaborn.kdeplot(data = df, x = “x_column”, label = “label”, color = “color”, palette = palette, cut = #, 	           </a:t>
            </a:r>
          </a:p>
          <a:p>
            <a:r>
              <a:rPr lang="en-US" sz="1600">
                <a:solidFill>
                  <a:srgbClr val="3333CC"/>
                </a:solidFill>
              </a:rPr>
              <a:t>	           hue = h_column, hue_order = hue_list,</a:t>
            </a:r>
          </a:p>
          <a:p>
            <a:r>
              <a:rPr lang="en-US" sz="1600">
                <a:solidFill>
                  <a:srgbClr val="3333CC"/>
                </a:solidFill>
              </a:rPr>
              <a:t>	           ax = nameofaxis)</a:t>
            </a:r>
          </a:p>
        </p:txBody>
      </p:sp>
      <p:sp>
        <p:nvSpPr>
          <p:cNvPr id="4" name="TextBox 3">
            <a:extLst>
              <a:ext uri="{FF2B5EF4-FFF2-40B4-BE49-F238E27FC236}">
                <a16:creationId xmlns:a16="http://schemas.microsoft.com/office/drawing/2014/main" id="{1F62766F-5DD0-4A16-B412-AB8E10FE3C0F}"/>
              </a:ext>
            </a:extLst>
          </p:cNvPr>
          <p:cNvSpPr txBox="1"/>
          <p:nvPr/>
        </p:nvSpPr>
        <p:spPr>
          <a:xfrm>
            <a:off x="369060" y="939467"/>
            <a:ext cx="4043496" cy="338554"/>
          </a:xfrm>
          <a:prstGeom prst="rect">
            <a:avLst/>
          </a:prstGeom>
          <a:noFill/>
        </p:spPr>
        <p:txBody>
          <a:bodyPr wrap="square" rtlCol="0">
            <a:spAutoFit/>
          </a:bodyPr>
          <a:lstStyle/>
          <a:p>
            <a:r>
              <a:rPr lang="en-US" sz="1600"/>
              <a:t>Here’s some more </a:t>
            </a:r>
            <a:r>
              <a:rPr lang="en-US" sz="1600">
                <a:solidFill>
                  <a:srgbClr val="FF0000"/>
                </a:solidFill>
              </a:rPr>
              <a:t>type of plot </a:t>
            </a:r>
            <a:r>
              <a:rPr lang="en-US" sz="1600"/>
              <a:t>options.</a:t>
            </a:r>
            <a:endParaRPr lang="en-US" sz="1600" b="1"/>
          </a:p>
        </p:txBody>
      </p:sp>
      <p:sp>
        <p:nvSpPr>
          <p:cNvPr id="9" name="TextBox 8">
            <a:extLst>
              <a:ext uri="{FF2B5EF4-FFF2-40B4-BE49-F238E27FC236}">
                <a16:creationId xmlns:a16="http://schemas.microsoft.com/office/drawing/2014/main" id="{47D021FD-9190-4650-96CE-D8DBA7BA856C}"/>
              </a:ext>
            </a:extLst>
          </p:cNvPr>
          <p:cNvSpPr txBox="1"/>
          <p:nvPr/>
        </p:nvSpPr>
        <p:spPr>
          <a:xfrm>
            <a:off x="2977694" y="2776379"/>
            <a:ext cx="8715949" cy="2462213"/>
          </a:xfrm>
          <a:prstGeom prst="rect">
            <a:avLst/>
          </a:prstGeom>
          <a:noFill/>
        </p:spPr>
        <p:txBody>
          <a:bodyPr wrap="square" rtlCol="0">
            <a:spAutoFit/>
          </a:bodyPr>
          <a:lstStyle/>
          <a:p>
            <a:r>
              <a:rPr lang="en-US" sz="1400"/>
              <a:t>This makes a kind of smoothly interpolated histogram plot – basically a pdf plot.  </a:t>
            </a:r>
            <a:r>
              <a:rPr lang="en-US" sz="1400" b="1"/>
              <a:t>x = “x_column”</a:t>
            </a:r>
            <a:r>
              <a:rPr lang="en-US" sz="1400"/>
              <a:t> identitifes the name of the column from which the histogram is to be constructed.  </a:t>
            </a:r>
            <a:r>
              <a:rPr lang="en-US" sz="1400">
                <a:solidFill>
                  <a:srgbClr val="FF0000"/>
                </a:solidFill>
              </a:rPr>
              <a:t>Can alternatively write y = “y_column”, and this will flip everything about the diagonal.  </a:t>
            </a:r>
            <a:r>
              <a:rPr lang="en-US" sz="1400"/>
              <a:t>Can use </a:t>
            </a:r>
            <a:r>
              <a:rPr lang="en-US" sz="1400" b="1"/>
              <a:t>palette</a:t>
            </a:r>
            <a:r>
              <a:rPr lang="en-US" sz="1400"/>
              <a:t> argument to specify color scheme (see end of file for ‘names”).  Or can write a dictionary mapping hue values to colors.  cut = # specifies how far past the min and max values the histogram should be interpolated.  If set cut = 0, then it will stop at the min/max values of the data.  Any other value will extend the curve commensurately past these points on its way to zero.</a:t>
            </a:r>
          </a:p>
          <a:p>
            <a:endParaRPr lang="en-US" sz="1400"/>
          </a:p>
          <a:p>
            <a:r>
              <a:rPr lang="en-US" sz="1400"/>
              <a:t>The </a:t>
            </a:r>
            <a:r>
              <a:rPr lang="en-US" sz="1400" b="1"/>
              <a:t>hue</a:t>
            </a:r>
            <a:r>
              <a:rPr lang="en-US" sz="1400"/>
              <a:t> arguments are as usual.  </a:t>
            </a:r>
          </a:p>
          <a:p>
            <a:endParaRPr lang="en-US" sz="1400"/>
          </a:p>
          <a:p>
            <a:r>
              <a:rPr lang="en-US" sz="1400" b="1"/>
              <a:t>ax = nameofaxis </a:t>
            </a:r>
            <a:r>
              <a:rPr lang="en-US" sz="1400"/>
              <a:t>is for inserting the plot onto a matplotlib declared nameofaxis.</a:t>
            </a:r>
          </a:p>
          <a:p>
            <a:r>
              <a:rPr lang="en-US" sz="1400"/>
              <a:t>This would be in lieu of saying nameofaxis.typeofplot(…).  Then can apply ax.methods to plot.  </a:t>
            </a:r>
          </a:p>
        </p:txBody>
      </p:sp>
      <mc:AlternateContent xmlns:mc="http://schemas.openxmlformats.org/markup-compatibility/2006" xmlns:p14="http://schemas.microsoft.com/office/powerpoint/2010/main">
        <mc:Choice Requires="p14">
          <p:contentPart p14:bwMode="auto" r:id="rId3">
            <p14:nvContentPartPr>
              <p14:cNvPr id="16" name="Ink 15">
                <a:extLst>
                  <a:ext uri="{FF2B5EF4-FFF2-40B4-BE49-F238E27FC236}">
                    <a16:creationId xmlns:a16="http://schemas.microsoft.com/office/drawing/2014/main" id="{F6CC44EA-4730-4C8F-9783-FD6A7B7381DE}"/>
                  </a:ext>
                </a:extLst>
              </p14:cNvPr>
              <p14:cNvContentPartPr/>
              <p14:nvPr/>
            </p14:nvContentPartPr>
            <p14:xfrm>
              <a:off x="6027015" y="2723563"/>
              <a:ext cx="360" cy="360"/>
            </p14:xfrm>
          </p:contentPart>
        </mc:Choice>
        <mc:Fallback xmlns="">
          <p:pic>
            <p:nvPicPr>
              <p:cNvPr id="16" name="Ink 15">
                <a:extLst>
                  <a:ext uri="{FF2B5EF4-FFF2-40B4-BE49-F238E27FC236}">
                    <a16:creationId xmlns:a16="http://schemas.microsoft.com/office/drawing/2014/main" id="{F6CC44EA-4730-4C8F-9783-FD6A7B7381DE}"/>
                  </a:ext>
                </a:extLst>
              </p:cNvPr>
              <p:cNvPicPr/>
              <p:nvPr/>
            </p:nvPicPr>
            <p:blipFill>
              <a:blip r:embed="rId4"/>
              <a:stretch>
                <a:fillRect/>
              </a:stretch>
            </p:blipFill>
            <p:spPr>
              <a:xfrm>
                <a:off x="6018015" y="2714563"/>
                <a:ext cx="18000" cy="18000"/>
              </a:xfrm>
              <a:prstGeom prst="rect">
                <a:avLst/>
              </a:prstGeom>
            </p:spPr>
          </p:pic>
        </mc:Fallback>
      </mc:AlternateContent>
      <p:sp>
        <p:nvSpPr>
          <p:cNvPr id="24" name="Rectangle 23">
            <a:extLst>
              <a:ext uri="{FF2B5EF4-FFF2-40B4-BE49-F238E27FC236}">
                <a16:creationId xmlns:a16="http://schemas.microsoft.com/office/drawing/2014/main" id="{70B9C896-4486-694E-94CE-DCA023263030}"/>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44F26554-037B-B01E-F025-BFC5F5FAEBF5}"/>
                  </a:ext>
                </a:extLst>
              </p14:cNvPr>
              <p14:cNvContentPartPr/>
              <p14:nvPr/>
            </p14:nvContentPartPr>
            <p14:xfrm>
              <a:off x="6480653" y="2124163"/>
              <a:ext cx="1019880" cy="599400"/>
            </p14:xfrm>
          </p:contentPart>
        </mc:Choice>
        <mc:Fallback xmlns="">
          <p:pic>
            <p:nvPicPr>
              <p:cNvPr id="3" name="Ink 2">
                <a:extLst>
                  <a:ext uri="{FF2B5EF4-FFF2-40B4-BE49-F238E27FC236}">
                    <a16:creationId xmlns:a16="http://schemas.microsoft.com/office/drawing/2014/main" id="{44F26554-037B-B01E-F025-BFC5F5FAEBF5}"/>
                  </a:ext>
                </a:extLst>
              </p:cNvPr>
              <p:cNvPicPr/>
              <p:nvPr/>
            </p:nvPicPr>
            <p:blipFill>
              <a:blip r:embed="rId6"/>
              <a:stretch>
                <a:fillRect/>
              </a:stretch>
            </p:blipFill>
            <p:spPr>
              <a:xfrm>
                <a:off x="6474531" y="2118043"/>
                <a:ext cx="1032124" cy="611640"/>
              </a:xfrm>
              <a:prstGeom prst="rect">
                <a:avLst/>
              </a:prstGeom>
            </p:spPr>
          </p:pic>
        </mc:Fallback>
      </mc:AlternateContent>
      <p:sp>
        <p:nvSpPr>
          <p:cNvPr id="6" name="TextBox 5">
            <a:extLst>
              <a:ext uri="{FF2B5EF4-FFF2-40B4-BE49-F238E27FC236}">
                <a16:creationId xmlns:a16="http://schemas.microsoft.com/office/drawing/2014/main" id="{5C59843F-49C3-B805-3782-C17ED8C668EA}"/>
              </a:ext>
            </a:extLst>
          </p:cNvPr>
          <p:cNvSpPr txBox="1"/>
          <p:nvPr/>
        </p:nvSpPr>
        <p:spPr>
          <a:xfrm>
            <a:off x="8997014" y="242766"/>
            <a:ext cx="2948394" cy="1169551"/>
          </a:xfrm>
          <a:prstGeom prst="rect">
            <a:avLst/>
          </a:prstGeom>
          <a:solidFill>
            <a:schemeClr val="accent2">
              <a:lumMod val="60000"/>
              <a:lumOff val="40000"/>
            </a:schemeClr>
          </a:solidFill>
        </p:spPr>
        <p:txBody>
          <a:bodyPr wrap="square" rtlCol="0">
            <a:spAutoFit/>
          </a:bodyPr>
          <a:lstStyle/>
          <a:p>
            <a:r>
              <a:rPr lang="en-US" sz="1400"/>
              <a:t>Can alternatively just say: data = x_column, and leave out the x = x_column argument.  But looks like the </a:t>
            </a:r>
            <a:r>
              <a:rPr lang="en-US" sz="1400" i="1"/>
              <a:t>hue</a:t>
            </a:r>
            <a:r>
              <a:rPr lang="en-US" sz="1400"/>
              <a:t> arguments are incompatible with this approach.  </a:t>
            </a:r>
          </a:p>
        </p:txBody>
      </p:sp>
      <p:sp>
        <p:nvSpPr>
          <p:cNvPr id="5" name="TextBox 4">
            <a:extLst>
              <a:ext uri="{FF2B5EF4-FFF2-40B4-BE49-F238E27FC236}">
                <a16:creationId xmlns:a16="http://schemas.microsoft.com/office/drawing/2014/main" id="{E648DFAE-52F0-49AC-871C-31D0220DCA04}"/>
              </a:ext>
            </a:extLst>
          </p:cNvPr>
          <p:cNvSpPr txBox="1"/>
          <p:nvPr/>
        </p:nvSpPr>
        <p:spPr>
          <a:xfrm>
            <a:off x="462115" y="5538016"/>
            <a:ext cx="9183329" cy="1077218"/>
          </a:xfrm>
          <a:prstGeom prst="rect">
            <a:avLst/>
          </a:prstGeom>
          <a:noFill/>
        </p:spPr>
        <p:txBody>
          <a:bodyPr wrap="square" rtlCol="0">
            <a:spAutoFit/>
          </a:bodyPr>
          <a:lstStyle/>
          <a:p>
            <a:r>
              <a:rPr lang="en-US" sz="1600"/>
              <a:t>similar options are: </a:t>
            </a:r>
          </a:p>
          <a:p>
            <a:endParaRPr lang="en-US" sz="1600"/>
          </a:p>
          <a:p>
            <a:r>
              <a:rPr lang="en-US" sz="1600">
                <a:solidFill>
                  <a:srgbClr val="3333CC"/>
                </a:solidFill>
              </a:rPr>
              <a:t>seaborn.ecdfplot()</a:t>
            </a:r>
            <a:r>
              <a:rPr lang="en-US" sz="1600"/>
              <a:t>		the cumulative distribution function</a:t>
            </a:r>
          </a:p>
          <a:p>
            <a:r>
              <a:rPr lang="en-US" sz="1600">
                <a:solidFill>
                  <a:srgbClr val="3333CC"/>
                </a:solidFill>
              </a:rPr>
              <a:t>seaborn.rugplot()</a:t>
            </a:r>
            <a:r>
              <a:rPr lang="en-US" sz="1600"/>
              <a:t>		just a bunch of markers on the x axis marking location of each data point.</a:t>
            </a:r>
          </a:p>
        </p:txBody>
      </p:sp>
    </p:spTree>
    <p:extLst>
      <p:ext uri="{BB962C8B-B14F-4D97-AF65-F5344CB8AC3E}">
        <p14:creationId xmlns:p14="http://schemas.microsoft.com/office/powerpoint/2010/main" val="42040678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243367" y="931223"/>
            <a:ext cx="4918568" cy="338554"/>
          </a:xfrm>
          <a:prstGeom prst="rect">
            <a:avLst/>
          </a:prstGeom>
          <a:noFill/>
        </p:spPr>
        <p:txBody>
          <a:bodyPr wrap="square" rtlCol="0">
            <a:spAutoFit/>
          </a:bodyPr>
          <a:lstStyle/>
          <a:p>
            <a:r>
              <a:rPr lang="en-US" sz="1600"/>
              <a:t>Here’s some </a:t>
            </a:r>
            <a:r>
              <a:rPr lang="en-US" sz="1600">
                <a:solidFill>
                  <a:srgbClr val="FF0000"/>
                </a:solidFill>
              </a:rPr>
              <a:t>type of plot </a:t>
            </a:r>
            <a:r>
              <a:rPr lang="en-US" sz="1600"/>
              <a:t>options.  Now a regression plot,</a:t>
            </a:r>
            <a:endParaRPr lang="en-US" sz="1600" b="1"/>
          </a:p>
        </p:txBody>
      </p:sp>
      <p:sp>
        <p:nvSpPr>
          <p:cNvPr id="5" name="Rectangle 4">
            <a:extLst>
              <a:ext uri="{FF2B5EF4-FFF2-40B4-BE49-F238E27FC236}">
                <a16:creationId xmlns:a16="http://schemas.microsoft.com/office/drawing/2014/main" id="{3CBC3544-8D63-38C8-7468-A75831011A8E}"/>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6" name="Rectangle 5">
            <a:extLst>
              <a:ext uri="{FF2B5EF4-FFF2-40B4-BE49-F238E27FC236}">
                <a16:creationId xmlns:a16="http://schemas.microsoft.com/office/drawing/2014/main" id="{34368247-93BA-53A8-2C95-7076A9DCB2E0}"/>
              </a:ext>
            </a:extLst>
          </p:cNvPr>
          <p:cNvSpPr/>
          <p:nvPr/>
        </p:nvSpPr>
        <p:spPr>
          <a:xfrm>
            <a:off x="243367" y="1580041"/>
            <a:ext cx="10542620" cy="830997"/>
          </a:xfrm>
          <a:prstGeom prst="rect">
            <a:avLst/>
          </a:prstGeom>
        </p:spPr>
        <p:txBody>
          <a:bodyPr wrap="square">
            <a:spAutoFit/>
          </a:bodyPr>
          <a:lstStyle/>
          <a:p>
            <a:r>
              <a:rPr lang="en-US" sz="1600">
                <a:solidFill>
                  <a:srgbClr val="3333CC"/>
                </a:solidFill>
              </a:rPr>
              <a:t>seaborn.regplot(data = df, x = “x_column”, y = “y_column”, color = “color”, palette = palette, marker = “marker”, order = n, </a:t>
            </a:r>
          </a:p>
          <a:p>
            <a:r>
              <a:rPr lang="en-US" sz="1600">
                <a:solidFill>
                  <a:srgbClr val="3333CC"/>
                </a:solidFill>
              </a:rPr>
              <a:t>	          x_jitter = d, x_estimator = numpy.mean, x_bins = b, ci = None,</a:t>
            </a:r>
          </a:p>
          <a:p>
            <a:r>
              <a:rPr lang="en-US" sz="1600">
                <a:solidFill>
                  <a:srgbClr val="3333CC"/>
                </a:solidFill>
              </a:rPr>
              <a:t>                              ax = nameofaxis)</a:t>
            </a:r>
          </a:p>
        </p:txBody>
      </p:sp>
      <p:sp>
        <p:nvSpPr>
          <p:cNvPr id="8" name="TextBox 7">
            <a:extLst>
              <a:ext uri="{FF2B5EF4-FFF2-40B4-BE49-F238E27FC236}">
                <a16:creationId xmlns:a16="http://schemas.microsoft.com/office/drawing/2014/main" id="{B1CF4279-C6A2-4611-F1EA-C6537324CC6A}"/>
              </a:ext>
            </a:extLst>
          </p:cNvPr>
          <p:cNvSpPr txBox="1"/>
          <p:nvPr/>
        </p:nvSpPr>
        <p:spPr>
          <a:xfrm>
            <a:off x="1573161" y="2952575"/>
            <a:ext cx="10304205" cy="2462213"/>
          </a:xfrm>
          <a:prstGeom prst="rect">
            <a:avLst/>
          </a:prstGeom>
          <a:noFill/>
        </p:spPr>
        <p:txBody>
          <a:bodyPr wrap="square">
            <a:spAutoFit/>
          </a:bodyPr>
          <a:lstStyle/>
          <a:p>
            <a:r>
              <a:rPr lang="en-US" sz="1400"/>
              <a:t>This makes a regression plot of </a:t>
            </a:r>
            <a:r>
              <a:rPr lang="en-US" sz="1400" b="1"/>
              <a:t>y</a:t>
            </a:r>
            <a:r>
              <a:rPr lang="en-US" sz="1400"/>
              <a:t> vs. </a:t>
            </a:r>
            <a:r>
              <a:rPr lang="en-US" sz="1400" b="1"/>
              <a:t>x</a:t>
            </a:r>
            <a:r>
              <a:rPr lang="en-US" sz="1400"/>
              <a:t>.  Can choose the point color via </a:t>
            </a:r>
            <a:r>
              <a:rPr lang="en-US" sz="1400" b="1"/>
              <a:t>color</a:t>
            </a:r>
            <a:r>
              <a:rPr lang="en-US" sz="1400"/>
              <a:t> argument. Can use </a:t>
            </a:r>
            <a:r>
              <a:rPr lang="en-US" sz="1400" b="1"/>
              <a:t>palette</a:t>
            </a:r>
            <a:r>
              <a:rPr lang="en-US" sz="1400"/>
              <a:t> argument to specify color scheme (see end of file for ‘names”).  Or can write a dictionary mapping hue values to colors.  </a:t>
            </a:r>
            <a:r>
              <a:rPr lang="en-US" sz="1400" b="1"/>
              <a:t>marker</a:t>
            </a:r>
            <a:r>
              <a:rPr lang="en-US" sz="1400"/>
              <a:t> governs how the points are plotted, and can be “+”, “*”, etc.  And then a best fit polynomial of </a:t>
            </a:r>
            <a:r>
              <a:rPr lang="en-US" sz="1400" b="1"/>
              <a:t>order</a:t>
            </a:r>
            <a:r>
              <a:rPr lang="en-US" sz="1400"/>
              <a:t> n is drawn through the points.  If we have categorical data on the x-axis, and perhaps lots of data points with the same x value (though different y values presumably), then it might be difficult to see these.  Specifying </a:t>
            </a:r>
            <a:r>
              <a:rPr lang="en-US" sz="1400" b="1"/>
              <a:t>x_jitter </a:t>
            </a:r>
            <a:r>
              <a:rPr lang="en-US" sz="1400"/>
              <a:t>will randomly displace the data points by distance d in the x direction to make them easier to see?  Alternatively, we can replace the same-x-value data points with an error bar of sorts, centered about </a:t>
            </a:r>
            <a:r>
              <a:rPr lang="en-US" sz="1400" b="1"/>
              <a:t>x_estimator</a:t>
            </a:r>
            <a:r>
              <a:rPr lang="en-US" sz="1400"/>
              <a:t> = numpy.mean.  Can probably also use numpy.median or something.  Another option is to set </a:t>
            </a:r>
            <a:r>
              <a:rPr lang="en-US" sz="1400" b="1"/>
              <a:t>x_bins </a:t>
            </a:r>
            <a:r>
              <a:rPr lang="en-US" sz="1400"/>
              <a:t>= b, which will group all the x data into b bins, and replace them with an error bar centered about the bin mean.  </a:t>
            </a:r>
            <a:r>
              <a:rPr lang="en-US" sz="1400" b="1"/>
              <a:t>ci = None </a:t>
            </a:r>
            <a:r>
              <a:rPr lang="en-US" sz="1400"/>
              <a:t>would take off the confidence interval shaded region of the plot.</a:t>
            </a:r>
          </a:p>
          <a:p>
            <a:endParaRPr lang="en-US" sz="1400"/>
          </a:p>
          <a:p>
            <a:r>
              <a:rPr lang="en-US" sz="1400" b="1"/>
              <a:t>ax = nameofaxis </a:t>
            </a:r>
            <a:r>
              <a:rPr lang="en-US" sz="1400"/>
              <a:t>is for inserting the plot onto a matplotlib declared nameofaxis.  </a:t>
            </a:r>
          </a:p>
          <a:p>
            <a:r>
              <a:rPr lang="en-US" sz="1400"/>
              <a:t>This would be in lieu of saying nameofaxis.typeofplot(…).  Then can apply ax.methods to plot.  </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C628BE72-AE98-2EA6-C772-D6B4116B0761}"/>
                  </a:ext>
                </a:extLst>
              </p14:cNvPr>
              <p14:cNvContentPartPr/>
              <p14:nvPr/>
            </p14:nvContentPartPr>
            <p14:xfrm>
              <a:off x="4834184" y="2220291"/>
              <a:ext cx="1891080" cy="454028"/>
            </p14:xfrm>
          </p:contentPart>
        </mc:Choice>
        <mc:Fallback xmlns="">
          <p:pic>
            <p:nvPicPr>
              <p:cNvPr id="10" name="Ink 9">
                <a:extLst>
                  <a:ext uri="{FF2B5EF4-FFF2-40B4-BE49-F238E27FC236}">
                    <a16:creationId xmlns:a16="http://schemas.microsoft.com/office/drawing/2014/main" id="{C628BE72-AE98-2EA6-C772-D6B4116B0761}"/>
                  </a:ext>
                </a:extLst>
              </p:cNvPr>
              <p:cNvPicPr/>
              <p:nvPr/>
            </p:nvPicPr>
            <p:blipFill>
              <a:blip r:embed="rId4"/>
              <a:stretch>
                <a:fillRect/>
              </a:stretch>
            </p:blipFill>
            <p:spPr>
              <a:xfrm>
                <a:off x="4828065" y="2214170"/>
                <a:ext cx="1903318" cy="466270"/>
              </a:xfrm>
              <a:prstGeom prst="rect">
                <a:avLst/>
              </a:prstGeom>
            </p:spPr>
          </p:pic>
        </mc:Fallback>
      </mc:AlternateContent>
    </p:spTree>
    <p:extLst>
      <p:ext uri="{BB962C8B-B14F-4D97-AF65-F5344CB8AC3E}">
        <p14:creationId xmlns:p14="http://schemas.microsoft.com/office/powerpoint/2010/main" val="294329831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243367" y="1250673"/>
            <a:ext cx="4918568" cy="338554"/>
          </a:xfrm>
          <a:prstGeom prst="rect">
            <a:avLst/>
          </a:prstGeom>
          <a:noFill/>
        </p:spPr>
        <p:txBody>
          <a:bodyPr wrap="square" rtlCol="0">
            <a:spAutoFit/>
          </a:bodyPr>
          <a:lstStyle/>
          <a:p>
            <a:r>
              <a:rPr lang="en-US" sz="1600"/>
              <a:t>Here’s some </a:t>
            </a:r>
            <a:r>
              <a:rPr lang="en-US" sz="1600">
                <a:solidFill>
                  <a:srgbClr val="FF0000"/>
                </a:solidFill>
              </a:rPr>
              <a:t>type of plot </a:t>
            </a:r>
            <a:r>
              <a:rPr lang="en-US" sz="1600"/>
              <a:t>options.  Now a residual plot,</a:t>
            </a:r>
            <a:endParaRPr lang="en-US" sz="1600" b="1"/>
          </a:p>
        </p:txBody>
      </p:sp>
      <p:sp>
        <p:nvSpPr>
          <p:cNvPr id="5" name="Rectangle 4">
            <a:extLst>
              <a:ext uri="{FF2B5EF4-FFF2-40B4-BE49-F238E27FC236}">
                <a16:creationId xmlns:a16="http://schemas.microsoft.com/office/drawing/2014/main" id="{3CBC3544-8D63-38C8-7468-A75831011A8E}"/>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2" name="Rectangle 1">
            <a:extLst>
              <a:ext uri="{FF2B5EF4-FFF2-40B4-BE49-F238E27FC236}">
                <a16:creationId xmlns:a16="http://schemas.microsoft.com/office/drawing/2014/main" id="{5863C1A8-09DC-0026-17E3-1F58DA20C6F3}"/>
              </a:ext>
            </a:extLst>
          </p:cNvPr>
          <p:cNvSpPr/>
          <p:nvPr/>
        </p:nvSpPr>
        <p:spPr>
          <a:xfrm>
            <a:off x="243367" y="1914337"/>
            <a:ext cx="8900634" cy="584775"/>
          </a:xfrm>
          <a:prstGeom prst="rect">
            <a:avLst/>
          </a:prstGeom>
        </p:spPr>
        <p:txBody>
          <a:bodyPr wrap="square">
            <a:spAutoFit/>
          </a:bodyPr>
          <a:lstStyle/>
          <a:p>
            <a:r>
              <a:rPr lang="en-US" sz="1600">
                <a:solidFill>
                  <a:srgbClr val="3333CC"/>
                </a:solidFill>
              </a:rPr>
              <a:t>seaborn.residplot(data = df, x = “x_column”, y = “y_column”, color = “color”, palette = palette, order = n,</a:t>
            </a:r>
          </a:p>
          <a:p>
            <a:r>
              <a:rPr lang="en-US" sz="1600">
                <a:solidFill>
                  <a:srgbClr val="3333CC"/>
                </a:solidFill>
              </a:rPr>
              <a:t>                                 ax = nameofaxis)</a:t>
            </a:r>
          </a:p>
        </p:txBody>
      </p:sp>
      <p:sp>
        <p:nvSpPr>
          <p:cNvPr id="3" name="TextBox 2">
            <a:extLst>
              <a:ext uri="{FF2B5EF4-FFF2-40B4-BE49-F238E27FC236}">
                <a16:creationId xmlns:a16="http://schemas.microsoft.com/office/drawing/2014/main" id="{99264A77-B951-5141-DE84-DC77DC2D6B5F}"/>
              </a:ext>
            </a:extLst>
          </p:cNvPr>
          <p:cNvSpPr txBox="1"/>
          <p:nvPr/>
        </p:nvSpPr>
        <p:spPr>
          <a:xfrm>
            <a:off x="1800291" y="3388863"/>
            <a:ext cx="7550185" cy="1600438"/>
          </a:xfrm>
          <a:prstGeom prst="rect">
            <a:avLst/>
          </a:prstGeom>
          <a:noFill/>
        </p:spPr>
        <p:txBody>
          <a:bodyPr wrap="square">
            <a:spAutoFit/>
          </a:bodyPr>
          <a:lstStyle/>
          <a:p>
            <a:r>
              <a:rPr lang="en-US" sz="1400"/>
              <a:t>This makes a residual plot of </a:t>
            </a:r>
            <a:r>
              <a:rPr lang="en-US" sz="1400" b="1"/>
              <a:t>y</a:t>
            </a:r>
            <a:r>
              <a:rPr lang="en-US" sz="1400"/>
              <a:t> vs. </a:t>
            </a:r>
            <a:r>
              <a:rPr lang="en-US" sz="1400" b="1"/>
              <a:t>x</a:t>
            </a:r>
            <a:r>
              <a:rPr lang="en-US" sz="1400"/>
              <a:t>.  Can choose the point color via </a:t>
            </a:r>
            <a:r>
              <a:rPr lang="en-US" sz="1400" b="1"/>
              <a:t>color</a:t>
            </a:r>
            <a:r>
              <a:rPr lang="en-US" sz="1400"/>
              <a:t> argument. Can use </a:t>
            </a:r>
            <a:r>
              <a:rPr lang="en-US" sz="1400" b="1"/>
              <a:t>palette</a:t>
            </a:r>
            <a:r>
              <a:rPr lang="en-US" sz="1400"/>
              <a:t> argument to specify color scheme (see end of file for ‘names”).  Or can write a dictionary mapping hue values to colors.  And then the residuals of the best fit regression polynomial of </a:t>
            </a:r>
            <a:r>
              <a:rPr lang="en-US" sz="1400" b="1"/>
              <a:t>order</a:t>
            </a:r>
            <a:r>
              <a:rPr lang="en-US" sz="1400"/>
              <a:t> n are plotted.</a:t>
            </a:r>
          </a:p>
          <a:p>
            <a:endParaRPr lang="en-US" sz="1400"/>
          </a:p>
          <a:p>
            <a:r>
              <a:rPr lang="en-US" sz="1400" b="1"/>
              <a:t>ax = nameofaxis </a:t>
            </a:r>
            <a:r>
              <a:rPr lang="en-US" sz="1400"/>
              <a:t>is for inserting the plot onto a matplotlib declared nameofaxis.</a:t>
            </a:r>
          </a:p>
          <a:p>
            <a:r>
              <a:rPr lang="en-US" sz="1400"/>
              <a:t>This would be in lieu of saying nameofaxis.typeofplot(…).  Then can apply ax.methods to plot.  </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5A922FB2-D186-C565-EF71-94A28022E614}"/>
                  </a:ext>
                </a:extLst>
              </p14:cNvPr>
              <p14:cNvContentPartPr/>
              <p14:nvPr/>
            </p14:nvContentPartPr>
            <p14:xfrm>
              <a:off x="4069335" y="2553296"/>
              <a:ext cx="1891080" cy="658618"/>
            </p14:xfrm>
          </p:contentPart>
        </mc:Choice>
        <mc:Fallback xmlns="">
          <p:pic>
            <p:nvPicPr>
              <p:cNvPr id="7" name="Ink 6">
                <a:extLst>
                  <a:ext uri="{FF2B5EF4-FFF2-40B4-BE49-F238E27FC236}">
                    <a16:creationId xmlns:a16="http://schemas.microsoft.com/office/drawing/2014/main" id="{5A922FB2-D186-C565-EF71-94A28022E614}"/>
                  </a:ext>
                </a:extLst>
              </p:cNvPr>
              <p:cNvPicPr/>
              <p:nvPr/>
            </p:nvPicPr>
            <p:blipFill>
              <a:blip r:embed="rId4"/>
              <a:stretch>
                <a:fillRect/>
              </a:stretch>
            </p:blipFill>
            <p:spPr>
              <a:xfrm>
                <a:off x="4063216" y="2547174"/>
                <a:ext cx="1903318" cy="670861"/>
              </a:xfrm>
              <a:prstGeom prst="rect">
                <a:avLst/>
              </a:prstGeom>
            </p:spPr>
          </p:pic>
        </mc:Fallback>
      </mc:AlternateContent>
    </p:spTree>
    <p:extLst>
      <p:ext uri="{BB962C8B-B14F-4D97-AF65-F5344CB8AC3E}">
        <p14:creationId xmlns:p14="http://schemas.microsoft.com/office/powerpoint/2010/main" val="283528239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69059" y="1110050"/>
            <a:ext cx="7595069" cy="584775"/>
          </a:xfrm>
          <a:prstGeom prst="rect">
            <a:avLst/>
          </a:prstGeom>
          <a:noFill/>
        </p:spPr>
        <p:txBody>
          <a:bodyPr wrap="square" rtlCol="0">
            <a:spAutoFit/>
          </a:bodyPr>
          <a:lstStyle/>
          <a:p>
            <a:r>
              <a:rPr lang="en-US" sz="1600"/>
              <a:t>Here’s some more </a:t>
            </a:r>
            <a:r>
              <a:rPr lang="en-US" sz="1600">
                <a:solidFill>
                  <a:srgbClr val="FF0000"/>
                </a:solidFill>
              </a:rPr>
              <a:t>type of plot </a:t>
            </a:r>
            <a:r>
              <a:rPr lang="en-US" sz="1600"/>
              <a:t>options.  We can use a heatmap to graphically display a 2D matrix.  </a:t>
            </a:r>
            <a:endParaRPr lang="en-US" sz="1600" b="1"/>
          </a:p>
        </p:txBody>
      </p:sp>
      <p:sp>
        <p:nvSpPr>
          <p:cNvPr id="10" name="Rectangle 9">
            <a:extLst>
              <a:ext uri="{FF2B5EF4-FFF2-40B4-BE49-F238E27FC236}">
                <a16:creationId xmlns:a16="http://schemas.microsoft.com/office/drawing/2014/main" id="{54B6CD9C-816E-4830-AEA7-7C28726A1113}"/>
              </a:ext>
            </a:extLst>
          </p:cNvPr>
          <p:cNvSpPr/>
          <p:nvPr/>
        </p:nvSpPr>
        <p:spPr>
          <a:xfrm>
            <a:off x="416653" y="1855278"/>
            <a:ext cx="10644638" cy="830997"/>
          </a:xfrm>
          <a:prstGeom prst="rect">
            <a:avLst/>
          </a:prstGeom>
        </p:spPr>
        <p:txBody>
          <a:bodyPr wrap="square">
            <a:spAutoFit/>
          </a:bodyPr>
          <a:lstStyle/>
          <a:p>
            <a:r>
              <a:rPr lang="en-US" sz="1600">
                <a:solidFill>
                  <a:srgbClr val="3333CC"/>
                </a:solidFill>
              </a:rPr>
              <a:t>seaborn.heatmap(data = df, cmap = “color_palette”, vmin = min, vmax = max, center = center, square = True, annot = True,</a:t>
            </a:r>
          </a:p>
          <a:p>
            <a:r>
              <a:rPr lang="en-US" sz="1600">
                <a:solidFill>
                  <a:srgbClr val="3333CC"/>
                </a:solidFill>
              </a:rPr>
              <a:t>                                 linewidth = w, cbar = True, fmt=“.2f”, mask = df_mask, yticklabels = list,</a:t>
            </a:r>
          </a:p>
          <a:p>
            <a:r>
              <a:rPr lang="en-US" sz="1600">
                <a:solidFill>
                  <a:srgbClr val="3333CC"/>
                </a:solidFill>
              </a:rPr>
              <a:t>                                 ax = nameofaxis)</a:t>
            </a:r>
          </a:p>
        </p:txBody>
      </p:sp>
      <p:sp>
        <p:nvSpPr>
          <p:cNvPr id="24" name="Rectangle 23">
            <a:extLst>
              <a:ext uri="{FF2B5EF4-FFF2-40B4-BE49-F238E27FC236}">
                <a16:creationId xmlns:a16="http://schemas.microsoft.com/office/drawing/2014/main" id="{70B9C896-4486-694E-94CE-DCA023263030}"/>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25" name="TextBox 24">
            <a:extLst>
              <a:ext uri="{FF2B5EF4-FFF2-40B4-BE49-F238E27FC236}">
                <a16:creationId xmlns:a16="http://schemas.microsoft.com/office/drawing/2014/main" id="{650F185D-99CD-FDFD-2757-2C7CEF6850A2}"/>
              </a:ext>
            </a:extLst>
          </p:cNvPr>
          <p:cNvSpPr txBox="1"/>
          <p:nvPr/>
        </p:nvSpPr>
        <p:spPr>
          <a:xfrm>
            <a:off x="4146928" y="3204804"/>
            <a:ext cx="7511452" cy="3323987"/>
          </a:xfrm>
          <a:prstGeom prst="rect">
            <a:avLst/>
          </a:prstGeom>
          <a:noFill/>
        </p:spPr>
        <p:txBody>
          <a:bodyPr wrap="square" rtlCol="0">
            <a:spAutoFit/>
          </a:bodyPr>
          <a:lstStyle/>
          <a:p>
            <a:r>
              <a:rPr lang="en-US" sz="1400"/>
              <a:t>This displays a heatmap, basically represents a 2D matrix by displaying its values as a color.  The data array can be thing like a </a:t>
            </a:r>
            <a:r>
              <a:rPr lang="en-US" sz="1400" i="1"/>
              <a:t>correlation array, pivot table, or crosstab </a:t>
            </a:r>
            <a:r>
              <a:rPr lang="en-US" sz="1400"/>
              <a:t>from Pandas.  Or dataframe.  Or numpy array.  </a:t>
            </a:r>
            <a:r>
              <a:rPr lang="en-US" sz="1400" b="1"/>
              <a:t>cmap</a:t>
            </a:r>
            <a:r>
              <a:rPr lang="en-US" sz="1400"/>
              <a:t> can be a color palette, like the ones at the end of the file.  </a:t>
            </a:r>
            <a:r>
              <a:rPr lang="en-US" sz="1400" b="1"/>
              <a:t>vmin, vmax, center </a:t>
            </a:r>
            <a:r>
              <a:rPr lang="en-US" sz="1400"/>
              <a:t>give the ranges of values the cmap interpolates between.  If set </a:t>
            </a:r>
            <a:r>
              <a:rPr lang="en-US" sz="1400" b="1"/>
              <a:t>square = True</a:t>
            </a:r>
            <a:r>
              <a:rPr lang="en-US" sz="1400"/>
              <a:t>, it will make all the heatmap elements squares.  </a:t>
            </a:r>
            <a:r>
              <a:rPr lang="en-US" sz="1400" b="1"/>
              <a:t>annot = True </a:t>
            </a:r>
            <a:r>
              <a:rPr lang="en-US" sz="1400"/>
              <a:t>will display the matrix value in the square.  </a:t>
            </a:r>
            <a:r>
              <a:rPr lang="en-US" sz="1400" b="1"/>
              <a:t>linewidth = w </a:t>
            </a:r>
            <a:r>
              <a:rPr lang="en-US" sz="1400"/>
              <a:t>will space the squares by w pixels.  </a:t>
            </a:r>
            <a:r>
              <a:rPr lang="en-US" sz="1400" b="1"/>
              <a:t>cbar = True </a:t>
            </a:r>
            <a:r>
              <a:rPr lang="en-US" sz="1400"/>
              <a:t>will display the color bar.  Otherwise, can set to False.  The </a:t>
            </a:r>
            <a:r>
              <a:rPr lang="en-US" sz="1400" b="1"/>
              <a:t>fmt</a:t>
            </a:r>
            <a:r>
              <a:rPr lang="en-US" sz="1400"/>
              <a:t> argument formats numbers displayed.  In this case it rounds to two decimal places.  </a:t>
            </a:r>
            <a:r>
              <a:rPr lang="en-US" sz="1400" b="1"/>
              <a:t>mask = df_mask</a:t>
            </a:r>
            <a:r>
              <a:rPr lang="en-US" sz="1400"/>
              <a:t> allows you to block out parts of the heat map you don’t care about.  df_mask is a dataframe of same size as df, and False values in df_mask will let through the corresponding values in df.  True values in df_mask will block the corresponding values in df.  Opposite to what I’d have thought.  </a:t>
            </a:r>
            <a:r>
              <a:rPr lang="en-US" sz="1400" b="1"/>
              <a:t>yticklabels </a:t>
            </a:r>
            <a:r>
              <a:rPr lang="en-US" sz="1400"/>
              <a:t>specifies the order, bottom up, that you want the elements displayed.  list can be iterable too, like data.index(:,-1)</a:t>
            </a:r>
          </a:p>
          <a:p>
            <a:endParaRPr lang="en-US" sz="1400"/>
          </a:p>
          <a:p>
            <a:r>
              <a:rPr lang="en-US" sz="1400" b="1"/>
              <a:t>ax = nameofaxis </a:t>
            </a:r>
            <a:r>
              <a:rPr lang="en-US" sz="1400"/>
              <a:t>is for inserting the plot onto a matplotlib declared nameofaxis.</a:t>
            </a:r>
          </a:p>
          <a:p>
            <a:r>
              <a:rPr lang="en-US" sz="1400"/>
              <a:t>This would be in lieu of saying nameofaxis.typeofplot(…).  Then can apply ax.methods to plot.  </a:t>
            </a:r>
          </a:p>
        </p:txBody>
      </p:sp>
      <mc:AlternateContent xmlns:mc="http://schemas.openxmlformats.org/markup-compatibility/2006" xmlns:p14="http://schemas.microsoft.com/office/powerpoint/2010/main">
        <mc:Choice Requires="p14">
          <p:contentPart p14:bwMode="auto" r:id="rId3">
            <p14:nvContentPartPr>
              <p14:cNvPr id="26" name="Ink 25">
                <a:extLst>
                  <a:ext uri="{FF2B5EF4-FFF2-40B4-BE49-F238E27FC236}">
                    <a16:creationId xmlns:a16="http://schemas.microsoft.com/office/drawing/2014/main" id="{2853F35F-FC98-6C49-210E-A40AF1A98653}"/>
                  </a:ext>
                </a:extLst>
              </p14:cNvPr>
              <p14:cNvContentPartPr/>
              <p14:nvPr/>
            </p14:nvContentPartPr>
            <p14:xfrm>
              <a:off x="9369101" y="2084353"/>
              <a:ext cx="1426719" cy="1120451"/>
            </p14:xfrm>
          </p:contentPart>
        </mc:Choice>
        <mc:Fallback xmlns="">
          <p:pic>
            <p:nvPicPr>
              <p:cNvPr id="26" name="Ink 25">
                <a:extLst>
                  <a:ext uri="{FF2B5EF4-FFF2-40B4-BE49-F238E27FC236}">
                    <a16:creationId xmlns:a16="http://schemas.microsoft.com/office/drawing/2014/main" id="{2853F35F-FC98-6C49-210E-A40AF1A98653}"/>
                  </a:ext>
                </a:extLst>
              </p:cNvPr>
              <p:cNvPicPr/>
              <p:nvPr/>
            </p:nvPicPr>
            <p:blipFill>
              <a:blip r:embed="rId4"/>
              <a:stretch>
                <a:fillRect/>
              </a:stretch>
            </p:blipFill>
            <p:spPr>
              <a:xfrm>
                <a:off x="9362981" y="2078232"/>
                <a:ext cx="1438959" cy="1132692"/>
              </a:xfrm>
              <a:prstGeom prst="rect">
                <a:avLst/>
              </a:prstGeom>
            </p:spPr>
          </p:pic>
        </mc:Fallback>
      </mc:AlternateContent>
      <p:sp>
        <p:nvSpPr>
          <p:cNvPr id="6" name="TextBox 5">
            <a:extLst>
              <a:ext uri="{FF2B5EF4-FFF2-40B4-BE49-F238E27FC236}">
                <a16:creationId xmlns:a16="http://schemas.microsoft.com/office/drawing/2014/main" id="{93B893A9-F857-EAF5-A24A-EA17DD7F8EEC}"/>
              </a:ext>
            </a:extLst>
          </p:cNvPr>
          <p:cNvSpPr txBox="1"/>
          <p:nvPr/>
        </p:nvSpPr>
        <p:spPr>
          <a:xfrm>
            <a:off x="9094944" y="269220"/>
            <a:ext cx="2437902" cy="954107"/>
          </a:xfrm>
          <a:prstGeom prst="rect">
            <a:avLst/>
          </a:prstGeom>
          <a:solidFill>
            <a:srgbClr val="CC99FF"/>
          </a:solidFill>
        </p:spPr>
        <p:txBody>
          <a:bodyPr wrap="square" rtlCol="0">
            <a:spAutoFit/>
          </a:bodyPr>
          <a:lstStyle/>
          <a:p>
            <a:r>
              <a:rPr lang="en-US" sz="1400"/>
              <a:t>This is an especially useful way to display the correlations between columns in pandas dataframe (via df.corr(). </a:t>
            </a:r>
          </a:p>
        </p:txBody>
      </p:sp>
    </p:spTree>
    <p:extLst>
      <p:ext uri="{BB962C8B-B14F-4D97-AF65-F5344CB8AC3E}">
        <p14:creationId xmlns:p14="http://schemas.microsoft.com/office/powerpoint/2010/main" val="165133313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23C468F-D54E-6B84-CB14-E4ADABEDB924}"/>
              </a:ext>
            </a:extLst>
          </p:cNvPr>
          <p:cNvPicPr>
            <a:picLocks noChangeAspect="1"/>
          </p:cNvPicPr>
          <p:nvPr/>
        </p:nvPicPr>
        <p:blipFill>
          <a:blip r:embed="rId3"/>
          <a:stretch>
            <a:fillRect/>
          </a:stretch>
        </p:blipFill>
        <p:spPr>
          <a:xfrm>
            <a:off x="7610650" y="725975"/>
            <a:ext cx="3548964" cy="2585049"/>
          </a:xfrm>
          <a:prstGeom prst="rect">
            <a:avLst/>
          </a:prstGeom>
        </p:spPr>
      </p:pic>
      <p:pic>
        <p:nvPicPr>
          <p:cNvPr id="12" name="Picture 11">
            <a:extLst>
              <a:ext uri="{FF2B5EF4-FFF2-40B4-BE49-F238E27FC236}">
                <a16:creationId xmlns:a16="http://schemas.microsoft.com/office/drawing/2014/main" id="{D8401524-75B9-D93A-4479-E584FF9596ED}"/>
              </a:ext>
            </a:extLst>
          </p:cNvPr>
          <p:cNvPicPr>
            <a:picLocks noChangeAspect="1"/>
          </p:cNvPicPr>
          <p:nvPr/>
        </p:nvPicPr>
        <p:blipFill>
          <a:blip r:embed="rId4"/>
          <a:stretch>
            <a:fillRect/>
          </a:stretch>
        </p:blipFill>
        <p:spPr>
          <a:xfrm>
            <a:off x="234191" y="1500599"/>
            <a:ext cx="6117448" cy="1586407"/>
          </a:xfrm>
          <a:prstGeom prst="rect">
            <a:avLst/>
          </a:prstGeom>
        </p:spPr>
      </p:pic>
      <p:sp>
        <p:nvSpPr>
          <p:cNvPr id="2" name="Rectangle 1">
            <a:extLst>
              <a:ext uri="{FF2B5EF4-FFF2-40B4-BE49-F238E27FC236}">
                <a16:creationId xmlns:a16="http://schemas.microsoft.com/office/drawing/2014/main" id="{26056EE3-F5AC-361D-DFA6-1933EB49FC5C}"/>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3" name="TextBox 2">
            <a:extLst>
              <a:ext uri="{FF2B5EF4-FFF2-40B4-BE49-F238E27FC236}">
                <a16:creationId xmlns:a16="http://schemas.microsoft.com/office/drawing/2014/main" id="{A4E7DDEE-4B9D-94C6-647C-8D2A611750D0}"/>
              </a:ext>
            </a:extLst>
          </p:cNvPr>
          <p:cNvSpPr txBox="1"/>
          <p:nvPr/>
        </p:nvSpPr>
        <p:spPr>
          <a:xfrm>
            <a:off x="234191" y="832002"/>
            <a:ext cx="4050890" cy="338554"/>
          </a:xfrm>
          <a:prstGeom prst="rect">
            <a:avLst/>
          </a:prstGeom>
          <a:noFill/>
        </p:spPr>
        <p:txBody>
          <a:bodyPr wrap="square" rtlCol="0">
            <a:spAutoFit/>
          </a:bodyPr>
          <a:lstStyle/>
          <a:p>
            <a:r>
              <a:rPr lang="en-US" sz="1600"/>
              <a:t>line plot example,</a:t>
            </a:r>
          </a:p>
        </p:txBody>
      </p:sp>
      <p:pic>
        <p:nvPicPr>
          <p:cNvPr id="8" name="Picture 7">
            <a:extLst>
              <a:ext uri="{FF2B5EF4-FFF2-40B4-BE49-F238E27FC236}">
                <a16:creationId xmlns:a16="http://schemas.microsoft.com/office/drawing/2014/main" id="{5461C08A-0407-D05A-2660-0E722F3EC17A}"/>
              </a:ext>
            </a:extLst>
          </p:cNvPr>
          <p:cNvPicPr>
            <a:picLocks noChangeAspect="1"/>
          </p:cNvPicPr>
          <p:nvPr/>
        </p:nvPicPr>
        <p:blipFill>
          <a:blip r:embed="rId5"/>
          <a:stretch>
            <a:fillRect/>
          </a:stretch>
        </p:blipFill>
        <p:spPr>
          <a:xfrm>
            <a:off x="374985" y="4092371"/>
            <a:ext cx="3705402" cy="1767520"/>
          </a:xfrm>
          <a:prstGeom prst="rect">
            <a:avLst/>
          </a:prstGeom>
        </p:spPr>
      </p:pic>
      <p:pic>
        <p:nvPicPr>
          <p:cNvPr id="9" name="Picture 8">
            <a:extLst>
              <a:ext uri="{FF2B5EF4-FFF2-40B4-BE49-F238E27FC236}">
                <a16:creationId xmlns:a16="http://schemas.microsoft.com/office/drawing/2014/main" id="{8DBEDA52-5AA7-FBFE-0C2F-27FAED1D87BE}"/>
              </a:ext>
            </a:extLst>
          </p:cNvPr>
          <p:cNvPicPr>
            <a:picLocks noChangeAspect="1"/>
          </p:cNvPicPr>
          <p:nvPr/>
        </p:nvPicPr>
        <p:blipFill>
          <a:blip r:embed="rId6"/>
          <a:stretch>
            <a:fillRect/>
          </a:stretch>
        </p:blipFill>
        <p:spPr>
          <a:xfrm>
            <a:off x="7135905" y="3653946"/>
            <a:ext cx="4023709" cy="2644369"/>
          </a:xfrm>
          <a:prstGeom prst="rect">
            <a:avLst/>
          </a:prstGeom>
        </p:spPr>
      </p:pic>
      <p:sp>
        <p:nvSpPr>
          <p:cNvPr id="11" name="TextBox 10">
            <a:extLst>
              <a:ext uri="{FF2B5EF4-FFF2-40B4-BE49-F238E27FC236}">
                <a16:creationId xmlns:a16="http://schemas.microsoft.com/office/drawing/2014/main" id="{8D9DBCA4-1C7F-6BA6-6CE9-DF77EB202BD3}"/>
              </a:ext>
            </a:extLst>
          </p:cNvPr>
          <p:cNvSpPr txBox="1"/>
          <p:nvPr/>
        </p:nvSpPr>
        <p:spPr>
          <a:xfrm>
            <a:off x="374985" y="6115665"/>
            <a:ext cx="6760920" cy="584775"/>
          </a:xfrm>
          <a:prstGeom prst="rect">
            <a:avLst/>
          </a:prstGeom>
          <a:noFill/>
        </p:spPr>
        <p:txBody>
          <a:bodyPr wrap="square" rtlCol="0">
            <a:spAutoFit/>
          </a:bodyPr>
          <a:lstStyle/>
          <a:p>
            <a:r>
              <a:rPr lang="en-US" sz="1600"/>
              <a:t>X is a 1D list of the times for all 15 ants.</a:t>
            </a:r>
          </a:p>
          <a:p>
            <a:r>
              <a:rPr lang="en-US" sz="1600"/>
              <a:t>Y is a 1D list of the random displacements for all 15 ants.</a:t>
            </a:r>
          </a:p>
        </p:txBody>
      </p:sp>
    </p:spTree>
    <p:extLst>
      <p:ext uri="{BB962C8B-B14F-4D97-AF65-F5344CB8AC3E}">
        <p14:creationId xmlns:p14="http://schemas.microsoft.com/office/powerpoint/2010/main" val="22000333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89DB400-2999-4016-922F-89AE50A02377}"/>
              </a:ext>
            </a:extLst>
          </p:cNvPr>
          <p:cNvSpPr txBox="1"/>
          <p:nvPr/>
        </p:nvSpPr>
        <p:spPr>
          <a:xfrm>
            <a:off x="350464" y="1002804"/>
            <a:ext cx="6194321" cy="338554"/>
          </a:xfrm>
          <a:prstGeom prst="rect">
            <a:avLst/>
          </a:prstGeom>
          <a:noFill/>
        </p:spPr>
        <p:txBody>
          <a:bodyPr wrap="square" rtlCol="0">
            <a:spAutoFit/>
          </a:bodyPr>
          <a:lstStyle/>
          <a:p>
            <a:r>
              <a:rPr lang="en-US" sz="1600"/>
              <a:t>Some more optional commands pertaining to constructing the figure,</a:t>
            </a:r>
          </a:p>
        </p:txBody>
      </p:sp>
      <p:sp>
        <p:nvSpPr>
          <p:cNvPr id="48" name="TextBox 47">
            <a:extLst>
              <a:ext uri="{FF2B5EF4-FFF2-40B4-BE49-F238E27FC236}">
                <a16:creationId xmlns:a16="http://schemas.microsoft.com/office/drawing/2014/main" id="{7003129A-2E47-E556-5FBD-0CD418297103}"/>
              </a:ext>
            </a:extLst>
          </p:cNvPr>
          <p:cNvSpPr txBox="1"/>
          <p:nvPr/>
        </p:nvSpPr>
        <p:spPr>
          <a:xfrm>
            <a:off x="400049" y="6014209"/>
            <a:ext cx="1152526" cy="338554"/>
          </a:xfrm>
          <a:prstGeom prst="rect">
            <a:avLst/>
          </a:prstGeom>
          <a:noFill/>
        </p:spPr>
        <p:txBody>
          <a:bodyPr wrap="square">
            <a:spAutoFit/>
          </a:bodyPr>
          <a:lstStyle/>
          <a:p>
            <a:r>
              <a:rPr lang="en-US" sz="1600">
                <a:solidFill>
                  <a:srgbClr val="3333CC"/>
                </a:solidFill>
              </a:rPr>
              <a:t>pyplot.clf()</a:t>
            </a:r>
            <a:endParaRPr lang="en-US" sz="1600"/>
          </a:p>
        </p:txBody>
      </p:sp>
      <p:sp>
        <p:nvSpPr>
          <p:cNvPr id="4" name="TextBox 3">
            <a:extLst>
              <a:ext uri="{FF2B5EF4-FFF2-40B4-BE49-F238E27FC236}">
                <a16:creationId xmlns:a16="http://schemas.microsoft.com/office/drawing/2014/main" id="{641916D0-0300-51EB-A0EA-F0EDF7AAF3A4}"/>
              </a:ext>
            </a:extLst>
          </p:cNvPr>
          <p:cNvSpPr txBox="1"/>
          <p:nvPr/>
        </p:nvSpPr>
        <p:spPr>
          <a:xfrm>
            <a:off x="400049" y="1745049"/>
            <a:ext cx="7334251" cy="338554"/>
          </a:xfrm>
          <a:prstGeom prst="rect">
            <a:avLst/>
          </a:prstGeom>
          <a:noFill/>
        </p:spPr>
        <p:txBody>
          <a:bodyPr wrap="square">
            <a:spAutoFit/>
          </a:bodyPr>
          <a:lstStyle/>
          <a:p>
            <a:r>
              <a:rPr lang="en-US" sz="1600">
                <a:solidFill>
                  <a:srgbClr val="3333CC"/>
                </a:solidFill>
              </a:rPr>
              <a:t>pyplot.grid(color = “color”, axis = “coordinate”, linewidth = #pixels, linestyle = “style”)</a:t>
            </a:r>
          </a:p>
        </p:txBody>
      </p:sp>
      <p:sp>
        <p:nvSpPr>
          <p:cNvPr id="7" name="TextBox 6">
            <a:extLst>
              <a:ext uri="{FF2B5EF4-FFF2-40B4-BE49-F238E27FC236}">
                <a16:creationId xmlns:a16="http://schemas.microsoft.com/office/drawing/2014/main" id="{34D6922A-2514-3BC8-D0E0-817EC14423FE}"/>
              </a:ext>
            </a:extLst>
          </p:cNvPr>
          <p:cNvSpPr txBox="1"/>
          <p:nvPr/>
        </p:nvSpPr>
        <p:spPr>
          <a:xfrm>
            <a:off x="400049" y="2524712"/>
            <a:ext cx="3048000" cy="338554"/>
          </a:xfrm>
          <a:prstGeom prst="rect">
            <a:avLst/>
          </a:prstGeom>
          <a:noFill/>
        </p:spPr>
        <p:txBody>
          <a:bodyPr wrap="square">
            <a:spAutoFit/>
          </a:bodyPr>
          <a:lstStyle/>
          <a:p>
            <a:r>
              <a:rPr lang="en-US" sz="1600">
                <a:solidFill>
                  <a:srgbClr val="3333CC"/>
                </a:solidFill>
              </a:rPr>
              <a:t>pyplot.legend(loc = ‘somewhere’)</a:t>
            </a:r>
          </a:p>
        </p:txBody>
      </p:sp>
      <p:sp>
        <p:nvSpPr>
          <p:cNvPr id="9" name="TextBox 8">
            <a:extLst>
              <a:ext uri="{FF2B5EF4-FFF2-40B4-BE49-F238E27FC236}">
                <a16:creationId xmlns:a16="http://schemas.microsoft.com/office/drawing/2014/main" id="{99314F75-2A6A-2E90-C891-B2154507864A}"/>
              </a:ext>
            </a:extLst>
          </p:cNvPr>
          <p:cNvSpPr txBox="1"/>
          <p:nvPr/>
        </p:nvSpPr>
        <p:spPr>
          <a:xfrm>
            <a:off x="400049" y="3300124"/>
            <a:ext cx="2019300" cy="338554"/>
          </a:xfrm>
          <a:prstGeom prst="rect">
            <a:avLst/>
          </a:prstGeom>
          <a:noFill/>
        </p:spPr>
        <p:txBody>
          <a:bodyPr wrap="square">
            <a:spAutoFit/>
          </a:bodyPr>
          <a:lstStyle/>
          <a:p>
            <a:r>
              <a:rPr lang="en-US" sz="1600">
                <a:solidFill>
                  <a:srgbClr val="3333CC"/>
                </a:solidFill>
              </a:rPr>
              <a:t>pyplot.text(x,y,”text”)</a:t>
            </a:r>
          </a:p>
        </p:txBody>
      </p:sp>
      <p:sp>
        <p:nvSpPr>
          <p:cNvPr id="11" name="TextBox 10">
            <a:extLst>
              <a:ext uri="{FF2B5EF4-FFF2-40B4-BE49-F238E27FC236}">
                <a16:creationId xmlns:a16="http://schemas.microsoft.com/office/drawing/2014/main" id="{BBE056A6-8FBC-D90B-1FF1-60CB3152ADC6}"/>
              </a:ext>
            </a:extLst>
          </p:cNvPr>
          <p:cNvSpPr txBox="1"/>
          <p:nvPr/>
        </p:nvSpPr>
        <p:spPr>
          <a:xfrm>
            <a:off x="400049" y="4576743"/>
            <a:ext cx="1600201" cy="338554"/>
          </a:xfrm>
          <a:prstGeom prst="rect">
            <a:avLst/>
          </a:prstGeom>
          <a:noFill/>
        </p:spPr>
        <p:txBody>
          <a:bodyPr wrap="square">
            <a:spAutoFit/>
          </a:bodyPr>
          <a:lstStyle/>
          <a:p>
            <a:r>
              <a:rPr lang="en-US" sz="1600">
                <a:solidFill>
                  <a:srgbClr val="3333CC"/>
                </a:solidFill>
              </a:rPr>
              <a:t>pyplot.show()</a:t>
            </a:r>
          </a:p>
        </p:txBody>
      </p:sp>
      <mc:AlternateContent xmlns:mc="http://schemas.openxmlformats.org/markup-compatibility/2006" xmlns:p14="http://schemas.microsoft.com/office/powerpoint/2010/main">
        <mc:Choice Requires="p14">
          <p:contentPart p14:bwMode="auto" r:id="rId3">
            <p14:nvContentPartPr>
              <p14:cNvPr id="13" name="Ink 12">
                <a:extLst>
                  <a:ext uri="{FF2B5EF4-FFF2-40B4-BE49-F238E27FC236}">
                    <a16:creationId xmlns:a16="http://schemas.microsoft.com/office/drawing/2014/main" id="{7A946517-1D97-7A0E-C41A-C0B4A7E1D4D7}"/>
                  </a:ext>
                </a:extLst>
              </p14:cNvPr>
              <p14:cNvContentPartPr/>
              <p14:nvPr/>
            </p14:nvContentPartPr>
            <p14:xfrm>
              <a:off x="3438405" y="2729792"/>
              <a:ext cx="403200" cy="78120"/>
            </p14:xfrm>
          </p:contentPart>
        </mc:Choice>
        <mc:Fallback xmlns="">
          <p:pic>
            <p:nvPicPr>
              <p:cNvPr id="13" name="Ink 12">
                <a:extLst>
                  <a:ext uri="{FF2B5EF4-FFF2-40B4-BE49-F238E27FC236}">
                    <a16:creationId xmlns:a16="http://schemas.microsoft.com/office/drawing/2014/main" id="{7A946517-1D97-7A0E-C41A-C0B4A7E1D4D7}"/>
                  </a:ext>
                </a:extLst>
              </p:cNvPr>
              <p:cNvPicPr/>
              <p:nvPr/>
            </p:nvPicPr>
            <p:blipFill>
              <a:blip r:embed="rId4"/>
              <a:stretch>
                <a:fillRect/>
              </a:stretch>
            </p:blipFill>
            <p:spPr>
              <a:xfrm>
                <a:off x="3432285" y="2723672"/>
                <a:ext cx="41544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4" name="Ink 13">
                <a:extLst>
                  <a:ext uri="{FF2B5EF4-FFF2-40B4-BE49-F238E27FC236}">
                    <a16:creationId xmlns:a16="http://schemas.microsoft.com/office/drawing/2014/main" id="{3370F469-A79D-ADC9-9E1A-65C4A7D706A6}"/>
                  </a:ext>
                </a:extLst>
              </p14:cNvPr>
              <p14:cNvContentPartPr/>
              <p14:nvPr/>
            </p14:nvContentPartPr>
            <p14:xfrm>
              <a:off x="2409885" y="3490832"/>
              <a:ext cx="341640" cy="30960"/>
            </p14:xfrm>
          </p:contentPart>
        </mc:Choice>
        <mc:Fallback xmlns="">
          <p:pic>
            <p:nvPicPr>
              <p:cNvPr id="14" name="Ink 13">
                <a:extLst>
                  <a:ext uri="{FF2B5EF4-FFF2-40B4-BE49-F238E27FC236}">
                    <a16:creationId xmlns:a16="http://schemas.microsoft.com/office/drawing/2014/main" id="{3370F469-A79D-ADC9-9E1A-65C4A7D706A6}"/>
                  </a:ext>
                </a:extLst>
              </p:cNvPr>
              <p:cNvPicPr/>
              <p:nvPr/>
            </p:nvPicPr>
            <p:blipFill>
              <a:blip r:embed="rId6"/>
              <a:stretch>
                <a:fillRect/>
              </a:stretch>
            </p:blipFill>
            <p:spPr>
              <a:xfrm>
                <a:off x="2403765" y="3484712"/>
                <a:ext cx="35388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5" name="Ink 14">
                <a:extLst>
                  <a:ext uri="{FF2B5EF4-FFF2-40B4-BE49-F238E27FC236}">
                    <a16:creationId xmlns:a16="http://schemas.microsoft.com/office/drawing/2014/main" id="{1602F576-1E37-E912-849B-744E9CFC3B37}"/>
                  </a:ext>
                </a:extLst>
              </p14:cNvPr>
              <p14:cNvContentPartPr/>
              <p14:nvPr/>
            </p14:nvContentPartPr>
            <p14:xfrm>
              <a:off x="1752525" y="4751464"/>
              <a:ext cx="355680" cy="38880"/>
            </p14:xfrm>
          </p:contentPart>
        </mc:Choice>
        <mc:Fallback xmlns="">
          <p:pic>
            <p:nvPicPr>
              <p:cNvPr id="15" name="Ink 14">
                <a:extLst>
                  <a:ext uri="{FF2B5EF4-FFF2-40B4-BE49-F238E27FC236}">
                    <a16:creationId xmlns:a16="http://schemas.microsoft.com/office/drawing/2014/main" id="{1602F576-1E37-E912-849B-744E9CFC3B37}"/>
                  </a:ext>
                </a:extLst>
              </p:cNvPr>
              <p:cNvPicPr/>
              <p:nvPr/>
            </p:nvPicPr>
            <p:blipFill>
              <a:blip r:embed="rId8"/>
              <a:stretch>
                <a:fillRect/>
              </a:stretch>
            </p:blipFill>
            <p:spPr>
              <a:xfrm>
                <a:off x="1746405" y="4745287"/>
                <a:ext cx="367920" cy="51234"/>
              </a:xfrm>
              <a:prstGeom prst="rect">
                <a:avLst/>
              </a:prstGeom>
            </p:spPr>
          </p:pic>
        </mc:Fallback>
      </mc:AlternateContent>
      <p:sp>
        <p:nvSpPr>
          <p:cNvPr id="18" name="TextBox 17">
            <a:extLst>
              <a:ext uri="{FF2B5EF4-FFF2-40B4-BE49-F238E27FC236}">
                <a16:creationId xmlns:a16="http://schemas.microsoft.com/office/drawing/2014/main" id="{CF9EF9B2-B2F0-65E8-F728-09C7E7307782}"/>
              </a:ext>
            </a:extLst>
          </p:cNvPr>
          <p:cNvSpPr txBox="1"/>
          <p:nvPr/>
        </p:nvSpPr>
        <p:spPr>
          <a:xfrm>
            <a:off x="2875215" y="3315512"/>
            <a:ext cx="5597239" cy="307777"/>
          </a:xfrm>
          <a:prstGeom prst="rect">
            <a:avLst/>
          </a:prstGeom>
          <a:noFill/>
        </p:spPr>
        <p:txBody>
          <a:bodyPr wrap="square" rtlCol="0">
            <a:spAutoFit/>
          </a:bodyPr>
          <a:lstStyle/>
          <a:p>
            <a:r>
              <a:rPr lang="en-US" sz="1400"/>
              <a:t>if you want to display “text” on plot at coord x, y (origin top left?)</a:t>
            </a:r>
            <a:endParaRPr lang="en-US"/>
          </a:p>
        </p:txBody>
      </p:sp>
      <p:sp>
        <p:nvSpPr>
          <p:cNvPr id="20" name="TextBox 19">
            <a:extLst>
              <a:ext uri="{FF2B5EF4-FFF2-40B4-BE49-F238E27FC236}">
                <a16:creationId xmlns:a16="http://schemas.microsoft.com/office/drawing/2014/main" id="{3105A023-F661-7F34-F4B7-BC7B1606E6E9}"/>
              </a:ext>
            </a:extLst>
          </p:cNvPr>
          <p:cNvSpPr txBox="1"/>
          <p:nvPr/>
        </p:nvSpPr>
        <p:spPr>
          <a:xfrm>
            <a:off x="3841605" y="2526633"/>
            <a:ext cx="7669205" cy="523220"/>
          </a:xfrm>
          <a:prstGeom prst="rect">
            <a:avLst/>
          </a:prstGeom>
          <a:noFill/>
        </p:spPr>
        <p:txBody>
          <a:bodyPr wrap="square" rtlCol="0">
            <a:spAutoFit/>
          </a:bodyPr>
          <a:lstStyle/>
          <a:p>
            <a:r>
              <a:rPr lang="en-US" sz="1400"/>
              <a:t>To show the legend specified by the labels.  Has another argument </a:t>
            </a:r>
            <a:r>
              <a:rPr lang="en-US" sz="1400" b="1"/>
              <a:t>fontsize = n</a:t>
            </a:r>
            <a:r>
              <a:rPr lang="en-US" sz="1400"/>
              <a:t>, to control size of label.  And </a:t>
            </a:r>
            <a:r>
              <a:rPr lang="en-US" sz="1400" b="1"/>
              <a:t>markersize = n </a:t>
            </a:r>
            <a:r>
              <a:rPr lang="en-US" sz="1400"/>
              <a:t>to control size of the marker in the legend.</a:t>
            </a:r>
          </a:p>
        </p:txBody>
      </p:sp>
      <p:sp>
        <p:nvSpPr>
          <p:cNvPr id="23" name="TextBox 22">
            <a:extLst>
              <a:ext uri="{FF2B5EF4-FFF2-40B4-BE49-F238E27FC236}">
                <a16:creationId xmlns:a16="http://schemas.microsoft.com/office/drawing/2014/main" id="{798C35D1-C2D2-C4BC-6F4E-774B68C6EDB2}"/>
              </a:ext>
            </a:extLst>
          </p:cNvPr>
          <p:cNvSpPr txBox="1"/>
          <p:nvPr/>
        </p:nvSpPr>
        <p:spPr>
          <a:xfrm>
            <a:off x="8342901" y="1731379"/>
            <a:ext cx="2788318" cy="523220"/>
          </a:xfrm>
          <a:prstGeom prst="rect">
            <a:avLst/>
          </a:prstGeom>
          <a:noFill/>
        </p:spPr>
        <p:txBody>
          <a:bodyPr wrap="square" rtlCol="0">
            <a:spAutoFit/>
          </a:bodyPr>
          <a:lstStyle/>
          <a:p>
            <a:r>
              <a:rPr lang="en-US" sz="1400"/>
              <a:t>Coordinate can be x or y, if just want gridlines on </a:t>
            </a:r>
            <a:r>
              <a:rPr lang="en-US" sz="1400" i="1"/>
              <a:t>that</a:t>
            </a:r>
            <a:r>
              <a:rPr lang="en-US" sz="1400"/>
              <a:t> axis.</a:t>
            </a:r>
          </a:p>
        </p:txBody>
      </p:sp>
      <mc:AlternateContent xmlns:mc="http://schemas.openxmlformats.org/markup-compatibility/2006" xmlns:p14="http://schemas.microsoft.com/office/powerpoint/2010/main">
        <mc:Choice Requires="p14">
          <p:contentPart p14:bwMode="auto" r:id="rId9">
            <p14:nvContentPartPr>
              <p14:cNvPr id="24" name="Ink 23">
                <a:extLst>
                  <a:ext uri="{FF2B5EF4-FFF2-40B4-BE49-F238E27FC236}">
                    <a16:creationId xmlns:a16="http://schemas.microsoft.com/office/drawing/2014/main" id="{29BC2A5C-E20D-A30B-2568-C1F9432DAAE1}"/>
                  </a:ext>
                </a:extLst>
              </p14:cNvPr>
              <p14:cNvContentPartPr/>
              <p14:nvPr/>
            </p14:nvContentPartPr>
            <p14:xfrm>
              <a:off x="7648245" y="1799805"/>
              <a:ext cx="585000" cy="144000"/>
            </p14:xfrm>
          </p:contentPart>
        </mc:Choice>
        <mc:Fallback xmlns="">
          <p:pic>
            <p:nvPicPr>
              <p:cNvPr id="24" name="Ink 23">
                <a:extLst>
                  <a:ext uri="{FF2B5EF4-FFF2-40B4-BE49-F238E27FC236}">
                    <a16:creationId xmlns:a16="http://schemas.microsoft.com/office/drawing/2014/main" id="{29BC2A5C-E20D-A30B-2568-C1F9432DAAE1}"/>
                  </a:ext>
                </a:extLst>
              </p:cNvPr>
              <p:cNvPicPr/>
              <p:nvPr/>
            </p:nvPicPr>
            <p:blipFill>
              <a:blip r:embed="rId10"/>
              <a:stretch>
                <a:fillRect/>
              </a:stretch>
            </p:blipFill>
            <p:spPr>
              <a:xfrm>
                <a:off x="7642125" y="1793685"/>
                <a:ext cx="597240" cy="156240"/>
              </a:xfrm>
              <a:prstGeom prst="rect">
                <a:avLst/>
              </a:prstGeom>
            </p:spPr>
          </p:pic>
        </mc:Fallback>
      </mc:AlternateContent>
      <p:sp>
        <p:nvSpPr>
          <p:cNvPr id="25" name="TextBox 24">
            <a:extLst>
              <a:ext uri="{FF2B5EF4-FFF2-40B4-BE49-F238E27FC236}">
                <a16:creationId xmlns:a16="http://schemas.microsoft.com/office/drawing/2014/main" id="{782ADA71-57D6-25E6-9480-42B76C282228}"/>
              </a:ext>
            </a:extLst>
          </p:cNvPr>
          <p:cNvSpPr txBox="1"/>
          <p:nvPr/>
        </p:nvSpPr>
        <p:spPr>
          <a:xfrm>
            <a:off x="2219494" y="4632531"/>
            <a:ext cx="4334195" cy="307777"/>
          </a:xfrm>
          <a:prstGeom prst="rect">
            <a:avLst/>
          </a:prstGeom>
          <a:noFill/>
        </p:spPr>
        <p:txBody>
          <a:bodyPr wrap="square" rtlCol="0">
            <a:spAutoFit/>
          </a:bodyPr>
          <a:lstStyle/>
          <a:p>
            <a:r>
              <a:rPr lang="en-US" sz="1400" err="1"/>
              <a:t>Gotta</a:t>
            </a:r>
            <a:r>
              <a:rPr lang="en-US" sz="1400"/>
              <a:t> do </a:t>
            </a:r>
            <a:r>
              <a:rPr lang="en-US" sz="1400" err="1"/>
              <a:t>pyplot.show</a:t>
            </a:r>
            <a:r>
              <a:rPr lang="en-US" sz="1400"/>
              <a:t>() to get it to actually display it.  </a:t>
            </a:r>
          </a:p>
        </p:txBody>
      </p:sp>
      <p:sp>
        <p:nvSpPr>
          <p:cNvPr id="34" name="TextBox 33">
            <a:extLst>
              <a:ext uri="{FF2B5EF4-FFF2-40B4-BE49-F238E27FC236}">
                <a16:creationId xmlns:a16="http://schemas.microsoft.com/office/drawing/2014/main" id="{BE15526D-0270-853D-A339-AB5A3DCC8DFC}"/>
              </a:ext>
            </a:extLst>
          </p:cNvPr>
          <p:cNvSpPr txBox="1"/>
          <p:nvPr/>
        </p:nvSpPr>
        <p:spPr>
          <a:xfrm>
            <a:off x="400049" y="5234547"/>
            <a:ext cx="3070699" cy="338554"/>
          </a:xfrm>
          <a:prstGeom prst="rect">
            <a:avLst/>
          </a:prstGeom>
          <a:noFill/>
        </p:spPr>
        <p:txBody>
          <a:bodyPr wrap="square" rtlCol="0">
            <a:spAutoFit/>
          </a:bodyPr>
          <a:lstStyle/>
          <a:p>
            <a:r>
              <a:rPr lang="en-US" sz="1600">
                <a:solidFill>
                  <a:srgbClr val="3333CC"/>
                </a:solidFill>
              </a:rPr>
              <a:t>pyplot.savefig(“path to saved file”)</a:t>
            </a:r>
          </a:p>
        </p:txBody>
      </p:sp>
      <p:sp>
        <p:nvSpPr>
          <p:cNvPr id="35" name="TextBox 34">
            <a:extLst>
              <a:ext uri="{FF2B5EF4-FFF2-40B4-BE49-F238E27FC236}">
                <a16:creationId xmlns:a16="http://schemas.microsoft.com/office/drawing/2014/main" id="{56BB1FA1-F02D-7FD6-731A-0B53D54473BC}"/>
              </a:ext>
            </a:extLst>
          </p:cNvPr>
          <p:cNvSpPr txBox="1"/>
          <p:nvPr/>
        </p:nvSpPr>
        <p:spPr>
          <a:xfrm>
            <a:off x="4361801" y="5255104"/>
            <a:ext cx="7258385" cy="523220"/>
          </a:xfrm>
          <a:prstGeom prst="rect">
            <a:avLst/>
          </a:prstGeom>
          <a:noFill/>
        </p:spPr>
        <p:txBody>
          <a:bodyPr wrap="square" rtlCol="0">
            <a:spAutoFit/>
          </a:bodyPr>
          <a:lstStyle/>
          <a:p>
            <a:r>
              <a:rPr lang="en-US" sz="1400"/>
              <a:t>I think this line has to go before pyplot.show().  There are lots of arguments that pyplot.savefig can take, apropos how the borders and transparency of the figure is set.</a:t>
            </a:r>
          </a:p>
        </p:txBody>
      </p:sp>
      <mc:AlternateContent xmlns:mc="http://schemas.openxmlformats.org/markup-compatibility/2006" xmlns:p14="http://schemas.microsoft.com/office/powerpoint/2010/main">
        <mc:Choice Requires="p14">
          <p:contentPart p14:bwMode="auto" r:id="rId11">
            <p14:nvContentPartPr>
              <p14:cNvPr id="36" name="Ink 35">
                <a:extLst>
                  <a:ext uri="{FF2B5EF4-FFF2-40B4-BE49-F238E27FC236}">
                    <a16:creationId xmlns:a16="http://schemas.microsoft.com/office/drawing/2014/main" id="{6525D59F-9EAF-9931-DA95-2D84E5A0CE92}"/>
                  </a:ext>
                </a:extLst>
              </p14:cNvPr>
              <p14:cNvContentPartPr/>
              <p14:nvPr/>
            </p14:nvContentPartPr>
            <p14:xfrm>
              <a:off x="3447625" y="5438213"/>
              <a:ext cx="683280" cy="24840"/>
            </p14:xfrm>
          </p:contentPart>
        </mc:Choice>
        <mc:Fallback xmlns="">
          <p:pic>
            <p:nvPicPr>
              <p:cNvPr id="36" name="Ink 35">
                <a:extLst>
                  <a:ext uri="{FF2B5EF4-FFF2-40B4-BE49-F238E27FC236}">
                    <a16:creationId xmlns:a16="http://schemas.microsoft.com/office/drawing/2014/main" id="{6525D59F-9EAF-9931-DA95-2D84E5A0CE92}"/>
                  </a:ext>
                </a:extLst>
              </p:cNvPr>
              <p:cNvPicPr/>
              <p:nvPr/>
            </p:nvPicPr>
            <p:blipFill>
              <a:blip r:embed="rId12"/>
              <a:stretch>
                <a:fillRect/>
              </a:stretch>
            </p:blipFill>
            <p:spPr>
              <a:xfrm>
                <a:off x="3438625" y="5429213"/>
                <a:ext cx="700920" cy="42480"/>
              </a:xfrm>
              <a:prstGeom prst="rect">
                <a:avLst/>
              </a:prstGeom>
            </p:spPr>
          </p:pic>
        </mc:Fallback>
      </mc:AlternateContent>
      <p:sp>
        <p:nvSpPr>
          <p:cNvPr id="2" name="TextBox 1">
            <a:extLst>
              <a:ext uri="{FF2B5EF4-FFF2-40B4-BE49-F238E27FC236}">
                <a16:creationId xmlns:a16="http://schemas.microsoft.com/office/drawing/2014/main" id="{41FBC047-F982-F73A-0B30-EC33403D99EB}"/>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
        <p:nvSpPr>
          <p:cNvPr id="3" name="TextBox 2">
            <a:extLst>
              <a:ext uri="{FF2B5EF4-FFF2-40B4-BE49-F238E27FC236}">
                <a16:creationId xmlns:a16="http://schemas.microsoft.com/office/drawing/2014/main" id="{8F50709E-4633-8F48-5A59-12E2FE8C280A}"/>
              </a:ext>
            </a:extLst>
          </p:cNvPr>
          <p:cNvSpPr txBox="1"/>
          <p:nvPr/>
        </p:nvSpPr>
        <p:spPr>
          <a:xfrm>
            <a:off x="400050" y="3950503"/>
            <a:ext cx="3682482" cy="338554"/>
          </a:xfrm>
          <a:prstGeom prst="rect">
            <a:avLst/>
          </a:prstGeom>
          <a:noFill/>
        </p:spPr>
        <p:txBody>
          <a:bodyPr wrap="square">
            <a:spAutoFit/>
          </a:bodyPr>
          <a:lstStyle/>
          <a:p>
            <a:r>
              <a:rPr lang="en-US" sz="1600">
                <a:solidFill>
                  <a:srgbClr val="3333CC"/>
                </a:solidFill>
              </a:rPr>
              <a:t>pyplot.annotate(‘annotation’, xy = (x</a:t>
            </a:r>
            <a:r>
              <a:rPr lang="en-US" sz="1600" baseline="-25000">
                <a:solidFill>
                  <a:srgbClr val="3333CC"/>
                </a:solidFill>
              </a:rPr>
              <a:t>0</a:t>
            </a:r>
            <a:r>
              <a:rPr lang="en-US" sz="1600">
                <a:solidFill>
                  <a:srgbClr val="3333CC"/>
                </a:solidFill>
              </a:rPr>
              <a:t>,y</a:t>
            </a:r>
            <a:r>
              <a:rPr lang="en-US" sz="1600" baseline="-25000">
                <a:solidFill>
                  <a:srgbClr val="3333CC"/>
                </a:solidFill>
              </a:rPr>
              <a:t>0</a:t>
            </a:r>
            <a:r>
              <a:rPr lang="en-US" sz="1600">
                <a:solidFill>
                  <a:srgbClr val="3333CC"/>
                </a:solidFill>
              </a:rPr>
              <a:t>))</a:t>
            </a:r>
          </a:p>
        </p:txBody>
      </p:sp>
      <mc:AlternateContent xmlns:mc="http://schemas.openxmlformats.org/markup-compatibility/2006" xmlns:p14="http://schemas.microsoft.com/office/powerpoint/2010/main">
        <mc:Choice Requires="p14">
          <p:contentPart p14:bwMode="auto" r:id="rId13">
            <p14:nvContentPartPr>
              <p14:cNvPr id="6" name="Ink 5">
                <a:extLst>
                  <a:ext uri="{FF2B5EF4-FFF2-40B4-BE49-F238E27FC236}">
                    <a16:creationId xmlns:a16="http://schemas.microsoft.com/office/drawing/2014/main" id="{EB3D8C97-F216-50D2-81FF-193A247CD5B8}"/>
                  </a:ext>
                </a:extLst>
              </p14:cNvPr>
              <p14:cNvContentPartPr/>
              <p14:nvPr/>
            </p14:nvContentPartPr>
            <p14:xfrm>
              <a:off x="4082532" y="4137499"/>
              <a:ext cx="341640" cy="30960"/>
            </p14:xfrm>
          </p:contentPart>
        </mc:Choice>
        <mc:Fallback xmlns="">
          <p:pic>
            <p:nvPicPr>
              <p:cNvPr id="6" name="Ink 5">
                <a:extLst>
                  <a:ext uri="{FF2B5EF4-FFF2-40B4-BE49-F238E27FC236}">
                    <a16:creationId xmlns:a16="http://schemas.microsoft.com/office/drawing/2014/main" id="{EB3D8C97-F216-50D2-81FF-193A247CD5B8}"/>
                  </a:ext>
                </a:extLst>
              </p:cNvPr>
              <p:cNvPicPr/>
              <p:nvPr/>
            </p:nvPicPr>
            <p:blipFill>
              <a:blip r:embed="rId14"/>
              <a:stretch>
                <a:fillRect/>
              </a:stretch>
            </p:blipFill>
            <p:spPr>
              <a:xfrm>
                <a:off x="4076418" y="4131379"/>
                <a:ext cx="353867" cy="43200"/>
              </a:xfrm>
              <a:prstGeom prst="rect">
                <a:avLst/>
              </a:prstGeom>
            </p:spPr>
          </p:pic>
        </mc:Fallback>
      </mc:AlternateContent>
      <p:sp>
        <p:nvSpPr>
          <p:cNvPr id="8" name="TextBox 7">
            <a:extLst>
              <a:ext uri="{FF2B5EF4-FFF2-40B4-BE49-F238E27FC236}">
                <a16:creationId xmlns:a16="http://schemas.microsoft.com/office/drawing/2014/main" id="{650C274C-5E43-1D3C-7100-B5A2A97F8129}"/>
              </a:ext>
            </a:extLst>
          </p:cNvPr>
          <p:cNvSpPr txBox="1"/>
          <p:nvPr/>
        </p:nvSpPr>
        <p:spPr>
          <a:xfrm>
            <a:off x="4547862" y="3962179"/>
            <a:ext cx="6011983" cy="307777"/>
          </a:xfrm>
          <a:prstGeom prst="rect">
            <a:avLst/>
          </a:prstGeom>
          <a:noFill/>
        </p:spPr>
        <p:txBody>
          <a:bodyPr wrap="square" rtlCol="0">
            <a:spAutoFit/>
          </a:bodyPr>
          <a:lstStyle/>
          <a:p>
            <a:r>
              <a:rPr lang="en-US" sz="1400"/>
              <a:t>if you want to display “annotation” on plot at coord x</a:t>
            </a:r>
            <a:r>
              <a:rPr lang="en-US" sz="1400" baseline="-25000"/>
              <a:t>0</a:t>
            </a:r>
            <a:r>
              <a:rPr lang="en-US" sz="1400"/>
              <a:t>, y</a:t>
            </a:r>
            <a:r>
              <a:rPr lang="en-US" sz="1400" baseline="-25000"/>
              <a:t>0</a:t>
            </a:r>
            <a:r>
              <a:rPr lang="en-US" sz="1400"/>
              <a:t> w/r to graph’s axers.</a:t>
            </a:r>
            <a:endParaRPr lang="en-US"/>
          </a:p>
        </p:txBody>
      </p:sp>
    </p:spTree>
    <p:extLst>
      <p:ext uri="{BB962C8B-B14F-4D97-AF65-F5344CB8AC3E}">
        <p14:creationId xmlns:p14="http://schemas.microsoft.com/office/powerpoint/2010/main" val="196624896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6056EE3-F5AC-361D-DFA6-1933EB49FC5C}"/>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3" name="TextBox 2">
            <a:extLst>
              <a:ext uri="{FF2B5EF4-FFF2-40B4-BE49-F238E27FC236}">
                <a16:creationId xmlns:a16="http://schemas.microsoft.com/office/drawing/2014/main" id="{A4E7DDEE-4B9D-94C6-647C-8D2A611750D0}"/>
              </a:ext>
            </a:extLst>
          </p:cNvPr>
          <p:cNvSpPr txBox="1"/>
          <p:nvPr/>
        </p:nvSpPr>
        <p:spPr>
          <a:xfrm>
            <a:off x="234191" y="832002"/>
            <a:ext cx="4050890" cy="338554"/>
          </a:xfrm>
          <a:prstGeom prst="rect">
            <a:avLst/>
          </a:prstGeom>
          <a:noFill/>
        </p:spPr>
        <p:txBody>
          <a:bodyPr wrap="square" rtlCol="0">
            <a:spAutoFit/>
          </a:bodyPr>
          <a:lstStyle/>
          <a:p>
            <a:r>
              <a:rPr lang="en-US" sz="1600"/>
              <a:t>scatter plot examples,</a:t>
            </a:r>
          </a:p>
        </p:txBody>
      </p:sp>
      <p:pic>
        <p:nvPicPr>
          <p:cNvPr id="5" name="Picture 4">
            <a:extLst>
              <a:ext uri="{FF2B5EF4-FFF2-40B4-BE49-F238E27FC236}">
                <a16:creationId xmlns:a16="http://schemas.microsoft.com/office/drawing/2014/main" id="{3FA52D31-BFA9-F380-7358-4060DC1C1774}"/>
              </a:ext>
            </a:extLst>
          </p:cNvPr>
          <p:cNvPicPr>
            <a:picLocks noChangeAspect="1"/>
          </p:cNvPicPr>
          <p:nvPr/>
        </p:nvPicPr>
        <p:blipFill>
          <a:blip r:embed="rId3"/>
          <a:stretch>
            <a:fillRect/>
          </a:stretch>
        </p:blipFill>
        <p:spPr>
          <a:xfrm>
            <a:off x="350981" y="4952600"/>
            <a:ext cx="6622464" cy="779606"/>
          </a:xfrm>
          <a:prstGeom prst="rect">
            <a:avLst/>
          </a:prstGeom>
        </p:spPr>
      </p:pic>
      <p:pic>
        <p:nvPicPr>
          <p:cNvPr id="6" name="Picture 5">
            <a:extLst>
              <a:ext uri="{FF2B5EF4-FFF2-40B4-BE49-F238E27FC236}">
                <a16:creationId xmlns:a16="http://schemas.microsoft.com/office/drawing/2014/main" id="{2B373B6C-756B-D0E1-5520-AFED290DC928}"/>
              </a:ext>
            </a:extLst>
          </p:cNvPr>
          <p:cNvPicPr>
            <a:picLocks noChangeAspect="1"/>
          </p:cNvPicPr>
          <p:nvPr/>
        </p:nvPicPr>
        <p:blipFill>
          <a:blip r:embed="rId4"/>
          <a:stretch>
            <a:fillRect/>
          </a:stretch>
        </p:blipFill>
        <p:spPr>
          <a:xfrm>
            <a:off x="7283564" y="4076305"/>
            <a:ext cx="3856385" cy="2585049"/>
          </a:xfrm>
          <a:prstGeom prst="rect">
            <a:avLst/>
          </a:prstGeom>
        </p:spPr>
      </p:pic>
      <p:pic>
        <p:nvPicPr>
          <p:cNvPr id="7" name="Picture 6">
            <a:extLst>
              <a:ext uri="{FF2B5EF4-FFF2-40B4-BE49-F238E27FC236}">
                <a16:creationId xmlns:a16="http://schemas.microsoft.com/office/drawing/2014/main" id="{AD25867C-AE56-3146-0311-EEBFECB1CBA3}"/>
              </a:ext>
            </a:extLst>
          </p:cNvPr>
          <p:cNvPicPr>
            <a:picLocks noChangeAspect="1"/>
          </p:cNvPicPr>
          <p:nvPr/>
        </p:nvPicPr>
        <p:blipFill>
          <a:blip r:embed="rId5"/>
          <a:stretch>
            <a:fillRect/>
          </a:stretch>
        </p:blipFill>
        <p:spPr>
          <a:xfrm>
            <a:off x="350981" y="1383144"/>
            <a:ext cx="7141200" cy="255393"/>
          </a:xfrm>
          <a:prstGeom prst="rect">
            <a:avLst/>
          </a:prstGeom>
        </p:spPr>
      </p:pic>
      <p:pic>
        <p:nvPicPr>
          <p:cNvPr id="4" name="Picture 3">
            <a:extLst>
              <a:ext uri="{FF2B5EF4-FFF2-40B4-BE49-F238E27FC236}">
                <a16:creationId xmlns:a16="http://schemas.microsoft.com/office/drawing/2014/main" id="{BE76CF27-CEAF-EE81-6643-DAC9F5FAD17B}"/>
              </a:ext>
            </a:extLst>
          </p:cNvPr>
          <p:cNvPicPr>
            <a:picLocks noChangeAspect="1"/>
          </p:cNvPicPr>
          <p:nvPr/>
        </p:nvPicPr>
        <p:blipFill>
          <a:blip r:embed="rId6"/>
          <a:stretch>
            <a:fillRect/>
          </a:stretch>
        </p:blipFill>
        <p:spPr>
          <a:xfrm>
            <a:off x="348654" y="1882419"/>
            <a:ext cx="4050889" cy="2759947"/>
          </a:xfrm>
          <a:prstGeom prst="rect">
            <a:avLst/>
          </a:prstGeom>
        </p:spPr>
      </p:pic>
    </p:spTree>
    <p:extLst>
      <p:ext uri="{BB962C8B-B14F-4D97-AF65-F5344CB8AC3E}">
        <p14:creationId xmlns:p14="http://schemas.microsoft.com/office/powerpoint/2010/main" val="262899613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28111" y="1033921"/>
            <a:ext cx="3614623" cy="338554"/>
          </a:xfrm>
          <a:prstGeom prst="rect">
            <a:avLst/>
          </a:prstGeom>
          <a:noFill/>
        </p:spPr>
        <p:txBody>
          <a:bodyPr wrap="square" rtlCol="0">
            <a:spAutoFit/>
          </a:bodyPr>
          <a:lstStyle/>
          <a:p>
            <a:r>
              <a:rPr lang="en-US" sz="1600"/>
              <a:t>Here’s some count plot examples,</a:t>
            </a:r>
          </a:p>
        </p:txBody>
      </p:sp>
      <p:pic>
        <p:nvPicPr>
          <p:cNvPr id="16" name="Picture 15">
            <a:extLst>
              <a:ext uri="{FF2B5EF4-FFF2-40B4-BE49-F238E27FC236}">
                <a16:creationId xmlns:a16="http://schemas.microsoft.com/office/drawing/2014/main" id="{AC75CDF4-7E4E-90A3-B480-CA249CD6EECE}"/>
              </a:ext>
            </a:extLst>
          </p:cNvPr>
          <p:cNvPicPr>
            <a:picLocks noChangeAspect="1"/>
          </p:cNvPicPr>
          <p:nvPr/>
        </p:nvPicPr>
        <p:blipFill>
          <a:blip r:embed="rId3"/>
          <a:stretch>
            <a:fillRect/>
          </a:stretch>
        </p:blipFill>
        <p:spPr>
          <a:xfrm>
            <a:off x="7741930" y="1033921"/>
            <a:ext cx="2916287" cy="1955729"/>
          </a:xfrm>
          <a:prstGeom prst="rect">
            <a:avLst/>
          </a:prstGeom>
        </p:spPr>
      </p:pic>
      <p:pic>
        <p:nvPicPr>
          <p:cNvPr id="5" name="Picture 4">
            <a:extLst>
              <a:ext uri="{FF2B5EF4-FFF2-40B4-BE49-F238E27FC236}">
                <a16:creationId xmlns:a16="http://schemas.microsoft.com/office/drawing/2014/main" id="{D43282A5-C568-9E4D-96C8-400ECC6AF448}"/>
              </a:ext>
            </a:extLst>
          </p:cNvPr>
          <p:cNvPicPr>
            <a:picLocks noChangeAspect="1"/>
          </p:cNvPicPr>
          <p:nvPr/>
        </p:nvPicPr>
        <p:blipFill>
          <a:blip r:embed="rId4"/>
          <a:stretch>
            <a:fillRect/>
          </a:stretch>
        </p:blipFill>
        <p:spPr>
          <a:xfrm>
            <a:off x="373888" y="1565508"/>
            <a:ext cx="5460351" cy="892557"/>
          </a:xfrm>
          <a:prstGeom prst="rect">
            <a:avLst/>
          </a:prstGeom>
        </p:spPr>
      </p:pic>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A92236ED-631B-0091-1A3C-A15524CD277E}"/>
                  </a:ext>
                </a:extLst>
              </p14:cNvPr>
              <p14:cNvContentPartPr/>
              <p14:nvPr/>
            </p14:nvContentPartPr>
            <p14:xfrm>
              <a:off x="6390697" y="1993849"/>
              <a:ext cx="919080" cy="275760"/>
            </p14:xfrm>
          </p:contentPart>
        </mc:Choice>
        <mc:Fallback xmlns="">
          <p:pic>
            <p:nvPicPr>
              <p:cNvPr id="6" name="Ink 5">
                <a:extLst>
                  <a:ext uri="{FF2B5EF4-FFF2-40B4-BE49-F238E27FC236}">
                    <a16:creationId xmlns:a16="http://schemas.microsoft.com/office/drawing/2014/main" id="{A92236ED-631B-0091-1A3C-A15524CD277E}"/>
                  </a:ext>
                </a:extLst>
              </p:cNvPr>
              <p:cNvPicPr/>
              <p:nvPr/>
            </p:nvPicPr>
            <p:blipFill>
              <a:blip r:embed="rId6"/>
              <a:stretch>
                <a:fillRect/>
              </a:stretch>
            </p:blipFill>
            <p:spPr>
              <a:xfrm>
                <a:off x="6381697" y="1984849"/>
                <a:ext cx="93672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618E1C86-94B2-38B3-CF2A-D0B74F27B22E}"/>
                  </a:ext>
                </a:extLst>
              </p14:cNvPr>
              <p14:cNvContentPartPr/>
              <p14:nvPr/>
            </p14:nvContentPartPr>
            <p14:xfrm>
              <a:off x="6312311" y="4120690"/>
              <a:ext cx="919080" cy="249293"/>
            </p14:xfrm>
          </p:contentPart>
        </mc:Choice>
        <mc:Fallback xmlns="">
          <p:pic>
            <p:nvPicPr>
              <p:cNvPr id="11" name="Ink 10">
                <a:extLst>
                  <a:ext uri="{FF2B5EF4-FFF2-40B4-BE49-F238E27FC236}">
                    <a16:creationId xmlns:a16="http://schemas.microsoft.com/office/drawing/2014/main" id="{618E1C86-94B2-38B3-CF2A-D0B74F27B22E}"/>
                  </a:ext>
                </a:extLst>
              </p:cNvPr>
              <p:cNvPicPr/>
              <p:nvPr/>
            </p:nvPicPr>
            <p:blipFill>
              <a:blip r:embed="rId8"/>
              <a:stretch>
                <a:fillRect/>
              </a:stretch>
            </p:blipFill>
            <p:spPr>
              <a:xfrm>
                <a:off x="6303311" y="4111697"/>
                <a:ext cx="936720" cy="266920"/>
              </a:xfrm>
              <a:prstGeom prst="rect">
                <a:avLst/>
              </a:prstGeom>
            </p:spPr>
          </p:pic>
        </mc:Fallback>
      </mc:AlternateContent>
      <p:pic>
        <p:nvPicPr>
          <p:cNvPr id="2" name="Picture 1">
            <a:extLst>
              <a:ext uri="{FF2B5EF4-FFF2-40B4-BE49-F238E27FC236}">
                <a16:creationId xmlns:a16="http://schemas.microsoft.com/office/drawing/2014/main" id="{733FE307-8B96-79B9-E0AD-F327E4C26827}"/>
              </a:ext>
            </a:extLst>
          </p:cNvPr>
          <p:cNvPicPr>
            <a:picLocks noChangeAspect="1"/>
          </p:cNvPicPr>
          <p:nvPr/>
        </p:nvPicPr>
        <p:blipFill>
          <a:blip r:embed="rId9"/>
          <a:stretch>
            <a:fillRect/>
          </a:stretch>
        </p:blipFill>
        <p:spPr>
          <a:xfrm>
            <a:off x="485513" y="4066856"/>
            <a:ext cx="5348725" cy="340956"/>
          </a:xfrm>
          <a:prstGeom prst="rect">
            <a:avLst/>
          </a:prstGeom>
        </p:spPr>
      </p:pic>
      <p:pic>
        <p:nvPicPr>
          <p:cNvPr id="8" name="Picture 7">
            <a:extLst>
              <a:ext uri="{FF2B5EF4-FFF2-40B4-BE49-F238E27FC236}">
                <a16:creationId xmlns:a16="http://schemas.microsoft.com/office/drawing/2014/main" id="{A9E0A7EF-2684-A03C-F301-53312CE467F3}"/>
              </a:ext>
            </a:extLst>
          </p:cNvPr>
          <p:cNvPicPr>
            <a:picLocks noChangeAspect="1"/>
          </p:cNvPicPr>
          <p:nvPr/>
        </p:nvPicPr>
        <p:blipFill>
          <a:blip r:embed="rId10"/>
          <a:stretch>
            <a:fillRect/>
          </a:stretch>
        </p:blipFill>
        <p:spPr>
          <a:xfrm>
            <a:off x="7774949" y="3168816"/>
            <a:ext cx="3020869" cy="2031735"/>
          </a:xfrm>
          <a:prstGeom prst="rect">
            <a:avLst/>
          </a:prstGeom>
        </p:spPr>
      </p:pic>
      <p:sp>
        <p:nvSpPr>
          <p:cNvPr id="7" name="Rectangle 6">
            <a:extLst>
              <a:ext uri="{FF2B5EF4-FFF2-40B4-BE49-F238E27FC236}">
                <a16:creationId xmlns:a16="http://schemas.microsoft.com/office/drawing/2014/main" id="{F9D63DDA-1826-B23A-F117-E18BC3E5EDD8}"/>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Tree>
    <p:extLst>
      <p:ext uri="{BB962C8B-B14F-4D97-AF65-F5344CB8AC3E}">
        <p14:creationId xmlns:p14="http://schemas.microsoft.com/office/powerpoint/2010/main" val="35115998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CA87AB7-9E04-CB4F-F9DF-B3F0E4542C0C}"/>
              </a:ext>
            </a:extLst>
          </p:cNvPr>
          <p:cNvPicPr>
            <a:picLocks noChangeAspect="1"/>
          </p:cNvPicPr>
          <p:nvPr/>
        </p:nvPicPr>
        <p:blipFill>
          <a:blip r:embed="rId3"/>
          <a:stretch>
            <a:fillRect/>
          </a:stretch>
        </p:blipFill>
        <p:spPr>
          <a:xfrm>
            <a:off x="391773" y="1587219"/>
            <a:ext cx="5928874" cy="1112616"/>
          </a:xfrm>
          <a:prstGeom prst="rect">
            <a:avLst/>
          </a:prstGeom>
        </p:spPr>
      </p:pic>
      <p:sp>
        <p:nvSpPr>
          <p:cNvPr id="4" name="TextBox 3">
            <a:extLst>
              <a:ext uri="{FF2B5EF4-FFF2-40B4-BE49-F238E27FC236}">
                <a16:creationId xmlns:a16="http://schemas.microsoft.com/office/drawing/2014/main" id="{1F62766F-5DD0-4A16-B412-AB8E10FE3C0F}"/>
              </a:ext>
            </a:extLst>
          </p:cNvPr>
          <p:cNvSpPr txBox="1"/>
          <p:nvPr/>
        </p:nvSpPr>
        <p:spPr>
          <a:xfrm>
            <a:off x="352233" y="867064"/>
            <a:ext cx="2873459" cy="338554"/>
          </a:xfrm>
          <a:prstGeom prst="rect">
            <a:avLst/>
          </a:prstGeom>
          <a:noFill/>
        </p:spPr>
        <p:txBody>
          <a:bodyPr wrap="square" rtlCol="0">
            <a:spAutoFit/>
          </a:bodyPr>
          <a:lstStyle/>
          <a:p>
            <a:r>
              <a:rPr lang="en-US" sz="1600"/>
              <a:t>Some examples, of bar plots:</a:t>
            </a:r>
          </a:p>
        </p:txBody>
      </p:sp>
      <mc:AlternateContent xmlns:mc="http://schemas.openxmlformats.org/markup-compatibility/2006" xmlns:p14="http://schemas.microsoft.com/office/powerpoint/2010/main">
        <mc:Choice Requires="p14">
          <p:contentPart p14:bwMode="auto" r:id="rId4">
            <p14:nvContentPartPr>
              <p14:cNvPr id="10" name="Ink 9">
                <a:extLst>
                  <a:ext uri="{FF2B5EF4-FFF2-40B4-BE49-F238E27FC236}">
                    <a16:creationId xmlns:a16="http://schemas.microsoft.com/office/drawing/2014/main" id="{2E99E835-4B3B-5749-1338-987700A38F96}"/>
                  </a:ext>
                </a:extLst>
              </p14:cNvPr>
              <p14:cNvContentPartPr/>
              <p14:nvPr/>
            </p14:nvContentPartPr>
            <p14:xfrm>
              <a:off x="2910135" y="1681068"/>
              <a:ext cx="1385280" cy="374040"/>
            </p14:xfrm>
          </p:contentPart>
        </mc:Choice>
        <mc:Fallback xmlns="">
          <p:pic>
            <p:nvPicPr>
              <p:cNvPr id="10" name="Ink 9">
                <a:extLst>
                  <a:ext uri="{FF2B5EF4-FFF2-40B4-BE49-F238E27FC236}">
                    <a16:creationId xmlns:a16="http://schemas.microsoft.com/office/drawing/2014/main" id="{2E99E835-4B3B-5749-1338-987700A38F96}"/>
                  </a:ext>
                </a:extLst>
              </p:cNvPr>
              <p:cNvPicPr/>
              <p:nvPr/>
            </p:nvPicPr>
            <p:blipFill>
              <a:blip r:embed="rId5"/>
              <a:stretch>
                <a:fillRect/>
              </a:stretch>
            </p:blipFill>
            <p:spPr>
              <a:xfrm>
                <a:off x="2901135" y="1672428"/>
                <a:ext cx="1402920" cy="391680"/>
              </a:xfrm>
              <a:prstGeom prst="rect">
                <a:avLst/>
              </a:prstGeom>
            </p:spPr>
          </p:pic>
        </mc:Fallback>
      </mc:AlternateContent>
      <p:sp>
        <p:nvSpPr>
          <p:cNvPr id="12" name="TextBox 11">
            <a:extLst>
              <a:ext uri="{FF2B5EF4-FFF2-40B4-BE49-F238E27FC236}">
                <a16:creationId xmlns:a16="http://schemas.microsoft.com/office/drawing/2014/main" id="{6BEE0B2E-C88A-D3FD-ABE3-319AF8308678}"/>
              </a:ext>
            </a:extLst>
          </p:cNvPr>
          <p:cNvSpPr txBox="1"/>
          <p:nvPr/>
        </p:nvSpPr>
        <p:spPr>
          <a:xfrm>
            <a:off x="4409239" y="1344868"/>
            <a:ext cx="2654710" cy="523220"/>
          </a:xfrm>
          <a:prstGeom prst="rect">
            <a:avLst/>
          </a:prstGeom>
          <a:noFill/>
        </p:spPr>
        <p:txBody>
          <a:bodyPr wrap="square" rtlCol="0">
            <a:spAutoFit/>
          </a:bodyPr>
          <a:lstStyle/>
          <a:p>
            <a:r>
              <a:rPr lang="en-US" sz="1400"/>
              <a:t>can also set color palette for all following plots with this line.</a:t>
            </a:r>
          </a:p>
        </p:txBody>
      </p:sp>
      <p:sp>
        <p:nvSpPr>
          <p:cNvPr id="14" name="TextBox 13">
            <a:extLst>
              <a:ext uri="{FF2B5EF4-FFF2-40B4-BE49-F238E27FC236}">
                <a16:creationId xmlns:a16="http://schemas.microsoft.com/office/drawing/2014/main" id="{D5F65F3A-43A3-AC90-8FFF-1B095088256E}"/>
              </a:ext>
            </a:extLst>
          </p:cNvPr>
          <p:cNvSpPr txBox="1"/>
          <p:nvPr/>
        </p:nvSpPr>
        <p:spPr>
          <a:xfrm>
            <a:off x="282696" y="4498298"/>
            <a:ext cx="7288143" cy="338554"/>
          </a:xfrm>
          <a:prstGeom prst="rect">
            <a:avLst/>
          </a:prstGeom>
          <a:noFill/>
        </p:spPr>
        <p:txBody>
          <a:bodyPr wrap="square" rtlCol="0">
            <a:spAutoFit/>
          </a:bodyPr>
          <a:lstStyle/>
          <a:p>
            <a:r>
              <a:rPr lang="en-US" sz="1600"/>
              <a:t>switching x’s and y’s to make horizontal bar plot, and specifying my own colors now,</a:t>
            </a:r>
          </a:p>
        </p:txBody>
      </p:sp>
      <p:pic>
        <p:nvPicPr>
          <p:cNvPr id="17" name="Picture 16">
            <a:extLst>
              <a:ext uri="{FF2B5EF4-FFF2-40B4-BE49-F238E27FC236}">
                <a16:creationId xmlns:a16="http://schemas.microsoft.com/office/drawing/2014/main" id="{CFC87A04-C583-E3E3-56CB-E1C749C4A321}"/>
              </a:ext>
            </a:extLst>
          </p:cNvPr>
          <p:cNvPicPr>
            <a:picLocks noChangeAspect="1"/>
          </p:cNvPicPr>
          <p:nvPr/>
        </p:nvPicPr>
        <p:blipFill>
          <a:blip r:embed="rId6"/>
          <a:stretch>
            <a:fillRect/>
          </a:stretch>
        </p:blipFill>
        <p:spPr>
          <a:xfrm>
            <a:off x="352446" y="5066037"/>
            <a:ext cx="6744284" cy="1112616"/>
          </a:xfrm>
          <a:prstGeom prst="rect">
            <a:avLst/>
          </a:prstGeom>
        </p:spPr>
      </p:pic>
      <p:pic>
        <p:nvPicPr>
          <p:cNvPr id="18" name="Picture 17">
            <a:extLst>
              <a:ext uri="{FF2B5EF4-FFF2-40B4-BE49-F238E27FC236}">
                <a16:creationId xmlns:a16="http://schemas.microsoft.com/office/drawing/2014/main" id="{F4C0120B-FB75-57A0-AB57-43874535E756}"/>
              </a:ext>
            </a:extLst>
          </p:cNvPr>
          <p:cNvPicPr>
            <a:picLocks noChangeAspect="1"/>
          </p:cNvPicPr>
          <p:nvPr/>
        </p:nvPicPr>
        <p:blipFill>
          <a:blip r:embed="rId7"/>
          <a:stretch>
            <a:fillRect/>
          </a:stretch>
        </p:blipFill>
        <p:spPr>
          <a:xfrm>
            <a:off x="7949848" y="4380310"/>
            <a:ext cx="3421677" cy="2248095"/>
          </a:xfrm>
          <a:prstGeom prst="rect">
            <a:avLst/>
          </a:prstGeom>
        </p:spPr>
      </p:pic>
      <p:pic>
        <p:nvPicPr>
          <p:cNvPr id="20" name="Picture 19">
            <a:extLst>
              <a:ext uri="{FF2B5EF4-FFF2-40B4-BE49-F238E27FC236}">
                <a16:creationId xmlns:a16="http://schemas.microsoft.com/office/drawing/2014/main" id="{53C64FC4-15BA-72F7-547B-D2D5192C2347}"/>
              </a:ext>
            </a:extLst>
          </p:cNvPr>
          <p:cNvPicPr>
            <a:picLocks noChangeAspect="1"/>
          </p:cNvPicPr>
          <p:nvPr/>
        </p:nvPicPr>
        <p:blipFill>
          <a:blip r:embed="rId8"/>
          <a:stretch>
            <a:fillRect/>
          </a:stretch>
        </p:blipFill>
        <p:spPr>
          <a:xfrm>
            <a:off x="7949848" y="944907"/>
            <a:ext cx="3811051" cy="2526427"/>
          </a:xfrm>
          <a:prstGeom prst="rect">
            <a:avLst/>
          </a:prstGeom>
        </p:spPr>
      </p:pic>
      <p:sp>
        <p:nvSpPr>
          <p:cNvPr id="2" name="Rectangle 1">
            <a:extLst>
              <a:ext uri="{FF2B5EF4-FFF2-40B4-BE49-F238E27FC236}">
                <a16:creationId xmlns:a16="http://schemas.microsoft.com/office/drawing/2014/main" id="{AFDE8A4D-8187-7671-3F6F-ABE42311CDF9}"/>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Tree>
    <p:extLst>
      <p:ext uri="{BB962C8B-B14F-4D97-AF65-F5344CB8AC3E}">
        <p14:creationId xmlns:p14="http://schemas.microsoft.com/office/powerpoint/2010/main" val="53059717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52233" y="867064"/>
            <a:ext cx="2873459" cy="338554"/>
          </a:xfrm>
          <a:prstGeom prst="rect">
            <a:avLst/>
          </a:prstGeom>
          <a:noFill/>
        </p:spPr>
        <p:txBody>
          <a:bodyPr wrap="square" rtlCol="0">
            <a:spAutoFit/>
          </a:bodyPr>
          <a:lstStyle/>
          <a:p>
            <a:r>
              <a:rPr lang="en-US" sz="1600"/>
              <a:t>Some examples, a point plot</a:t>
            </a:r>
          </a:p>
        </p:txBody>
      </p:sp>
      <p:sp>
        <p:nvSpPr>
          <p:cNvPr id="2" name="Rectangle 1">
            <a:extLst>
              <a:ext uri="{FF2B5EF4-FFF2-40B4-BE49-F238E27FC236}">
                <a16:creationId xmlns:a16="http://schemas.microsoft.com/office/drawing/2014/main" id="{AFDE8A4D-8187-7671-3F6F-ABE42311CDF9}"/>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pic>
        <p:nvPicPr>
          <p:cNvPr id="3" name="Picture 2">
            <a:extLst>
              <a:ext uri="{FF2B5EF4-FFF2-40B4-BE49-F238E27FC236}">
                <a16:creationId xmlns:a16="http://schemas.microsoft.com/office/drawing/2014/main" id="{4ABF0313-83D1-365E-1258-A0C3CE553E00}"/>
              </a:ext>
            </a:extLst>
          </p:cNvPr>
          <p:cNvPicPr>
            <a:picLocks noChangeAspect="1"/>
          </p:cNvPicPr>
          <p:nvPr/>
        </p:nvPicPr>
        <p:blipFill>
          <a:blip r:embed="rId3"/>
          <a:stretch>
            <a:fillRect/>
          </a:stretch>
        </p:blipFill>
        <p:spPr>
          <a:xfrm>
            <a:off x="352233" y="1604357"/>
            <a:ext cx="6297097" cy="461664"/>
          </a:xfrm>
          <a:prstGeom prst="rect">
            <a:avLst/>
          </a:prstGeom>
        </p:spPr>
      </p:pic>
      <p:pic>
        <p:nvPicPr>
          <p:cNvPr id="5" name="Picture 4">
            <a:extLst>
              <a:ext uri="{FF2B5EF4-FFF2-40B4-BE49-F238E27FC236}">
                <a16:creationId xmlns:a16="http://schemas.microsoft.com/office/drawing/2014/main" id="{623F2730-5B7B-5636-F81A-5DE262C4D779}"/>
              </a:ext>
            </a:extLst>
          </p:cNvPr>
          <p:cNvPicPr>
            <a:picLocks noChangeAspect="1"/>
          </p:cNvPicPr>
          <p:nvPr/>
        </p:nvPicPr>
        <p:blipFill>
          <a:blip r:embed="rId4"/>
          <a:stretch>
            <a:fillRect/>
          </a:stretch>
        </p:blipFill>
        <p:spPr>
          <a:xfrm>
            <a:off x="276850" y="2594033"/>
            <a:ext cx="4008467" cy="2659610"/>
          </a:xfrm>
          <a:prstGeom prst="rect">
            <a:avLst/>
          </a:prstGeom>
        </p:spPr>
      </p:pic>
    </p:spTree>
    <p:extLst>
      <p:ext uri="{BB962C8B-B14F-4D97-AF65-F5344CB8AC3E}">
        <p14:creationId xmlns:p14="http://schemas.microsoft.com/office/powerpoint/2010/main" val="45496897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282696" y="969008"/>
            <a:ext cx="2984787" cy="338554"/>
          </a:xfrm>
          <a:prstGeom prst="rect">
            <a:avLst/>
          </a:prstGeom>
          <a:noFill/>
        </p:spPr>
        <p:txBody>
          <a:bodyPr wrap="square" rtlCol="0">
            <a:spAutoFit/>
          </a:bodyPr>
          <a:lstStyle/>
          <a:p>
            <a:r>
              <a:rPr lang="en-US" sz="1600"/>
              <a:t>Here’s some more, a box plot,</a:t>
            </a:r>
          </a:p>
        </p:txBody>
      </p:sp>
      <p:pic>
        <p:nvPicPr>
          <p:cNvPr id="12" name="Picture 11">
            <a:extLst>
              <a:ext uri="{FF2B5EF4-FFF2-40B4-BE49-F238E27FC236}">
                <a16:creationId xmlns:a16="http://schemas.microsoft.com/office/drawing/2014/main" id="{91E9C295-3DFA-F2A6-E994-AED0C55C0736}"/>
              </a:ext>
            </a:extLst>
          </p:cNvPr>
          <p:cNvPicPr>
            <a:picLocks noChangeAspect="1"/>
          </p:cNvPicPr>
          <p:nvPr/>
        </p:nvPicPr>
        <p:blipFill>
          <a:blip r:embed="rId3"/>
          <a:stretch>
            <a:fillRect/>
          </a:stretch>
        </p:blipFill>
        <p:spPr>
          <a:xfrm>
            <a:off x="173519" y="1934257"/>
            <a:ext cx="3031797" cy="2063784"/>
          </a:xfrm>
          <a:prstGeom prst="rect">
            <a:avLst/>
          </a:prstGeom>
        </p:spPr>
      </p:pic>
      <p:pic>
        <p:nvPicPr>
          <p:cNvPr id="14" name="Picture 13">
            <a:extLst>
              <a:ext uri="{FF2B5EF4-FFF2-40B4-BE49-F238E27FC236}">
                <a16:creationId xmlns:a16="http://schemas.microsoft.com/office/drawing/2014/main" id="{41364109-6D22-C594-3F45-AD44DC9EE407}"/>
              </a:ext>
            </a:extLst>
          </p:cNvPr>
          <p:cNvPicPr>
            <a:picLocks noChangeAspect="1"/>
          </p:cNvPicPr>
          <p:nvPr/>
        </p:nvPicPr>
        <p:blipFill>
          <a:blip r:embed="rId4"/>
          <a:stretch>
            <a:fillRect/>
          </a:stretch>
        </p:blipFill>
        <p:spPr>
          <a:xfrm>
            <a:off x="266963" y="1467999"/>
            <a:ext cx="4161888" cy="187693"/>
          </a:xfrm>
          <a:prstGeom prst="rect">
            <a:avLst/>
          </a:prstGeom>
        </p:spPr>
      </p:pic>
      <p:sp>
        <p:nvSpPr>
          <p:cNvPr id="2" name="Rectangle 1">
            <a:extLst>
              <a:ext uri="{FF2B5EF4-FFF2-40B4-BE49-F238E27FC236}">
                <a16:creationId xmlns:a16="http://schemas.microsoft.com/office/drawing/2014/main" id="{B6CC306D-7397-434C-80B8-69A6278BB8E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pic>
        <p:nvPicPr>
          <p:cNvPr id="3" name="Picture 2">
            <a:extLst>
              <a:ext uri="{FF2B5EF4-FFF2-40B4-BE49-F238E27FC236}">
                <a16:creationId xmlns:a16="http://schemas.microsoft.com/office/drawing/2014/main" id="{7D35204E-6910-DF58-9B3E-024CB143174F}"/>
              </a:ext>
            </a:extLst>
          </p:cNvPr>
          <p:cNvPicPr>
            <a:picLocks noChangeAspect="1"/>
          </p:cNvPicPr>
          <p:nvPr/>
        </p:nvPicPr>
        <p:blipFill>
          <a:blip r:embed="rId5"/>
          <a:stretch>
            <a:fillRect/>
          </a:stretch>
        </p:blipFill>
        <p:spPr>
          <a:xfrm>
            <a:off x="282696" y="4109802"/>
            <a:ext cx="8340194" cy="333608"/>
          </a:xfrm>
          <a:prstGeom prst="rect">
            <a:avLst/>
          </a:prstGeom>
        </p:spPr>
      </p:pic>
      <p:pic>
        <p:nvPicPr>
          <p:cNvPr id="5" name="Picture 4">
            <a:extLst>
              <a:ext uri="{FF2B5EF4-FFF2-40B4-BE49-F238E27FC236}">
                <a16:creationId xmlns:a16="http://schemas.microsoft.com/office/drawing/2014/main" id="{15421130-CEB2-B58C-F14A-DDF4687B98A5}"/>
              </a:ext>
            </a:extLst>
          </p:cNvPr>
          <p:cNvPicPr>
            <a:picLocks noChangeAspect="1"/>
          </p:cNvPicPr>
          <p:nvPr/>
        </p:nvPicPr>
        <p:blipFill>
          <a:blip r:embed="rId6"/>
          <a:stretch>
            <a:fillRect/>
          </a:stretch>
        </p:blipFill>
        <p:spPr>
          <a:xfrm>
            <a:off x="282696" y="4706997"/>
            <a:ext cx="2984787" cy="2034292"/>
          </a:xfrm>
          <a:prstGeom prst="rect">
            <a:avLst/>
          </a:prstGeom>
        </p:spPr>
      </p:pic>
    </p:spTree>
    <p:extLst>
      <p:ext uri="{BB962C8B-B14F-4D97-AF65-F5344CB8AC3E}">
        <p14:creationId xmlns:p14="http://schemas.microsoft.com/office/powerpoint/2010/main" val="393370346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69642" y="952796"/>
            <a:ext cx="4564607" cy="338554"/>
          </a:xfrm>
          <a:prstGeom prst="rect">
            <a:avLst/>
          </a:prstGeom>
          <a:noFill/>
        </p:spPr>
        <p:txBody>
          <a:bodyPr wrap="square" rtlCol="0">
            <a:spAutoFit/>
          </a:bodyPr>
          <a:lstStyle/>
          <a:p>
            <a:r>
              <a:rPr lang="en-US" sz="1600"/>
              <a:t>Here’s some more, a stripplot, and swarmplot,</a:t>
            </a:r>
          </a:p>
        </p:txBody>
      </p:sp>
      <p:sp>
        <p:nvSpPr>
          <p:cNvPr id="2" name="Rectangle 1">
            <a:extLst>
              <a:ext uri="{FF2B5EF4-FFF2-40B4-BE49-F238E27FC236}">
                <a16:creationId xmlns:a16="http://schemas.microsoft.com/office/drawing/2014/main" id="{B6CC306D-7397-434C-80B8-69A6278BB8E2}"/>
              </a:ext>
            </a:extLst>
          </p:cNvPr>
          <p:cNvSpPr/>
          <p:nvPr/>
        </p:nvSpPr>
        <p:spPr>
          <a:xfrm>
            <a:off x="4853352" y="124417"/>
            <a:ext cx="1242648" cy="461665"/>
          </a:xfrm>
          <a:prstGeom prst="rect">
            <a:avLst/>
          </a:prstGeom>
        </p:spPr>
        <p:txBody>
          <a:bodyPr wrap="none">
            <a:spAutoFit/>
          </a:bodyPr>
          <a:lstStyle/>
          <a:p>
            <a:r>
              <a:rPr lang="en-US" sz="2400" b="1" u="sng">
                <a:solidFill>
                  <a:srgbClr val="7030A0"/>
                </a:solidFill>
              </a:rPr>
              <a:t>Seaborn</a:t>
            </a:r>
          </a:p>
        </p:txBody>
      </p:sp>
      <p:pic>
        <p:nvPicPr>
          <p:cNvPr id="3" name="Picture 2">
            <a:extLst>
              <a:ext uri="{FF2B5EF4-FFF2-40B4-BE49-F238E27FC236}">
                <a16:creationId xmlns:a16="http://schemas.microsoft.com/office/drawing/2014/main" id="{A177EA91-E8E3-CE10-712D-EF0E887B6FF1}"/>
              </a:ext>
            </a:extLst>
          </p:cNvPr>
          <p:cNvPicPr>
            <a:picLocks noChangeAspect="1"/>
          </p:cNvPicPr>
          <p:nvPr/>
        </p:nvPicPr>
        <p:blipFill>
          <a:blip r:embed="rId3"/>
          <a:stretch>
            <a:fillRect/>
          </a:stretch>
        </p:blipFill>
        <p:spPr>
          <a:xfrm>
            <a:off x="364941" y="4554004"/>
            <a:ext cx="6760173" cy="338554"/>
          </a:xfrm>
          <a:prstGeom prst="rect">
            <a:avLst/>
          </a:prstGeom>
        </p:spPr>
      </p:pic>
      <p:pic>
        <p:nvPicPr>
          <p:cNvPr id="5" name="Picture 4">
            <a:extLst>
              <a:ext uri="{FF2B5EF4-FFF2-40B4-BE49-F238E27FC236}">
                <a16:creationId xmlns:a16="http://schemas.microsoft.com/office/drawing/2014/main" id="{9F669C73-67B1-6796-8CBB-1EDAF8C32B9A}"/>
              </a:ext>
            </a:extLst>
          </p:cNvPr>
          <p:cNvPicPr>
            <a:picLocks noChangeAspect="1"/>
          </p:cNvPicPr>
          <p:nvPr/>
        </p:nvPicPr>
        <p:blipFill>
          <a:blip r:embed="rId4"/>
          <a:stretch>
            <a:fillRect/>
          </a:stretch>
        </p:blipFill>
        <p:spPr>
          <a:xfrm>
            <a:off x="7817792" y="3861962"/>
            <a:ext cx="3607291" cy="2261287"/>
          </a:xfrm>
          <a:prstGeom prst="rect">
            <a:avLst/>
          </a:prstGeom>
        </p:spPr>
      </p:pic>
      <p:pic>
        <p:nvPicPr>
          <p:cNvPr id="10" name="Picture 9">
            <a:extLst>
              <a:ext uri="{FF2B5EF4-FFF2-40B4-BE49-F238E27FC236}">
                <a16:creationId xmlns:a16="http://schemas.microsoft.com/office/drawing/2014/main" id="{65E65BBA-216E-C4D6-147D-FF63C152214D}"/>
              </a:ext>
            </a:extLst>
          </p:cNvPr>
          <p:cNvPicPr>
            <a:picLocks noChangeAspect="1"/>
          </p:cNvPicPr>
          <p:nvPr/>
        </p:nvPicPr>
        <p:blipFill>
          <a:blip r:embed="rId5"/>
          <a:stretch>
            <a:fillRect/>
          </a:stretch>
        </p:blipFill>
        <p:spPr>
          <a:xfrm>
            <a:off x="364941" y="1810079"/>
            <a:ext cx="6760173" cy="295931"/>
          </a:xfrm>
          <a:prstGeom prst="rect">
            <a:avLst/>
          </a:prstGeom>
        </p:spPr>
      </p:pic>
      <p:pic>
        <p:nvPicPr>
          <p:cNvPr id="11" name="Picture 10">
            <a:extLst>
              <a:ext uri="{FF2B5EF4-FFF2-40B4-BE49-F238E27FC236}">
                <a16:creationId xmlns:a16="http://schemas.microsoft.com/office/drawing/2014/main" id="{169921C7-FC9C-50A4-D173-8B38FE8ED77A}"/>
              </a:ext>
            </a:extLst>
          </p:cNvPr>
          <p:cNvPicPr>
            <a:picLocks noChangeAspect="1"/>
          </p:cNvPicPr>
          <p:nvPr/>
        </p:nvPicPr>
        <p:blipFill>
          <a:blip r:embed="rId6"/>
          <a:stretch>
            <a:fillRect/>
          </a:stretch>
        </p:blipFill>
        <p:spPr>
          <a:xfrm>
            <a:off x="7709560" y="1202995"/>
            <a:ext cx="3823753" cy="2416520"/>
          </a:xfrm>
          <a:prstGeom prst="rect">
            <a:avLst/>
          </a:prstGeom>
        </p:spPr>
      </p:pic>
    </p:spTree>
    <p:extLst>
      <p:ext uri="{BB962C8B-B14F-4D97-AF65-F5344CB8AC3E}">
        <p14:creationId xmlns:p14="http://schemas.microsoft.com/office/powerpoint/2010/main" val="36959653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213548" y="1000405"/>
            <a:ext cx="4564607" cy="584775"/>
          </a:xfrm>
          <a:prstGeom prst="rect">
            <a:avLst/>
          </a:prstGeom>
          <a:noFill/>
        </p:spPr>
        <p:txBody>
          <a:bodyPr wrap="square" rtlCol="0">
            <a:spAutoFit/>
          </a:bodyPr>
          <a:lstStyle/>
          <a:p>
            <a:r>
              <a:rPr lang="en-US" sz="1600"/>
              <a:t>Here’s some more, a violinplot, and boxenplot (stands for </a:t>
            </a:r>
            <a:r>
              <a:rPr lang="en-US" sz="1600" i="1"/>
              <a:t>box</a:t>
            </a:r>
            <a:r>
              <a:rPr lang="en-US" sz="1600"/>
              <a:t> </a:t>
            </a:r>
            <a:r>
              <a:rPr lang="en-US" sz="1600" i="1"/>
              <a:t>en</a:t>
            </a:r>
            <a:r>
              <a:rPr lang="en-US" sz="1600"/>
              <a:t>hanced)</a:t>
            </a:r>
          </a:p>
        </p:txBody>
      </p:sp>
      <p:sp>
        <p:nvSpPr>
          <p:cNvPr id="2" name="Rectangle 1">
            <a:extLst>
              <a:ext uri="{FF2B5EF4-FFF2-40B4-BE49-F238E27FC236}">
                <a16:creationId xmlns:a16="http://schemas.microsoft.com/office/drawing/2014/main" id="{B6CC306D-7397-434C-80B8-69A6278BB8E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pic>
        <p:nvPicPr>
          <p:cNvPr id="7" name="Picture 6">
            <a:extLst>
              <a:ext uri="{FF2B5EF4-FFF2-40B4-BE49-F238E27FC236}">
                <a16:creationId xmlns:a16="http://schemas.microsoft.com/office/drawing/2014/main" id="{51156A38-35CD-EC36-2BE7-D576A8AAEC85}"/>
              </a:ext>
            </a:extLst>
          </p:cNvPr>
          <p:cNvPicPr>
            <a:picLocks noChangeAspect="1"/>
          </p:cNvPicPr>
          <p:nvPr/>
        </p:nvPicPr>
        <p:blipFill>
          <a:blip r:embed="rId3"/>
          <a:stretch>
            <a:fillRect/>
          </a:stretch>
        </p:blipFill>
        <p:spPr>
          <a:xfrm>
            <a:off x="311869" y="2070237"/>
            <a:ext cx="4672041" cy="338554"/>
          </a:xfrm>
          <a:prstGeom prst="rect">
            <a:avLst/>
          </a:prstGeom>
        </p:spPr>
      </p:pic>
      <p:pic>
        <p:nvPicPr>
          <p:cNvPr id="8" name="Picture 7">
            <a:extLst>
              <a:ext uri="{FF2B5EF4-FFF2-40B4-BE49-F238E27FC236}">
                <a16:creationId xmlns:a16="http://schemas.microsoft.com/office/drawing/2014/main" id="{AAE2F14D-070E-0C11-792C-12A257D23E91}"/>
              </a:ext>
            </a:extLst>
          </p:cNvPr>
          <p:cNvPicPr>
            <a:picLocks noChangeAspect="1"/>
          </p:cNvPicPr>
          <p:nvPr/>
        </p:nvPicPr>
        <p:blipFill>
          <a:blip r:embed="rId4"/>
          <a:stretch>
            <a:fillRect/>
          </a:stretch>
        </p:blipFill>
        <p:spPr>
          <a:xfrm>
            <a:off x="6518443" y="1236267"/>
            <a:ext cx="3900510" cy="2447265"/>
          </a:xfrm>
          <a:prstGeom prst="rect">
            <a:avLst/>
          </a:prstGeom>
        </p:spPr>
      </p:pic>
      <p:pic>
        <p:nvPicPr>
          <p:cNvPr id="9" name="Picture 8">
            <a:extLst>
              <a:ext uri="{FF2B5EF4-FFF2-40B4-BE49-F238E27FC236}">
                <a16:creationId xmlns:a16="http://schemas.microsoft.com/office/drawing/2014/main" id="{F8977FA7-76D0-FAF5-BBEF-4FEFE3F89373}"/>
              </a:ext>
            </a:extLst>
          </p:cNvPr>
          <p:cNvPicPr>
            <a:picLocks noChangeAspect="1"/>
          </p:cNvPicPr>
          <p:nvPr/>
        </p:nvPicPr>
        <p:blipFill>
          <a:blip r:embed="rId5"/>
          <a:stretch>
            <a:fillRect/>
          </a:stretch>
        </p:blipFill>
        <p:spPr>
          <a:xfrm>
            <a:off x="367225" y="5082731"/>
            <a:ext cx="4728084" cy="338554"/>
          </a:xfrm>
          <a:prstGeom prst="rect">
            <a:avLst/>
          </a:prstGeom>
        </p:spPr>
      </p:pic>
      <p:pic>
        <p:nvPicPr>
          <p:cNvPr id="12" name="Picture 11">
            <a:extLst>
              <a:ext uri="{FF2B5EF4-FFF2-40B4-BE49-F238E27FC236}">
                <a16:creationId xmlns:a16="http://schemas.microsoft.com/office/drawing/2014/main" id="{D1A34036-C24B-21C8-69D8-450E355305C9}"/>
              </a:ext>
            </a:extLst>
          </p:cNvPr>
          <p:cNvPicPr>
            <a:picLocks noChangeAspect="1"/>
          </p:cNvPicPr>
          <p:nvPr/>
        </p:nvPicPr>
        <p:blipFill>
          <a:blip r:embed="rId6"/>
          <a:stretch>
            <a:fillRect/>
          </a:stretch>
        </p:blipFill>
        <p:spPr>
          <a:xfrm>
            <a:off x="6468938" y="4139437"/>
            <a:ext cx="4108017" cy="2563696"/>
          </a:xfrm>
          <a:prstGeom prst="rect">
            <a:avLst/>
          </a:prstGeom>
        </p:spPr>
      </p:pic>
    </p:spTree>
    <p:extLst>
      <p:ext uri="{BB962C8B-B14F-4D97-AF65-F5344CB8AC3E}">
        <p14:creationId xmlns:p14="http://schemas.microsoft.com/office/powerpoint/2010/main" val="202148680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282696" y="969008"/>
            <a:ext cx="3610878" cy="338554"/>
          </a:xfrm>
          <a:prstGeom prst="rect">
            <a:avLst/>
          </a:prstGeom>
          <a:noFill/>
        </p:spPr>
        <p:txBody>
          <a:bodyPr wrap="square" rtlCol="0">
            <a:spAutoFit/>
          </a:bodyPr>
          <a:lstStyle/>
          <a:p>
            <a:r>
              <a:rPr lang="en-US" sz="1600"/>
              <a:t>Here’s some more, a histogram plot,</a:t>
            </a:r>
          </a:p>
        </p:txBody>
      </p:sp>
      <p:sp>
        <p:nvSpPr>
          <p:cNvPr id="2" name="Rectangle 1">
            <a:extLst>
              <a:ext uri="{FF2B5EF4-FFF2-40B4-BE49-F238E27FC236}">
                <a16:creationId xmlns:a16="http://schemas.microsoft.com/office/drawing/2014/main" id="{B6CC306D-7397-434C-80B8-69A6278BB8E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pic>
        <p:nvPicPr>
          <p:cNvPr id="6" name="Picture 5">
            <a:extLst>
              <a:ext uri="{FF2B5EF4-FFF2-40B4-BE49-F238E27FC236}">
                <a16:creationId xmlns:a16="http://schemas.microsoft.com/office/drawing/2014/main" id="{01D394C3-7598-2A1E-5A1D-0269F7F9CEEC}"/>
              </a:ext>
            </a:extLst>
          </p:cNvPr>
          <p:cNvPicPr>
            <a:picLocks noChangeAspect="1"/>
          </p:cNvPicPr>
          <p:nvPr/>
        </p:nvPicPr>
        <p:blipFill>
          <a:blip r:embed="rId3"/>
          <a:stretch>
            <a:fillRect/>
          </a:stretch>
        </p:blipFill>
        <p:spPr>
          <a:xfrm>
            <a:off x="391453" y="1491912"/>
            <a:ext cx="7895968" cy="338554"/>
          </a:xfrm>
          <a:prstGeom prst="rect">
            <a:avLst/>
          </a:prstGeom>
        </p:spPr>
      </p:pic>
      <p:pic>
        <p:nvPicPr>
          <p:cNvPr id="7" name="Picture 6">
            <a:extLst>
              <a:ext uri="{FF2B5EF4-FFF2-40B4-BE49-F238E27FC236}">
                <a16:creationId xmlns:a16="http://schemas.microsoft.com/office/drawing/2014/main" id="{BEC12EE9-01D3-E18C-43D3-E9E8BCC14E6C}"/>
              </a:ext>
            </a:extLst>
          </p:cNvPr>
          <p:cNvPicPr>
            <a:picLocks noChangeAspect="1"/>
          </p:cNvPicPr>
          <p:nvPr/>
        </p:nvPicPr>
        <p:blipFill>
          <a:blip r:embed="rId4"/>
          <a:stretch>
            <a:fillRect/>
          </a:stretch>
        </p:blipFill>
        <p:spPr>
          <a:xfrm>
            <a:off x="391453" y="2438873"/>
            <a:ext cx="4762913" cy="3238781"/>
          </a:xfrm>
          <a:prstGeom prst="rect">
            <a:avLst/>
          </a:prstGeom>
        </p:spPr>
      </p:pic>
    </p:spTree>
    <p:extLst>
      <p:ext uri="{BB962C8B-B14F-4D97-AF65-F5344CB8AC3E}">
        <p14:creationId xmlns:p14="http://schemas.microsoft.com/office/powerpoint/2010/main" val="166007426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535585" y="950428"/>
            <a:ext cx="8637912" cy="338554"/>
          </a:xfrm>
          <a:prstGeom prst="rect">
            <a:avLst/>
          </a:prstGeom>
          <a:noFill/>
        </p:spPr>
        <p:txBody>
          <a:bodyPr wrap="square" rtlCol="0">
            <a:spAutoFit/>
          </a:bodyPr>
          <a:lstStyle/>
          <a:p>
            <a:r>
              <a:rPr lang="en-US" sz="1600"/>
              <a:t>Here’s some more, two kde plots, illustrating the difference between no cut, and cut=0.</a:t>
            </a:r>
          </a:p>
        </p:txBody>
      </p:sp>
      <p:sp>
        <p:nvSpPr>
          <p:cNvPr id="2" name="Rectangle 1">
            <a:extLst>
              <a:ext uri="{FF2B5EF4-FFF2-40B4-BE49-F238E27FC236}">
                <a16:creationId xmlns:a16="http://schemas.microsoft.com/office/drawing/2014/main" id="{B6CC306D-7397-434C-80B8-69A6278BB8E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pic>
        <p:nvPicPr>
          <p:cNvPr id="3" name="Picture 2">
            <a:extLst>
              <a:ext uri="{FF2B5EF4-FFF2-40B4-BE49-F238E27FC236}">
                <a16:creationId xmlns:a16="http://schemas.microsoft.com/office/drawing/2014/main" id="{216916B0-D282-FCCF-C974-B44A4F51A4C6}"/>
              </a:ext>
            </a:extLst>
          </p:cNvPr>
          <p:cNvPicPr>
            <a:picLocks noChangeAspect="1"/>
          </p:cNvPicPr>
          <p:nvPr/>
        </p:nvPicPr>
        <p:blipFill>
          <a:blip r:embed="rId3"/>
          <a:stretch>
            <a:fillRect/>
          </a:stretch>
        </p:blipFill>
        <p:spPr>
          <a:xfrm>
            <a:off x="650553" y="1550606"/>
            <a:ext cx="5370250" cy="221563"/>
          </a:xfrm>
          <a:prstGeom prst="rect">
            <a:avLst/>
          </a:prstGeom>
        </p:spPr>
      </p:pic>
      <p:pic>
        <p:nvPicPr>
          <p:cNvPr id="5" name="Picture 4">
            <a:extLst>
              <a:ext uri="{FF2B5EF4-FFF2-40B4-BE49-F238E27FC236}">
                <a16:creationId xmlns:a16="http://schemas.microsoft.com/office/drawing/2014/main" id="{B03E5EFF-125F-611D-E696-9B425FDBBDDE}"/>
              </a:ext>
            </a:extLst>
          </p:cNvPr>
          <p:cNvPicPr>
            <a:picLocks noChangeAspect="1"/>
          </p:cNvPicPr>
          <p:nvPr/>
        </p:nvPicPr>
        <p:blipFill>
          <a:blip r:embed="rId4"/>
          <a:stretch>
            <a:fillRect/>
          </a:stretch>
        </p:blipFill>
        <p:spPr>
          <a:xfrm>
            <a:off x="587497" y="2033794"/>
            <a:ext cx="2723006" cy="1774996"/>
          </a:xfrm>
          <a:prstGeom prst="rect">
            <a:avLst/>
          </a:prstGeom>
        </p:spPr>
      </p:pic>
      <p:pic>
        <p:nvPicPr>
          <p:cNvPr id="8" name="Picture 7">
            <a:extLst>
              <a:ext uri="{FF2B5EF4-FFF2-40B4-BE49-F238E27FC236}">
                <a16:creationId xmlns:a16="http://schemas.microsoft.com/office/drawing/2014/main" id="{9993F1FB-A8DF-EBD7-6CAD-7689DB17810D}"/>
              </a:ext>
            </a:extLst>
          </p:cNvPr>
          <p:cNvPicPr>
            <a:picLocks noChangeAspect="1"/>
          </p:cNvPicPr>
          <p:nvPr/>
        </p:nvPicPr>
        <p:blipFill>
          <a:blip r:embed="rId5"/>
          <a:stretch>
            <a:fillRect/>
          </a:stretch>
        </p:blipFill>
        <p:spPr>
          <a:xfrm>
            <a:off x="725750" y="4711870"/>
            <a:ext cx="2769600" cy="1830927"/>
          </a:xfrm>
          <a:prstGeom prst="rect">
            <a:avLst/>
          </a:prstGeom>
        </p:spPr>
      </p:pic>
      <p:pic>
        <p:nvPicPr>
          <p:cNvPr id="10" name="Picture 9">
            <a:extLst>
              <a:ext uri="{FF2B5EF4-FFF2-40B4-BE49-F238E27FC236}">
                <a16:creationId xmlns:a16="http://schemas.microsoft.com/office/drawing/2014/main" id="{6F0C4023-A5F9-A97F-D797-06F08D85E2D0}"/>
              </a:ext>
            </a:extLst>
          </p:cNvPr>
          <p:cNvPicPr>
            <a:picLocks noChangeAspect="1"/>
          </p:cNvPicPr>
          <p:nvPr/>
        </p:nvPicPr>
        <p:blipFill>
          <a:blip r:embed="rId6"/>
          <a:stretch>
            <a:fillRect/>
          </a:stretch>
        </p:blipFill>
        <p:spPr>
          <a:xfrm>
            <a:off x="587497" y="4213779"/>
            <a:ext cx="5182158" cy="307492"/>
          </a:xfrm>
          <a:prstGeom prst="rect">
            <a:avLst/>
          </a:prstGeom>
        </p:spPr>
      </p:pic>
    </p:spTree>
    <p:extLst>
      <p:ext uri="{BB962C8B-B14F-4D97-AF65-F5344CB8AC3E}">
        <p14:creationId xmlns:p14="http://schemas.microsoft.com/office/powerpoint/2010/main" val="29482738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400685" y="1074009"/>
            <a:ext cx="4220478" cy="338554"/>
          </a:xfrm>
          <a:prstGeom prst="rect">
            <a:avLst/>
          </a:prstGeom>
          <a:noFill/>
        </p:spPr>
        <p:txBody>
          <a:bodyPr wrap="square" rtlCol="0">
            <a:spAutoFit/>
          </a:bodyPr>
          <a:lstStyle/>
          <a:p>
            <a:r>
              <a:rPr lang="en-US" sz="1600"/>
              <a:t>Here’s some more, a regplot,</a:t>
            </a:r>
          </a:p>
        </p:txBody>
      </p:sp>
      <p:sp>
        <p:nvSpPr>
          <p:cNvPr id="2" name="Rectangle 1">
            <a:extLst>
              <a:ext uri="{FF2B5EF4-FFF2-40B4-BE49-F238E27FC236}">
                <a16:creationId xmlns:a16="http://schemas.microsoft.com/office/drawing/2014/main" id="{B6CC306D-7397-434C-80B8-69A6278BB8E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pic>
        <p:nvPicPr>
          <p:cNvPr id="7" name="Picture 6">
            <a:extLst>
              <a:ext uri="{FF2B5EF4-FFF2-40B4-BE49-F238E27FC236}">
                <a16:creationId xmlns:a16="http://schemas.microsoft.com/office/drawing/2014/main" id="{197AF76F-A2CD-9BCA-10AF-822D6D7C8028}"/>
              </a:ext>
            </a:extLst>
          </p:cNvPr>
          <p:cNvPicPr>
            <a:picLocks noChangeAspect="1"/>
          </p:cNvPicPr>
          <p:nvPr/>
        </p:nvPicPr>
        <p:blipFill>
          <a:blip r:embed="rId3"/>
          <a:stretch>
            <a:fillRect/>
          </a:stretch>
        </p:blipFill>
        <p:spPr>
          <a:xfrm>
            <a:off x="499812" y="1612490"/>
            <a:ext cx="7006623" cy="257737"/>
          </a:xfrm>
          <a:prstGeom prst="rect">
            <a:avLst/>
          </a:prstGeom>
        </p:spPr>
      </p:pic>
      <p:pic>
        <p:nvPicPr>
          <p:cNvPr id="9" name="Picture 8">
            <a:extLst>
              <a:ext uri="{FF2B5EF4-FFF2-40B4-BE49-F238E27FC236}">
                <a16:creationId xmlns:a16="http://schemas.microsoft.com/office/drawing/2014/main" id="{66DD3037-4830-33B2-5AC4-51E3FFE1D867}"/>
              </a:ext>
            </a:extLst>
          </p:cNvPr>
          <p:cNvPicPr>
            <a:picLocks noChangeAspect="1"/>
          </p:cNvPicPr>
          <p:nvPr/>
        </p:nvPicPr>
        <p:blipFill>
          <a:blip r:embed="rId4"/>
          <a:stretch>
            <a:fillRect/>
          </a:stretch>
        </p:blipFill>
        <p:spPr>
          <a:xfrm>
            <a:off x="400685" y="2242703"/>
            <a:ext cx="5380684" cy="3606926"/>
          </a:xfrm>
          <a:prstGeom prst="rect">
            <a:avLst/>
          </a:prstGeom>
        </p:spPr>
      </p:pic>
    </p:spTree>
    <p:extLst>
      <p:ext uri="{BB962C8B-B14F-4D97-AF65-F5344CB8AC3E}">
        <p14:creationId xmlns:p14="http://schemas.microsoft.com/office/powerpoint/2010/main" val="33346113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8CDC284-1E8E-4BDD-85AF-2256E5C282B5}"/>
              </a:ext>
            </a:extLst>
          </p:cNvPr>
          <p:cNvSpPr txBox="1"/>
          <p:nvPr/>
        </p:nvSpPr>
        <p:spPr>
          <a:xfrm>
            <a:off x="275510" y="1021720"/>
            <a:ext cx="6086500" cy="338554"/>
          </a:xfrm>
          <a:prstGeom prst="rect">
            <a:avLst/>
          </a:prstGeom>
          <a:noFill/>
        </p:spPr>
        <p:txBody>
          <a:bodyPr wrap="square" rtlCol="0">
            <a:spAutoFit/>
          </a:bodyPr>
          <a:lstStyle/>
          <a:p>
            <a:r>
              <a:rPr lang="en-US" sz="1600"/>
              <a:t>These are some of the </a:t>
            </a:r>
            <a:r>
              <a:rPr lang="en-US" sz="1600">
                <a:solidFill>
                  <a:srgbClr val="FF0000"/>
                </a:solidFill>
              </a:rPr>
              <a:t>typeofplot</a:t>
            </a:r>
            <a:r>
              <a:rPr lang="en-US" sz="1600"/>
              <a:t> options.  The most basic is plot,</a:t>
            </a:r>
            <a:endParaRPr lang="en-US" sz="2000"/>
          </a:p>
        </p:txBody>
      </p:sp>
      <p:sp>
        <p:nvSpPr>
          <p:cNvPr id="10" name="Rectangle 9">
            <a:extLst>
              <a:ext uri="{FF2B5EF4-FFF2-40B4-BE49-F238E27FC236}">
                <a16:creationId xmlns:a16="http://schemas.microsoft.com/office/drawing/2014/main" id="{57E1706D-6B63-4E8A-B962-C540C9C68256}"/>
              </a:ext>
            </a:extLst>
          </p:cNvPr>
          <p:cNvSpPr/>
          <p:nvPr/>
        </p:nvSpPr>
        <p:spPr>
          <a:xfrm>
            <a:off x="275509" y="2460816"/>
            <a:ext cx="2851560" cy="1384995"/>
          </a:xfrm>
          <a:prstGeom prst="rect">
            <a:avLst/>
          </a:prstGeom>
        </p:spPr>
        <p:txBody>
          <a:bodyPr wrap="square">
            <a:spAutoFit/>
          </a:bodyPr>
          <a:lstStyle/>
          <a:p>
            <a:r>
              <a:rPr lang="en-US" sz="1400"/>
              <a:t>Connects points with lines.  So literally (Lx[0],Ly[0]) to (Lx[1],Ly[1]), etc., to (Lx[n],Ly[n]) so could draw polygons with this).  If you don’t want lines connecting points, then set marker = ‘something’.  </a:t>
            </a:r>
          </a:p>
        </p:txBody>
      </p:sp>
      <p:sp>
        <p:nvSpPr>
          <p:cNvPr id="15" name="TextBox 14">
            <a:extLst>
              <a:ext uri="{FF2B5EF4-FFF2-40B4-BE49-F238E27FC236}">
                <a16:creationId xmlns:a16="http://schemas.microsoft.com/office/drawing/2014/main" id="{B9688B18-76AD-49E3-8285-A79C25E0BBE9}"/>
              </a:ext>
            </a:extLst>
          </p:cNvPr>
          <p:cNvSpPr txBox="1"/>
          <p:nvPr/>
        </p:nvSpPr>
        <p:spPr>
          <a:xfrm>
            <a:off x="388289" y="1583258"/>
            <a:ext cx="11362723" cy="338554"/>
          </a:xfrm>
          <a:prstGeom prst="rect">
            <a:avLst/>
          </a:prstGeom>
          <a:noFill/>
        </p:spPr>
        <p:txBody>
          <a:bodyPr wrap="square">
            <a:spAutoFit/>
          </a:bodyPr>
          <a:lstStyle/>
          <a:p>
            <a:r>
              <a:rPr lang="en-US" sz="1600">
                <a:solidFill>
                  <a:srgbClr val="3333CC"/>
                </a:solidFill>
              </a:rPr>
              <a:t>pyplot.plot(domain, range1, ‘colormarker’, label = ‘key1’, linestyle = “style”, linewidth = #pixels, ms = #pixels, alpha = #)</a:t>
            </a:r>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63335D09-026C-462F-B205-99BD187EACE7}"/>
                  </a:ext>
                </a:extLst>
              </p14:cNvPr>
              <p14:cNvContentPartPr/>
              <p14:nvPr/>
            </p14:nvContentPartPr>
            <p14:xfrm>
              <a:off x="929534" y="1965730"/>
              <a:ext cx="320760" cy="363240"/>
            </p14:xfrm>
          </p:contentPart>
        </mc:Choice>
        <mc:Fallback xmlns="">
          <p:pic>
            <p:nvPicPr>
              <p:cNvPr id="11" name="Ink 10">
                <a:extLst>
                  <a:ext uri="{FF2B5EF4-FFF2-40B4-BE49-F238E27FC236}">
                    <a16:creationId xmlns:a16="http://schemas.microsoft.com/office/drawing/2014/main" id="{63335D09-026C-462F-B205-99BD187EACE7}"/>
                  </a:ext>
                </a:extLst>
              </p:cNvPr>
              <p:cNvPicPr/>
              <p:nvPr/>
            </p:nvPicPr>
            <p:blipFill>
              <a:blip r:embed="rId4"/>
              <a:stretch>
                <a:fillRect/>
              </a:stretch>
            </p:blipFill>
            <p:spPr>
              <a:xfrm>
                <a:off x="920534" y="1956730"/>
                <a:ext cx="338400" cy="380880"/>
              </a:xfrm>
              <a:prstGeom prst="rect">
                <a:avLst/>
              </a:prstGeom>
            </p:spPr>
          </p:pic>
        </mc:Fallback>
      </mc:AlternateContent>
      <p:sp>
        <p:nvSpPr>
          <p:cNvPr id="19" name="TextBox 18">
            <a:extLst>
              <a:ext uri="{FF2B5EF4-FFF2-40B4-BE49-F238E27FC236}">
                <a16:creationId xmlns:a16="http://schemas.microsoft.com/office/drawing/2014/main" id="{5891969E-924C-460D-9E72-B8E1CB99DC4C}"/>
              </a:ext>
            </a:extLst>
          </p:cNvPr>
          <p:cNvSpPr txBox="1"/>
          <p:nvPr/>
        </p:nvSpPr>
        <p:spPr>
          <a:xfrm>
            <a:off x="3441484" y="3960649"/>
            <a:ext cx="954620" cy="1354217"/>
          </a:xfrm>
          <a:prstGeom prst="rect">
            <a:avLst/>
          </a:prstGeom>
          <a:noFill/>
        </p:spPr>
        <p:txBody>
          <a:bodyPr wrap="none" rtlCol="0">
            <a:spAutoFit/>
          </a:bodyPr>
          <a:lstStyle/>
          <a:p>
            <a:r>
              <a:rPr lang="en-US" sz="1600" b="1"/>
              <a:t>color</a:t>
            </a:r>
            <a:r>
              <a:rPr lang="en-US" sz="1600"/>
              <a:t>:</a:t>
            </a:r>
          </a:p>
          <a:p>
            <a:r>
              <a:rPr lang="en-US" sz="1600"/>
              <a:t>red = r</a:t>
            </a:r>
          </a:p>
          <a:p>
            <a:r>
              <a:rPr lang="en-US" sz="1600"/>
              <a:t>blue = b</a:t>
            </a:r>
          </a:p>
          <a:p>
            <a:r>
              <a:rPr lang="en-US" sz="1600"/>
              <a:t>green = g</a:t>
            </a:r>
          </a:p>
          <a:p>
            <a:r>
              <a:rPr lang="en-US" sz="1600"/>
              <a:t>black = k</a:t>
            </a:r>
            <a:endParaRPr lang="en-US"/>
          </a:p>
        </p:txBody>
      </p:sp>
      <p:sp>
        <p:nvSpPr>
          <p:cNvPr id="20" name="TextBox 19">
            <a:extLst>
              <a:ext uri="{FF2B5EF4-FFF2-40B4-BE49-F238E27FC236}">
                <a16:creationId xmlns:a16="http://schemas.microsoft.com/office/drawing/2014/main" id="{CDDB4550-B004-4439-AB2E-6FF29DDB7C81}"/>
              </a:ext>
            </a:extLst>
          </p:cNvPr>
          <p:cNvSpPr txBox="1"/>
          <p:nvPr/>
        </p:nvSpPr>
        <p:spPr>
          <a:xfrm>
            <a:off x="4525979" y="3968672"/>
            <a:ext cx="1200970" cy="2062103"/>
          </a:xfrm>
          <a:prstGeom prst="rect">
            <a:avLst/>
          </a:prstGeom>
          <a:noFill/>
        </p:spPr>
        <p:txBody>
          <a:bodyPr wrap="none" rtlCol="0">
            <a:spAutoFit/>
          </a:bodyPr>
          <a:lstStyle/>
          <a:p>
            <a:r>
              <a:rPr lang="en-US" sz="1600" b="1"/>
              <a:t>marker</a:t>
            </a:r>
            <a:r>
              <a:rPr lang="en-US" sz="1600"/>
              <a:t>:</a:t>
            </a:r>
          </a:p>
          <a:p>
            <a:r>
              <a:rPr lang="en-US" sz="1600"/>
              <a:t>- = line</a:t>
            </a:r>
          </a:p>
          <a:p>
            <a:r>
              <a:rPr lang="en-US" sz="1600"/>
              <a:t>-- = dash</a:t>
            </a:r>
          </a:p>
          <a:p>
            <a:r>
              <a:rPr lang="en-US" sz="1600"/>
              <a:t>+ = +</a:t>
            </a:r>
          </a:p>
          <a:p>
            <a:r>
              <a:rPr lang="en-US" sz="1600"/>
              <a:t>o = circles</a:t>
            </a:r>
          </a:p>
          <a:p>
            <a:r>
              <a:rPr lang="en-US" sz="1600"/>
              <a:t>^ = triangles</a:t>
            </a:r>
          </a:p>
          <a:p>
            <a:r>
              <a:rPr lang="en-US" sz="1600"/>
              <a:t>* = star</a:t>
            </a:r>
          </a:p>
          <a:p>
            <a:r>
              <a:rPr lang="en-US" sz="1600"/>
              <a:t>.  = point</a:t>
            </a:r>
          </a:p>
        </p:txBody>
      </p:sp>
      <p:sp>
        <p:nvSpPr>
          <p:cNvPr id="21" name="TextBox 20">
            <a:extLst>
              <a:ext uri="{FF2B5EF4-FFF2-40B4-BE49-F238E27FC236}">
                <a16:creationId xmlns:a16="http://schemas.microsoft.com/office/drawing/2014/main" id="{98C38037-1ECE-4C1E-8FA5-2BC310C55610}"/>
              </a:ext>
            </a:extLst>
          </p:cNvPr>
          <p:cNvSpPr txBox="1"/>
          <p:nvPr/>
        </p:nvSpPr>
        <p:spPr>
          <a:xfrm>
            <a:off x="1873549" y="4029840"/>
            <a:ext cx="1572846" cy="1600438"/>
          </a:xfrm>
          <a:prstGeom prst="rect">
            <a:avLst/>
          </a:prstGeom>
          <a:noFill/>
        </p:spPr>
        <p:txBody>
          <a:bodyPr wrap="square" rtlCol="0">
            <a:spAutoFit/>
          </a:bodyPr>
          <a:lstStyle/>
          <a:p>
            <a:r>
              <a:rPr lang="en-US" sz="1400"/>
              <a:t>Can specify separately, color = ‘’, and marker = ‘’.  Noticed that will just plot points if do together as ‘colormarker’.  </a:t>
            </a:r>
            <a:endParaRPr lang="en-US" sz="1400" i="1"/>
          </a:p>
        </p:txBody>
      </p:sp>
      <mc:AlternateContent xmlns:mc="http://schemas.openxmlformats.org/markup-compatibility/2006" xmlns:p14="http://schemas.microsoft.com/office/powerpoint/2010/main">
        <mc:Choice Requires="p14">
          <p:contentPart p14:bwMode="auto" r:id="rId5">
            <p14:nvContentPartPr>
              <p14:cNvPr id="22" name="Ink 21">
                <a:extLst>
                  <a:ext uri="{FF2B5EF4-FFF2-40B4-BE49-F238E27FC236}">
                    <a16:creationId xmlns:a16="http://schemas.microsoft.com/office/drawing/2014/main" id="{51798F79-1820-480B-BE48-1261EB08A226}"/>
                  </a:ext>
                </a:extLst>
              </p14:cNvPr>
              <p14:cNvContentPartPr/>
              <p14:nvPr/>
            </p14:nvContentPartPr>
            <p14:xfrm>
              <a:off x="2566336" y="1944979"/>
              <a:ext cx="2095740" cy="1943809"/>
            </p14:xfrm>
          </p:contentPart>
        </mc:Choice>
        <mc:Fallback xmlns="">
          <p:pic>
            <p:nvPicPr>
              <p:cNvPr id="22" name="Ink 21">
                <a:extLst>
                  <a:ext uri="{FF2B5EF4-FFF2-40B4-BE49-F238E27FC236}">
                    <a16:creationId xmlns:a16="http://schemas.microsoft.com/office/drawing/2014/main" id="{51798F79-1820-480B-BE48-1261EB08A226}"/>
                  </a:ext>
                </a:extLst>
              </p:cNvPr>
              <p:cNvPicPr/>
              <p:nvPr/>
            </p:nvPicPr>
            <p:blipFill>
              <a:blip r:embed="rId6"/>
              <a:stretch>
                <a:fillRect/>
              </a:stretch>
            </p:blipFill>
            <p:spPr>
              <a:xfrm>
                <a:off x="2557337" y="1935980"/>
                <a:ext cx="2113378" cy="1961447"/>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3" name="Ink 22">
                <a:extLst>
                  <a:ext uri="{FF2B5EF4-FFF2-40B4-BE49-F238E27FC236}">
                    <a16:creationId xmlns:a16="http://schemas.microsoft.com/office/drawing/2014/main" id="{31EF2E45-0E23-48ED-AB82-A65758F5A7DB}"/>
                  </a:ext>
                </a:extLst>
              </p14:cNvPr>
              <p14:cNvContentPartPr/>
              <p14:nvPr/>
            </p14:nvContentPartPr>
            <p14:xfrm>
              <a:off x="5978118" y="1945910"/>
              <a:ext cx="885600" cy="450360"/>
            </p14:xfrm>
          </p:contentPart>
        </mc:Choice>
        <mc:Fallback xmlns="">
          <p:pic>
            <p:nvPicPr>
              <p:cNvPr id="23" name="Ink 22">
                <a:extLst>
                  <a:ext uri="{FF2B5EF4-FFF2-40B4-BE49-F238E27FC236}">
                    <a16:creationId xmlns:a16="http://schemas.microsoft.com/office/drawing/2014/main" id="{31EF2E45-0E23-48ED-AB82-A65758F5A7DB}"/>
                  </a:ext>
                </a:extLst>
              </p:cNvPr>
              <p:cNvPicPr/>
              <p:nvPr/>
            </p:nvPicPr>
            <p:blipFill>
              <a:blip r:embed="rId8"/>
              <a:stretch>
                <a:fillRect/>
              </a:stretch>
            </p:blipFill>
            <p:spPr>
              <a:xfrm>
                <a:off x="5969118" y="1936903"/>
                <a:ext cx="903240" cy="468014"/>
              </a:xfrm>
              <a:prstGeom prst="rect">
                <a:avLst/>
              </a:prstGeom>
            </p:spPr>
          </p:pic>
        </mc:Fallback>
      </mc:AlternateContent>
      <p:sp>
        <p:nvSpPr>
          <p:cNvPr id="24" name="TextBox 23">
            <a:extLst>
              <a:ext uri="{FF2B5EF4-FFF2-40B4-BE49-F238E27FC236}">
                <a16:creationId xmlns:a16="http://schemas.microsoft.com/office/drawing/2014/main" id="{5B8B663E-236C-4357-9A06-3EB9E9BA9234}"/>
              </a:ext>
            </a:extLst>
          </p:cNvPr>
          <p:cNvSpPr txBox="1"/>
          <p:nvPr/>
        </p:nvSpPr>
        <p:spPr>
          <a:xfrm>
            <a:off x="6362009" y="2424845"/>
            <a:ext cx="1846070" cy="1077218"/>
          </a:xfrm>
          <a:prstGeom prst="rect">
            <a:avLst/>
          </a:prstGeom>
          <a:noFill/>
        </p:spPr>
        <p:txBody>
          <a:bodyPr wrap="square" rtlCol="0">
            <a:spAutoFit/>
          </a:bodyPr>
          <a:lstStyle/>
          <a:p>
            <a:r>
              <a:rPr lang="en-US" sz="1400"/>
              <a:t>Some styles are:</a:t>
            </a:r>
          </a:p>
          <a:p>
            <a:r>
              <a:rPr lang="en-US" sz="1600"/>
              <a:t>None</a:t>
            </a:r>
          </a:p>
          <a:p>
            <a:r>
              <a:rPr lang="en-US" sz="1600"/>
              <a:t>dotted</a:t>
            </a:r>
          </a:p>
          <a:p>
            <a:r>
              <a:rPr lang="en-US" sz="1600"/>
              <a:t>dashed</a:t>
            </a:r>
          </a:p>
        </p:txBody>
      </p:sp>
      <mc:AlternateContent xmlns:mc="http://schemas.openxmlformats.org/markup-compatibility/2006" xmlns:p14="http://schemas.microsoft.com/office/powerpoint/2010/main">
        <mc:Choice Requires="p14">
          <p:contentPart p14:bwMode="auto" r:id="rId9">
            <p14:nvContentPartPr>
              <p14:cNvPr id="25" name="Ink 24">
                <a:extLst>
                  <a:ext uri="{FF2B5EF4-FFF2-40B4-BE49-F238E27FC236}">
                    <a16:creationId xmlns:a16="http://schemas.microsoft.com/office/drawing/2014/main" id="{BE890D3E-E2F8-46CC-88DC-906468C628EB}"/>
                  </a:ext>
                </a:extLst>
              </p14:cNvPr>
              <p14:cNvContentPartPr/>
              <p14:nvPr/>
            </p14:nvContentPartPr>
            <p14:xfrm>
              <a:off x="8821019" y="1951632"/>
              <a:ext cx="245160" cy="823320"/>
            </p14:xfrm>
          </p:contentPart>
        </mc:Choice>
        <mc:Fallback xmlns="">
          <p:pic>
            <p:nvPicPr>
              <p:cNvPr id="25" name="Ink 24">
                <a:extLst>
                  <a:ext uri="{FF2B5EF4-FFF2-40B4-BE49-F238E27FC236}">
                    <a16:creationId xmlns:a16="http://schemas.microsoft.com/office/drawing/2014/main" id="{BE890D3E-E2F8-46CC-88DC-906468C628EB}"/>
                  </a:ext>
                </a:extLst>
              </p:cNvPr>
              <p:cNvPicPr/>
              <p:nvPr/>
            </p:nvPicPr>
            <p:blipFill>
              <a:blip r:embed="rId10"/>
              <a:stretch>
                <a:fillRect/>
              </a:stretch>
            </p:blipFill>
            <p:spPr>
              <a:xfrm>
                <a:off x="8812006" y="1942636"/>
                <a:ext cx="262826" cy="840952"/>
              </a:xfrm>
              <a:prstGeom prst="rect">
                <a:avLst/>
              </a:prstGeom>
            </p:spPr>
          </p:pic>
        </mc:Fallback>
      </mc:AlternateContent>
      <p:sp>
        <p:nvSpPr>
          <p:cNvPr id="26" name="TextBox 25">
            <a:extLst>
              <a:ext uri="{FF2B5EF4-FFF2-40B4-BE49-F238E27FC236}">
                <a16:creationId xmlns:a16="http://schemas.microsoft.com/office/drawing/2014/main" id="{6A745829-93D8-4D67-BED7-73AF1A1899BB}"/>
              </a:ext>
            </a:extLst>
          </p:cNvPr>
          <p:cNvSpPr txBox="1"/>
          <p:nvPr/>
        </p:nvSpPr>
        <p:spPr>
          <a:xfrm>
            <a:off x="8110441" y="2891703"/>
            <a:ext cx="1666316" cy="523220"/>
          </a:xfrm>
          <a:prstGeom prst="rect">
            <a:avLst/>
          </a:prstGeom>
          <a:noFill/>
        </p:spPr>
        <p:txBody>
          <a:bodyPr wrap="square" rtlCol="0">
            <a:spAutoFit/>
          </a:bodyPr>
          <a:lstStyle/>
          <a:p>
            <a:r>
              <a:rPr lang="en-US" sz="1400"/>
              <a:t>Can adjust marker size via this guy.</a:t>
            </a:r>
          </a:p>
        </p:txBody>
      </p:sp>
      <mc:AlternateContent xmlns:mc="http://schemas.openxmlformats.org/markup-compatibility/2006" xmlns:p14="http://schemas.microsoft.com/office/powerpoint/2010/main">
        <mc:Choice Requires="p14">
          <p:contentPart p14:bwMode="auto" r:id="rId11">
            <p14:nvContentPartPr>
              <p14:cNvPr id="2" name="Ink 1">
                <a:extLst>
                  <a:ext uri="{FF2B5EF4-FFF2-40B4-BE49-F238E27FC236}">
                    <a16:creationId xmlns:a16="http://schemas.microsoft.com/office/drawing/2014/main" id="{146FA9C6-3739-AA2F-2C1D-6983F63D5940}"/>
                  </a:ext>
                </a:extLst>
              </p14:cNvPr>
              <p14:cNvContentPartPr/>
              <p14:nvPr/>
            </p14:nvContentPartPr>
            <p14:xfrm>
              <a:off x="9626852" y="2033640"/>
              <a:ext cx="562320" cy="1996200"/>
            </p14:xfrm>
          </p:contentPart>
        </mc:Choice>
        <mc:Fallback xmlns="">
          <p:pic>
            <p:nvPicPr>
              <p:cNvPr id="2" name="Ink 1">
                <a:extLst>
                  <a:ext uri="{FF2B5EF4-FFF2-40B4-BE49-F238E27FC236}">
                    <a16:creationId xmlns:a16="http://schemas.microsoft.com/office/drawing/2014/main" id="{146FA9C6-3739-AA2F-2C1D-6983F63D5940}"/>
                  </a:ext>
                </a:extLst>
              </p:cNvPr>
              <p:cNvPicPr/>
              <p:nvPr/>
            </p:nvPicPr>
            <p:blipFill>
              <a:blip r:embed="rId12"/>
              <a:stretch>
                <a:fillRect/>
              </a:stretch>
            </p:blipFill>
            <p:spPr>
              <a:xfrm>
                <a:off x="9617846" y="2024642"/>
                <a:ext cx="579971" cy="2013837"/>
              </a:xfrm>
              <a:prstGeom prst="rect">
                <a:avLst/>
              </a:prstGeom>
            </p:spPr>
          </p:pic>
        </mc:Fallback>
      </mc:AlternateContent>
      <p:sp>
        <p:nvSpPr>
          <p:cNvPr id="3" name="TextBox 2">
            <a:extLst>
              <a:ext uri="{FF2B5EF4-FFF2-40B4-BE49-F238E27FC236}">
                <a16:creationId xmlns:a16="http://schemas.microsoft.com/office/drawing/2014/main" id="{9B7DEAC8-FBA2-5B61-C905-1156291F2BE7}"/>
              </a:ext>
            </a:extLst>
          </p:cNvPr>
          <p:cNvSpPr txBox="1"/>
          <p:nvPr/>
        </p:nvSpPr>
        <p:spPr>
          <a:xfrm>
            <a:off x="9171586" y="4153290"/>
            <a:ext cx="2035171" cy="307777"/>
          </a:xfrm>
          <a:prstGeom prst="rect">
            <a:avLst/>
          </a:prstGeom>
          <a:noFill/>
        </p:spPr>
        <p:txBody>
          <a:bodyPr wrap="square" rtlCol="0">
            <a:spAutoFit/>
          </a:bodyPr>
          <a:lstStyle/>
          <a:p>
            <a:r>
              <a:rPr lang="en-US" sz="1400"/>
              <a:t>controls transparency</a:t>
            </a:r>
          </a:p>
        </p:txBody>
      </p:sp>
      <mc:AlternateContent xmlns:mc="http://schemas.openxmlformats.org/markup-compatibility/2006" xmlns:p14="http://schemas.microsoft.com/office/powerpoint/2010/main">
        <mc:Choice Requires="p14">
          <p:contentPart p14:bwMode="auto" r:id="rId13">
            <p14:nvContentPartPr>
              <p14:cNvPr id="4" name="Ink 3">
                <a:extLst>
                  <a:ext uri="{FF2B5EF4-FFF2-40B4-BE49-F238E27FC236}">
                    <a16:creationId xmlns:a16="http://schemas.microsoft.com/office/drawing/2014/main" id="{D3EC4293-3B2A-5551-E11A-28B67FCD29EB}"/>
                  </a:ext>
                </a:extLst>
              </p14:cNvPr>
              <p14:cNvContentPartPr/>
              <p14:nvPr/>
            </p14:nvContentPartPr>
            <p14:xfrm>
              <a:off x="6726777" y="3546816"/>
              <a:ext cx="207720" cy="916560"/>
            </p14:xfrm>
          </p:contentPart>
        </mc:Choice>
        <mc:Fallback xmlns="">
          <p:pic>
            <p:nvPicPr>
              <p:cNvPr id="4" name="Ink 3">
                <a:extLst>
                  <a:ext uri="{FF2B5EF4-FFF2-40B4-BE49-F238E27FC236}">
                    <a16:creationId xmlns:a16="http://schemas.microsoft.com/office/drawing/2014/main" id="{D3EC4293-3B2A-5551-E11A-28B67FCD29EB}"/>
                  </a:ext>
                </a:extLst>
              </p:cNvPr>
              <p:cNvPicPr/>
              <p:nvPr/>
            </p:nvPicPr>
            <p:blipFill>
              <a:blip r:embed="rId14"/>
              <a:stretch>
                <a:fillRect/>
              </a:stretch>
            </p:blipFill>
            <p:spPr>
              <a:xfrm>
                <a:off x="6717777" y="3537816"/>
                <a:ext cx="225360" cy="934200"/>
              </a:xfrm>
              <a:prstGeom prst="rect">
                <a:avLst/>
              </a:prstGeom>
            </p:spPr>
          </p:pic>
        </mc:Fallback>
      </mc:AlternateContent>
      <p:sp>
        <p:nvSpPr>
          <p:cNvPr id="5" name="TextBox 4">
            <a:extLst>
              <a:ext uri="{FF2B5EF4-FFF2-40B4-BE49-F238E27FC236}">
                <a16:creationId xmlns:a16="http://schemas.microsoft.com/office/drawing/2014/main" id="{2CC3BB17-71A8-215C-268F-CE4FF4DDE8AD}"/>
              </a:ext>
            </a:extLst>
          </p:cNvPr>
          <p:cNvSpPr txBox="1"/>
          <p:nvPr/>
        </p:nvSpPr>
        <p:spPr>
          <a:xfrm>
            <a:off x="6093390" y="4497923"/>
            <a:ext cx="3126659" cy="738664"/>
          </a:xfrm>
          <a:prstGeom prst="rect">
            <a:avLst/>
          </a:prstGeom>
          <a:noFill/>
        </p:spPr>
        <p:txBody>
          <a:bodyPr wrap="square" rtlCol="0">
            <a:spAutoFit/>
          </a:bodyPr>
          <a:lstStyle/>
          <a:p>
            <a:r>
              <a:rPr lang="en-US" sz="1400"/>
              <a:t>can also use: drawstyle = “draw__style”</a:t>
            </a:r>
          </a:p>
          <a:p>
            <a:r>
              <a:rPr lang="en-US" sz="1400"/>
              <a:t>one draw_style is steps-post, which connects dots with a step function.  </a:t>
            </a:r>
          </a:p>
        </p:txBody>
      </p:sp>
      <p:sp>
        <p:nvSpPr>
          <p:cNvPr id="7" name="TextBox 6">
            <a:extLst>
              <a:ext uri="{FF2B5EF4-FFF2-40B4-BE49-F238E27FC236}">
                <a16:creationId xmlns:a16="http://schemas.microsoft.com/office/drawing/2014/main" id="{AF221A15-984D-18D3-9180-267246C3B89E}"/>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Tree>
    <p:extLst>
      <p:ext uri="{BB962C8B-B14F-4D97-AF65-F5344CB8AC3E}">
        <p14:creationId xmlns:p14="http://schemas.microsoft.com/office/powerpoint/2010/main" val="233645836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19333" y="1049527"/>
            <a:ext cx="4220478" cy="338554"/>
          </a:xfrm>
          <a:prstGeom prst="rect">
            <a:avLst/>
          </a:prstGeom>
          <a:noFill/>
        </p:spPr>
        <p:txBody>
          <a:bodyPr wrap="square" rtlCol="0">
            <a:spAutoFit/>
          </a:bodyPr>
          <a:lstStyle/>
          <a:p>
            <a:r>
              <a:rPr lang="en-US" sz="1600"/>
              <a:t>Here’s some more, a heat map,</a:t>
            </a:r>
          </a:p>
        </p:txBody>
      </p:sp>
      <p:pic>
        <p:nvPicPr>
          <p:cNvPr id="7" name="Picture 6">
            <a:extLst>
              <a:ext uri="{FF2B5EF4-FFF2-40B4-BE49-F238E27FC236}">
                <a16:creationId xmlns:a16="http://schemas.microsoft.com/office/drawing/2014/main" id="{B8FD27B0-22EA-625A-16AD-2E94168B3020}"/>
              </a:ext>
            </a:extLst>
          </p:cNvPr>
          <p:cNvPicPr>
            <a:picLocks noChangeAspect="1"/>
          </p:cNvPicPr>
          <p:nvPr/>
        </p:nvPicPr>
        <p:blipFill>
          <a:blip r:embed="rId3"/>
          <a:stretch>
            <a:fillRect/>
          </a:stretch>
        </p:blipFill>
        <p:spPr>
          <a:xfrm>
            <a:off x="365286" y="1668281"/>
            <a:ext cx="3275771" cy="268675"/>
          </a:xfrm>
          <a:prstGeom prst="rect">
            <a:avLst/>
          </a:prstGeom>
        </p:spPr>
      </p:pic>
      <p:pic>
        <p:nvPicPr>
          <p:cNvPr id="9" name="Picture 8">
            <a:extLst>
              <a:ext uri="{FF2B5EF4-FFF2-40B4-BE49-F238E27FC236}">
                <a16:creationId xmlns:a16="http://schemas.microsoft.com/office/drawing/2014/main" id="{FF66F411-D089-AD97-E3FF-EE3F51EFAEDA}"/>
              </a:ext>
            </a:extLst>
          </p:cNvPr>
          <p:cNvPicPr>
            <a:picLocks noChangeAspect="1"/>
          </p:cNvPicPr>
          <p:nvPr/>
        </p:nvPicPr>
        <p:blipFill>
          <a:blip r:embed="rId4"/>
          <a:stretch>
            <a:fillRect/>
          </a:stretch>
        </p:blipFill>
        <p:spPr>
          <a:xfrm>
            <a:off x="6648311" y="654953"/>
            <a:ext cx="2867607" cy="2295330"/>
          </a:xfrm>
          <a:prstGeom prst="rect">
            <a:avLst/>
          </a:prstGeom>
        </p:spPr>
      </p:pic>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D19736D2-BCFD-AB65-88DA-E38F695412B5}"/>
                  </a:ext>
                </a:extLst>
              </p14:cNvPr>
              <p14:cNvContentPartPr/>
              <p14:nvPr/>
            </p14:nvContentPartPr>
            <p14:xfrm rot="21198742">
              <a:off x="4510065" y="1755089"/>
              <a:ext cx="1503360" cy="214560"/>
            </p14:xfrm>
          </p:contentPart>
        </mc:Choice>
        <mc:Fallback xmlns="">
          <p:pic>
            <p:nvPicPr>
              <p:cNvPr id="10" name="Ink 9">
                <a:extLst>
                  <a:ext uri="{FF2B5EF4-FFF2-40B4-BE49-F238E27FC236}">
                    <a16:creationId xmlns:a16="http://schemas.microsoft.com/office/drawing/2014/main" id="{D19736D2-BCFD-AB65-88DA-E38F695412B5}"/>
                  </a:ext>
                </a:extLst>
              </p:cNvPr>
              <p:cNvPicPr/>
              <p:nvPr/>
            </p:nvPicPr>
            <p:blipFill>
              <a:blip r:embed="rId6"/>
              <a:stretch>
                <a:fillRect/>
              </a:stretch>
            </p:blipFill>
            <p:spPr>
              <a:xfrm rot="21198742">
                <a:off x="4501063" y="1746074"/>
                <a:ext cx="1521004" cy="232230"/>
              </a:xfrm>
              <a:prstGeom prst="rect">
                <a:avLst/>
              </a:prstGeom>
            </p:spPr>
          </p:pic>
        </mc:Fallback>
      </mc:AlternateContent>
      <p:sp>
        <p:nvSpPr>
          <p:cNvPr id="2" name="Rectangle 1">
            <a:extLst>
              <a:ext uri="{FF2B5EF4-FFF2-40B4-BE49-F238E27FC236}">
                <a16:creationId xmlns:a16="http://schemas.microsoft.com/office/drawing/2014/main" id="{B6CC306D-7397-434C-80B8-69A6278BB8E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pic>
        <p:nvPicPr>
          <p:cNvPr id="3" name="Picture 2">
            <a:extLst>
              <a:ext uri="{FF2B5EF4-FFF2-40B4-BE49-F238E27FC236}">
                <a16:creationId xmlns:a16="http://schemas.microsoft.com/office/drawing/2014/main" id="{D3C005EA-F6A3-0FAB-10F4-8A5AFB95A886}"/>
              </a:ext>
            </a:extLst>
          </p:cNvPr>
          <p:cNvPicPr>
            <a:picLocks noChangeAspect="1"/>
          </p:cNvPicPr>
          <p:nvPr/>
        </p:nvPicPr>
        <p:blipFill>
          <a:blip r:embed="rId7"/>
          <a:stretch>
            <a:fillRect/>
          </a:stretch>
        </p:blipFill>
        <p:spPr>
          <a:xfrm>
            <a:off x="319333" y="5553181"/>
            <a:ext cx="6066046" cy="510584"/>
          </a:xfrm>
          <a:prstGeom prst="rect">
            <a:avLst/>
          </a:prstGeom>
        </p:spPr>
      </p:pic>
      <p:pic>
        <p:nvPicPr>
          <p:cNvPr id="5" name="Picture 4">
            <a:extLst>
              <a:ext uri="{FF2B5EF4-FFF2-40B4-BE49-F238E27FC236}">
                <a16:creationId xmlns:a16="http://schemas.microsoft.com/office/drawing/2014/main" id="{5836C91C-0107-C0C3-31E7-F27AA76361A3}"/>
              </a:ext>
            </a:extLst>
          </p:cNvPr>
          <p:cNvPicPr>
            <a:picLocks noChangeAspect="1"/>
          </p:cNvPicPr>
          <p:nvPr/>
        </p:nvPicPr>
        <p:blipFill>
          <a:blip r:embed="rId8"/>
          <a:stretch>
            <a:fillRect/>
          </a:stretch>
        </p:blipFill>
        <p:spPr>
          <a:xfrm>
            <a:off x="7978124" y="3598198"/>
            <a:ext cx="1994551" cy="2465567"/>
          </a:xfrm>
          <a:prstGeom prst="rect">
            <a:avLst/>
          </a:prstGeom>
        </p:spPr>
      </p:pic>
      <p:pic>
        <p:nvPicPr>
          <p:cNvPr id="6" name="Picture 5">
            <a:extLst>
              <a:ext uri="{FF2B5EF4-FFF2-40B4-BE49-F238E27FC236}">
                <a16:creationId xmlns:a16="http://schemas.microsoft.com/office/drawing/2014/main" id="{B9C4AA21-2981-622C-3EC1-E3969B175277}"/>
              </a:ext>
            </a:extLst>
          </p:cNvPr>
          <p:cNvPicPr>
            <a:picLocks noChangeAspect="1"/>
          </p:cNvPicPr>
          <p:nvPr/>
        </p:nvPicPr>
        <p:blipFill>
          <a:blip r:embed="rId9"/>
          <a:stretch>
            <a:fillRect/>
          </a:stretch>
        </p:blipFill>
        <p:spPr>
          <a:xfrm>
            <a:off x="365286" y="3520594"/>
            <a:ext cx="4724809" cy="1882303"/>
          </a:xfrm>
          <a:prstGeom prst="rect">
            <a:avLst/>
          </a:prstGeom>
        </p:spPr>
      </p:pic>
      <mc:AlternateContent xmlns:mc="http://schemas.openxmlformats.org/markup-compatibility/2006" xmlns:p14="http://schemas.microsoft.com/office/powerpoint/2010/main">
        <mc:Choice Requires="p14">
          <p:contentPart p14:bwMode="auto" r:id="rId10">
            <p14:nvContentPartPr>
              <p14:cNvPr id="8" name="Ink 7">
                <a:extLst>
                  <a:ext uri="{FF2B5EF4-FFF2-40B4-BE49-F238E27FC236}">
                    <a16:creationId xmlns:a16="http://schemas.microsoft.com/office/drawing/2014/main" id="{6200F3DC-96C8-EA71-0E55-F4F44900C238}"/>
                  </a:ext>
                </a:extLst>
              </p14:cNvPr>
              <p14:cNvContentPartPr/>
              <p14:nvPr/>
            </p14:nvContentPartPr>
            <p14:xfrm rot="21198742">
              <a:off x="6103379" y="4694263"/>
              <a:ext cx="1503360" cy="214560"/>
            </p14:xfrm>
          </p:contentPart>
        </mc:Choice>
        <mc:Fallback xmlns="">
          <p:pic>
            <p:nvPicPr>
              <p:cNvPr id="8" name="Ink 7">
                <a:extLst>
                  <a:ext uri="{FF2B5EF4-FFF2-40B4-BE49-F238E27FC236}">
                    <a16:creationId xmlns:a16="http://schemas.microsoft.com/office/drawing/2014/main" id="{6200F3DC-96C8-EA71-0E55-F4F44900C238}"/>
                  </a:ext>
                </a:extLst>
              </p:cNvPr>
              <p:cNvPicPr/>
              <p:nvPr/>
            </p:nvPicPr>
            <p:blipFill>
              <a:blip r:embed="rId6"/>
              <a:stretch>
                <a:fillRect/>
              </a:stretch>
            </p:blipFill>
            <p:spPr>
              <a:xfrm rot="21198742">
                <a:off x="6094377" y="4685248"/>
                <a:ext cx="1521004" cy="232230"/>
              </a:xfrm>
              <a:prstGeom prst="rect">
                <a:avLst/>
              </a:prstGeom>
            </p:spPr>
          </p:pic>
        </mc:Fallback>
      </mc:AlternateContent>
    </p:spTree>
    <p:extLst>
      <p:ext uri="{BB962C8B-B14F-4D97-AF65-F5344CB8AC3E}">
        <p14:creationId xmlns:p14="http://schemas.microsoft.com/office/powerpoint/2010/main" val="361013988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19333" y="1049527"/>
            <a:ext cx="4220478" cy="338554"/>
          </a:xfrm>
          <a:prstGeom prst="rect">
            <a:avLst/>
          </a:prstGeom>
          <a:noFill/>
        </p:spPr>
        <p:txBody>
          <a:bodyPr wrap="square" rtlCol="0">
            <a:spAutoFit/>
          </a:bodyPr>
          <a:lstStyle/>
          <a:p>
            <a:r>
              <a:rPr lang="en-US" sz="1600"/>
              <a:t>Here’s some more heatmap,</a:t>
            </a:r>
          </a:p>
        </p:txBody>
      </p:sp>
      <p:sp>
        <p:nvSpPr>
          <p:cNvPr id="2" name="Rectangle 1">
            <a:extLst>
              <a:ext uri="{FF2B5EF4-FFF2-40B4-BE49-F238E27FC236}">
                <a16:creationId xmlns:a16="http://schemas.microsoft.com/office/drawing/2014/main" id="{B6CC306D-7397-434C-80B8-69A6278BB8E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pic>
        <p:nvPicPr>
          <p:cNvPr id="11" name="Picture 10">
            <a:extLst>
              <a:ext uri="{FF2B5EF4-FFF2-40B4-BE49-F238E27FC236}">
                <a16:creationId xmlns:a16="http://schemas.microsoft.com/office/drawing/2014/main" id="{94215CB5-FD49-382F-E8B4-89027BD6F53D}"/>
              </a:ext>
            </a:extLst>
          </p:cNvPr>
          <p:cNvPicPr>
            <a:picLocks noChangeAspect="1"/>
          </p:cNvPicPr>
          <p:nvPr/>
        </p:nvPicPr>
        <p:blipFill>
          <a:blip r:embed="rId3"/>
          <a:stretch>
            <a:fillRect/>
          </a:stretch>
        </p:blipFill>
        <p:spPr>
          <a:xfrm>
            <a:off x="319333" y="3660258"/>
            <a:ext cx="5098222" cy="525826"/>
          </a:xfrm>
          <a:prstGeom prst="rect">
            <a:avLst/>
          </a:prstGeom>
        </p:spPr>
      </p:pic>
      <p:pic>
        <p:nvPicPr>
          <p:cNvPr id="12" name="Picture 11">
            <a:extLst>
              <a:ext uri="{FF2B5EF4-FFF2-40B4-BE49-F238E27FC236}">
                <a16:creationId xmlns:a16="http://schemas.microsoft.com/office/drawing/2014/main" id="{22C761C0-ACFF-2207-0268-F252A682D0D5}"/>
              </a:ext>
            </a:extLst>
          </p:cNvPr>
          <p:cNvPicPr>
            <a:picLocks noChangeAspect="1"/>
          </p:cNvPicPr>
          <p:nvPr/>
        </p:nvPicPr>
        <p:blipFill>
          <a:blip r:embed="rId4"/>
          <a:stretch>
            <a:fillRect/>
          </a:stretch>
        </p:blipFill>
        <p:spPr>
          <a:xfrm>
            <a:off x="319333" y="1684180"/>
            <a:ext cx="4724809" cy="1882303"/>
          </a:xfrm>
          <a:prstGeom prst="rect">
            <a:avLst/>
          </a:prstGeom>
        </p:spPr>
      </p:pic>
      <mc:AlternateContent xmlns:mc="http://schemas.openxmlformats.org/markup-compatibility/2006" xmlns:p14="http://schemas.microsoft.com/office/powerpoint/2010/main">
        <mc:Choice Requires="p14">
          <p:contentPart p14:bwMode="auto" r:id="rId5">
            <p14:nvContentPartPr>
              <p14:cNvPr id="13" name="Ink 12">
                <a:extLst>
                  <a:ext uri="{FF2B5EF4-FFF2-40B4-BE49-F238E27FC236}">
                    <a16:creationId xmlns:a16="http://schemas.microsoft.com/office/drawing/2014/main" id="{2B27ED0E-EBC0-DE99-78BA-A6566F226D11}"/>
                  </a:ext>
                </a:extLst>
              </p14:cNvPr>
              <p14:cNvContentPartPr/>
              <p14:nvPr/>
            </p14:nvContentPartPr>
            <p14:xfrm rot="21198742">
              <a:off x="5269123" y="2855631"/>
              <a:ext cx="1503360" cy="214560"/>
            </p14:xfrm>
          </p:contentPart>
        </mc:Choice>
        <mc:Fallback xmlns="">
          <p:pic>
            <p:nvPicPr>
              <p:cNvPr id="13" name="Ink 12">
                <a:extLst>
                  <a:ext uri="{FF2B5EF4-FFF2-40B4-BE49-F238E27FC236}">
                    <a16:creationId xmlns:a16="http://schemas.microsoft.com/office/drawing/2014/main" id="{2B27ED0E-EBC0-DE99-78BA-A6566F226D11}"/>
                  </a:ext>
                </a:extLst>
              </p:cNvPr>
              <p:cNvPicPr/>
              <p:nvPr/>
            </p:nvPicPr>
            <p:blipFill>
              <a:blip r:embed="rId6"/>
              <a:stretch>
                <a:fillRect/>
              </a:stretch>
            </p:blipFill>
            <p:spPr>
              <a:xfrm rot="21198742">
                <a:off x="5260121" y="2846616"/>
                <a:ext cx="1521004" cy="232230"/>
              </a:xfrm>
              <a:prstGeom prst="rect">
                <a:avLst/>
              </a:prstGeom>
            </p:spPr>
          </p:pic>
        </mc:Fallback>
      </mc:AlternateContent>
      <p:pic>
        <p:nvPicPr>
          <p:cNvPr id="14" name="Picture 13">
            <a:extLst>
              <a:ext uri="{FF2B5EF4-FFF2-40B4-BE49-F238E27FC236}">
                <a16:creationId xmlns:a16="http://schemas.microsoft.com/office/drawing/2014/main" id="{B839FAC3-5638-601A-0E57-837F4B513039}"/>
              </a:ext>
            </a:extLst>
          </p:cNvPr>
          <p:cNvPicPr>
            <a:picLocks noChangeAspect="1"/>
          </p:cNvPicPr>
          <p:nvPr/>
        </p:nvPicPr>
        <p:blipFill>
          <a:blip r:embed="rId7"/>
          <a:stretch>
            <a:fillRect/>
          </a:stretch>
        </p:blipFill>
        <p:spPr>
          <a:xfrm>
            <a:off x="7295214" y="1684180"/>
            <a:ext cx="3230870" cy="2255715"/>
          </a:xfrm>
          <a:prstGeom prst="rect">
            <a:avLst/>
          </a:prstGeom>
        </p:spPr>
      </p:pic>
      <p:pic>
        <p:nvPicPr>
          <p:cNvPr id="3" name="Picture 2">
            <a:extLst>
              <a:ext uri="{FF2B5EF4-FFF2-40B4-BE49-F238E27FC236}">
                <a16:creationId xmlns:a16="http://schemas.microsoft.com/office/drawing/2014/main" id="{F93D0C2B-9135-D87B-175D-60334C4D1443}"/>
              </a:ext>
            </a:extLst>
          </p:cNvPr>
          <p:cNvPicPr>
            <a:picLocks noChangeAspect="1"/>
          </p:cNvPicPr>
          <p:nvPr/>
        </p:nvPicPr>
        <p:blipFill>
          <a:blip r:embed="rId8"/>
          <a:stretch>
            <a:fillRect/>
          </a:stretch>
        </p:blipFill>
        <p:spPr>
          <a:xfrm>
            <a:off x="319333" y="5546931"/>
            <a:ext cx="5098222" cy="649367"/>
          </a:xfrm>
          <a:prstGeom prst="rect">
            <a:avLst/>
          </a:prstGeom>
        </p:spPr>
      </p:pic>
      <mc:AlternateContent xmlns:mc="http://schemas.openxmlformats.org/markup-compatibility/2006" xmlns:p14="http://schemas.microsoft.com/office/powerpoint/2010/main">
        <mc:Choice Requires="p14">
          <p:contentPart p14:bwMode="auto" r:id="rId9">
            <p14:nvContentPartPr>
              <p14:cNvPr id="5" name="Ink 4">
                <a:extLst>
                  <a:ext uri="{FF2B5EF4-FFF2-40B4-BE49-F238E27FC236}">
                    <a16:creationId xmlns:a16="http://schemas.microsoft.com/office/drawing/2014/main" id="{DD8F62B5-692F-3497-858F-ACC5B04D7B76}"/>
                  </a:ext>
                </a:extLst>
              </p14:cNvPr>
              <p14:cNvContentPartPr/>
              <p14:nvPr/>
            </p14:nvContentPartPr>
            <p14:xfrm rot="21198742">
              <a:off x="5424934" y="5633741"/>
              <a:ext cx="1503360" cy="214560"/>
            </p14:xfrm>
          </p:contentPart>
        </mc:Choice>
        <mc:Fallback xmlns="">
          <p:pic>
            <p:nvPicPr>
              <p:cNvPr id="5" name="Ink 4">
                <a:extLst>
                  <a:ext uri="{FF2B5EF4-FFF2-40B4-BE49-F238E27FC236}">
                    <a16:creationId xmlns:a16="http://schemas.microsoft.com/office/drawing/2014/main" id="{DD8F62B5-692F-3497-858F-ACC5B04D7B76}"/>
                  </a:ext>
                </a:extLst>
              </p:cNvPr>
              <p:cNvPicPr/>
              <p:nvPr/>
            </p:nvPicPr>
            <p:blipFill>
              <a:blip r:embed="rId10"/>
              <a:stretch>
                <a:fillRect/>
              </a:stretch>
            </p:blipFill>
            <p:spPr>
              <a:xfrm rot="21198742">
                <a:off x="5415932" y="5624726"/>
                <a:ext cx="1521004" cy="232230"/>
              </a:xfrm>
              <a:prstGeom prst="rect">
                <a:avLst/>
              </a:prstGeom>
            </p:spPr>
          </p:pic>
        </mc:Fallback>
      </mc:AlternateContent>
      <p:sp>
        <p:nvSpPr>
          <p:cNvPr id="6" name="TextBox 5">
            <a:extLst>
              <a:ext uri="{FF2B5EF4-FFF2-40B4-BE49-F238E27FC236}">
                <a16:creationId xmlns:a16="http://schemas.microsoft.com/office/drawing/2014/main" id="{D7EFF706-3D89-D6B8-066C-AD7B2A6DEE6C}"/>
              </a:ext>
            </a:extLst>
          </p:cNvPr>
          <p:cNvSpPr txBox="1"/>
          <p:nvPr/>
        </p:nvSpPr>
        <p:spPr>
          <a:xfrm>
            <a:off x="319333" y="5004543"/>
            <a:ext cx="4220478" cy="338554"/>
          </a:xfrm>
          <a:prstGeom prst="rect">
            <a:avLst/>
          </a:prstGeom>
          <a:noFill/>
        </p:spPr>
        <p:txBody>
          <a:bodyPr wrap="square" rtlCol="0">
            <a:spAutoFit/>
          </a:bodyPr>
          <a:lstStyle/>
          <a:p>
            <a:r>
              <a:rPr lang="en-US" sz="1600"/>
              <a:t>Now displaying the lower triangular portion</a:t>
            </a:r>
          </a:p>
        </p:txBody>
      </p:sp>
      <p:pic>
        <p:nvPicPr>
          <p:cNvPr id="7" name="Picture 6">
            <a:extLst>
              <a:ext uri="{FF2B5EF4-FFF2-40B4-BE49-F238E27FC236}">
                <a16:creationId xmlns:a16="http://schemas.microsoft.com/office/drawing/2014/main" id="{0CB1CED4-5554-4B98-6FD0-4EDF8B836376}"/>
              </a:ext>
            </a:extLst>
          </p:cNvPr>
          <p:cNvPicPr>
            <a:picLocks noChangeAspect="1"/>
          </p:cNvPicPr>
          <p:nvPr/>
        </p:nvPicPr>
        <p:blipFill>
          <a:blip r:embed="rId11"/>
          <a:stretch>
            <a:fillRect/>
          </a:stretch>
        </p:blipFill>
        <p:spPr>
          <a:xfrm>
            <a:off x="7295214" y="4419073"/>
            <a:ext cx="3360711" cy="2255715"/>
          </a:xfrm>
          <a:prstGeom prst="rect">
            <a:avLst/>
          </a:prstGeom>
        </p:spPr>
      </p:pic>
    </p:spTree>
    <p:extLst>
      <p:ext uri="{BB962C8B-B14F-4D97-AF65-F5344CB8AC3E}">
        <p14:creationId xmlns:p14="http://schemas.microsoft.com/office/powerpoint/2010/main" val="377544154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361355" y="1142835"/>
            <a:ext cx="4820246" cy="338554"/>
          </a:xfrm>
          <a:prstGeom prst="rect">
            <a:avLst/>
          </a:prstGeom>
          <a:noFill/>
        </p:spPr>
        <p:txBody>
          <a:bodyPr wrap="square" rtlCol="0">
            <a:spAutoFit/>
          </a:bodyPr>
          <a:lstStyle/>
          <a:p>
            <a:r>
              <a:rPr lang="en-US" sz="1600"/>
              <a:t>Here’s some more, </a:t>
            </a:r>
            <a:r>
              <a:rPr lang="en-US" sz="1600">
                <a:solidFill>
                  <a:srgbClr val="FF0000"/>
                </a:solidFill>
              </a:rPr>
              <a:t>fitting seaborn into axes subplots</a:t>
            </a:r>
            <a:r>
              <a:rPr lang="en-US" sz="1600"/>
              <a:t>,</a:t>
            </a:r>
          </a:p>
        </p:txBody>
      </p:sp>
      <p:sp>
        <p:nvSpPr>
          <p:cNvPr id="2" name="Rectangle 1">
            <a:extLst>
              <a:ext uri="{FF2B5EF4-FFF2-40B4-BE49-F238E27FC236}">
                <a16:creationId xmlns:a16="http://schemas.microsoft.com/office/drawing/2014/main" id="{B6CC306D-7397-434C-80B8-69A6278BB8E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pic>
        <p:nvPicPr>
          <p:cNvPr id="7" name="Picture 6">
            <a:extLst>
              <a:ext uri="{FF2B5EF4-FFF2-40B4-BE49-F238E27FC236}">
                <a16:creationId xmlns:a16="http://schemas.microsoft.com/office/drawing/2014/main" id="{739CB932-73E4-A616-3465-46A5A3339ACD}"/>
              </a:ext>
            </a:extLst>
          </p:cNvPr>
          <p:cNvPicPr>
            <a:picLocks noChangeAspect="1"/>
          </p:cNvPicPr>
          <p:nvPr/>
        </p:nvPicPr>
        <p:blipFill>
          <a:blip r:embed="rId3"/>
          <a:stretch>
            <a:fillRect/>
          </a:stretch>
        </p:blipFill>
        <p:spPr>
          <a:xfrm>
            <a:off x="493179" y="2020350"/>
            <a:ext cx="4413118" cy="2402301"/>
          </a:xfrm>
          <a:prstGeom prst="rect">
            <a:avLst/>
          </a:prstGeom>
        </p:spPr>
      </p:pic>
      <p:pic>
        <p:nvPicPr>
          <p:cNvPr id="9" name="Picture 8">
            <a:extLst>
              <a:ext uri="{FF2B5EF4-FFF2-40B4-BE49-F238E27FC236}">
                <a16:creationId xmlns:a16="http://schemas.microsoft.com/office/drawing/2014/main" id="{5225C060-7369-9249-8D30-4D5382D4AC73}"/>
              </a:ext>
            </a:extLst>
          </p:cNvPr>
          <p:cNvPicPr>
            <a:picLocks noChangeAspect="1"/>
          </p:cNvPicPr>
          <p:nvPr/>
        </p:nvPicPr>
        <p:blipFill>
          <a:blip r:embed="rId4"/>
          <a:stretch>
            <a:fillRect/>
          </a:stretch>
        </p:blipFill>
        <p:spPr>
          <a:xfrm>
            <a:off x="5688572" y="1813420"/>
            <a:ext cx="4618120" cy="3231160"/>
          </a:xfrm>
          <a:prstGeom prst="rect">
            <a:avLst/>
          </a:prstGeom>
        </p:spPr>
      </p:pic>
    </p:spTree>
    <p:extLst>
      <p:ext uri="{BB962C8B-B14F-4D97-AF65-F5344CB8AC3E}">
        <p14:creationId xmlns:p14="http://schemas.microsoft.com/office/powerpoint/2010/main" val="411428068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7AE1B0-66F5-DEC2-12D8-DB385AF1FBD5}"/>
              </a:ext>
            </a:extLst>
          </p:cNvPr>
          <p:cNvPicPr>
            <a:picLocks noChangeAspect="1"/>
          </p:cNvPicPr>
          <p:nvPr/>
        </p:nvPicPr>
        <p:blipFill>
          <a:blip r:embed="rId3"/>
          <a:stretch>
            <a:fillRect/>
          </a:stretch>
        </p:blipFill>
        <p:spPr>
          <a:xfrm>
            <a:off x="655352" y="1865563"/>
            <a:ext cx="10101137" cy="1652009"/>
          </a:xfrm>
          <a:prstGeom prst="rect">
            <a:avLst/>
          </a:prstGeom>
        </p:spPr>
      </p:pic>
      <p:sp>
        <p:nvSpPr>
          <p:cNvPr id="4" name="Rectangle 3">
            <a:extLst>
              <a:ext uri="{FF2B5EF4-FFF2-40B4-BE49-F238E27FC236}">
                <a16:creationId xmlns:a16="http://schemas.microsoft.com/office/drawing/2014/main" id="{8E3BB5B6-5A62-8B6D-ABAD-E601796B76B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3" name="TextBox 2">
            <a:extLst>
              <a:ext uri="{FF2B5EF4-FFF2-40B4-BE49-F238E27FC236}">
                <a16:creationId xmlns:a16="http://schemas.microsoft.com/office/drawing/2014/main" id="{AADDEAC0-24DF-7495-90D1-D62D4A4FE732}"/>
              </a:ext>
            </a:extLst>
          </p:cNvPr>
          <p:cNvSpPr txBox="1"/>
          <p:nvPr/>
        </p:nvSpPr>
        <p:spPr>
          <a:xfrm>
            <a:off x="566862" y="1073984"/>
            <a:ext cx="4555745" cy="338554"/>
          </a:xfrm>
          <a:prstGeom prst="rect">
            <a:avLst/>
          </a:prstGeom>
          <a:noFill/>
        </p:spPr>
        <p:txBody>
          <a:bodyPr wrap="square" rtlCol="0">
            <a:spAutoFit/>
          </a:bodyPr>
          <a:lstStyle/>
          <a:p>
            <a:r>
              <a:rPr lang="en-US" sz="1600"/>
              <a:t>Example of saving a plot.  </a:t>
            </a:r>
          </a:p>
        </p:txBody>
      </p:sp>
    </p:spTree>
    <p:extLst>
      <p:ext uri="{BB962C8B-B14F-4D97-AF65-F5344CB8AC3E}">
        <p14:creationId xmlns:p14="http://schemas.microsoft.com/office/powerpoint/2010/main" val="96322781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528499" y="841923"/>
            <a:ext cx="6009951" cy="338554"/>
          </a:xfrm>
          <a:prstGeom prst="rect">
            <a:avLst/>
          </a:prstGeom>
          <a:noFill/>
        </p:spPr>
        <p:txBody>
          <a:bodyPr wrap="square" rtlCol="0">
            <a:spAutoFit/>
          </a:bodyPr>
          <a:lstStyle/>
          <a:p>
            <a:r>
              <a:rPr lang="en-US" sz="1600"/>
              <a:t>Here’s some commands for setting up a grid of subplots.  </a:t>
            </a:r>
          </a:p>
        </p:txBody>
      </p:sp>
      <p:sp>
        <p:nvSpPr>
          <p:cNvPr id="7" name="Rectangle 6">
            <a:extLst>
              <a:ext uri="{FF2B5EF4-FFF2-40B4-BE49-F238E27FC236}">
                <a16:creationId xmlns:a16="http://schemas.microsoft.com/office/drawing/2014/main" id="{523A8A68-6501-8CEE-629A-D64B7C93A8D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9" name="TextBox 8">
            <a:extLst>
              <a:ext uri="{FF2B5EF4-FFF2-40B4-BE49-F238E27FC236}">
                <a16:creationId xmlns:a16="http://schemas.microsoft.com/office/drawing/2014/main" id="{FF2D07AF-89B4-BA5C-A8B7-76C960A98EA1}"/>
              </a:ext>
            </a:extLst>
          </p:cNvPr>
          <p:cNvSpPr txBox="1"/>
          <p:nvPr/>
        </p:nvSpPr>
        <p:spPr>
          <a:xfrm>
            <a:off x="4640219" y="3841541"/>
            <a:ext cx="7081820" cy="1169551"/>
          </a:xfrm>
          <a:prstGeom prst="rect">
            <a:avLst/>
          </a:prstGeom>
          <a:noFill/>
        </p:spPr>
        <p:txBody>
          <a:bodyPr wrap="square" rtlCol="0">
            <a:spAutoFit/>
          </a:bodyPr>
          <a:lstStyle/>
          <a:p>
            <a:r>
              <a:rPr lang="en-US" sz="1400"/>
              <a:t>see following pages, but nameofsubplot can be either </a:t>
            </a:r>
            <a:r>
              <a:rPr lang="en-US" sz="1400" b="1"/>
              <a:t>relplot</a:t>
            </a:r>
            <a:r>
              <a:rPr lang="en-US" sz="1400"/>
              <a:t>, </a:t>
            </a:r>
            <a:r>
              <a:rPr lang="en-US" sz="1400" b="1"/>
              <a:t>catplot, lmplot</a:t>
            </a:r>
            <a:r>
              <a:rPr lang="en-US" sz="1400"/>
              <a:t>, or</a:t>
            </a:r>
            <a:r>
              <a:rPr lang="en-US" sz="1400" b="1"/>
              <a:t> pairplot,</a:t>
            </a:r>
            <a:r>
              <a:rPr lang="en-US" sz="1400"/>
              <a:t>  </a:t>
            </a:r>
          </a:p>
          <a:p>
            <a:r>
              <a:rPr lang="en-US" sz="1400"/>
              <a:t>Setting equal to g isn’t necessary, except if you want to do things like add a title, and such. </a:t>
            </a:r>
            <a:r>
              <a:rPr lang="en-US" sz="1400" b="1"/>
              <a:t>g.fig.suptitle() </a:t>
            </a:r>
            <a:r>
              <a:rPr lang="en-US" sz="1400"/>
              <a:t>adds a figure title.  </a:t>
            </a:r>
            <a:r>
              <a:rPr lang="en-US" sz="1400" b="1"/>
              <a:t>y=# (default = 1) </a:t>
            </a:r>
            <a:r>
              <a:rPr lang="en-US" sz="1400"/>
              <a:t>is used to specify the height of the title above the subplots.  </a:t>
            </a:r>
          </a:p>
          <a:p>
            <a:r>
              <a:rPr lang="en-US" sz="1400" b="1"/>
              <a:t>g.set_titles() </a:t>
            </a:r>
            <a:r>
              <a:rPr lang="en-US" sz="1400"/>
              <a:t>sets individual subplot titles.  </a:t>
            </a:r>
          </a:p>
        </p:txBody>
      </p:sp>
      <p:sp>
        <p:nvSpPr>
          <p:cNvPr id="14" name="TextBox 13">
            <a:extLst>
              <a:ext uri="{FF2B5EF4-FFF2-40B4-BE49-F238E27FC236}">
                <a16:creationId xmlns:a16="http://schemas.microsoft.com/office/drawing/2014/main" id="{409E9DEF-9249-94F5-7642-4A64A9C7C015}"/>
              </a:ext>
            </a:extLst>
          </p:cNvPr>
          <p:cNvSpPr txBox="1"/>
          <p:nvPr/>
        </p:nvSpPr>
        <p:spPr>
          <a:xfrm>
            <a:off x="544679" y="3821876"/>
            <a:ext cx="3523030" cy="1815882"/>
          </a:xfrm>
          <a:prstGeom prst="rect">
            <a:avLst/>
          </a:prstGeom>
          <a:noFill/>
        </p:spPr>
        <p:txBody>
          <a:bodyPr wrap="square">
            <a:spAutoFit/>
          </a:bodyPr>
          <a:lstStyle/>
          <a:p>
            <a:r>
              <a:rPr lang="en-US" sz="1600">
                <a:solidFill>
                  <a:srgbClr val="3333CC"/>
                </a:solidFill>
              </a:rPr>
              <a:t>g = seaborn.nameofsubplottype(….)</a:t>
            </a:r>
          </a:p>
          <a:p>
            <a:endParaRPr lang="en-US" sz="1600">
              <a:solidFill>
                <a:srgbClr val="3333CC"/>
              </a:solidFill>
            </a:endParaRPr>
          </a:p>
          <a:p>
            <a:r>
              <a:rPr lang="en-US" sz="1600">
                <a:solidFill>
                  <a:srgbClr val="3333CC"/>
                </a:solidFill>
              </a:rPr>
              <a:t>g.fig.suptitle(‘title’, y=#)</a:t>
            </a:r>
          </a:p>
          <a:p>
            <a:r>
              <a:rPr lang="en-US" sz="1600">
                <a:solidFill>
                  <a:srgbClr val="3333CC"/>
                </a:solidFill>
              </a:rPr>
              <a:t>g.set_titles(“titles”)</a:t>
            </a:r>
          </a:p>
          <a:p>
            <a:r>
              <a:rPr lang="en-US" sz="1600">
                <a:solidFill>
                  <a:srgbClr val="3333CC"/>
                </a:solidFill>
              </a:rPr>
              <a:t>g.set(xlabel = “labels”, ylabel = “labels”)</a:t>
            </a:r>
          </a:p>
          <a:p>
            <a:r>
              <a:rPr lang="en-US" sz="1600">
                <a:solidFill>
                  <a:srgbClr val="3333CC"/>
                </a:solidFill>
              </a:rPr>
              <a:t>pyplot.xticks(rotation=angle)</a:t>
            </a:r>
          </a:p>
          <a:p>
            <a:r>
              <a:rPr lang="en-US" sz="1600">
                <a:solidFill>
                  <a:srgbClr val="3333CC"/>
                </a:solidFill>
              </a:rPr>
              <a:t>pyplot.show()</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A416EF5F-83C0-7874-3A16-224CEEC9A715}"/>
                  </a:ext>
                </a:extLst>
              </p14:cNvPr>
              <p14:cNvContentPartPr/>
              <p14:nvPr/>
            </p14:nvContentPartPr>
            <p14:xfrm>
              <a:off x="4122344" y="3960513"/>
              <a:ext cx="301315" cy="1600438"/>
            </p14:xfrm>
          </p:contentPart>
        </mc:Choice>
        <mc:Fallback xmlns="">
          <p:pic>
            <p:nvPicPr>
              <p:cNvPr id="15" name="Ink 14">
                <a:extLst>
                  <a:ext uri="{FF2B5EF4-FFF2-40B4-BE49-F238E27FC236}">
                    <a16:creationId xmlns:a16="http://schemas.microsoft.com/office/drawing/2014/main" id="{A416EF5F-83C0-7874-3A16-224CEEC9A715}"/>
                  </a:ext>
                </a:extLst>
              </p:cNvPr>
              <p:cNvPicPr/>
              <p:nvPr/>
            </p:nvPicPr>
            <p:blipFill>
              <a:blip r:embed="rId4"/>
              <a:stretch>
                <a:fillRect/>
              </a:stretch>
            </p:blipFill>
            <p:spPr>
              <a:xfrm>
                <a:off x="4116209" y="3954392"/>
                <a:ext cx="313584" cy="1612680"/>
              </a:xfrm>
              <a:prstGeom prst="rect">
                <a:avLst/>
              </a:prstGeom>
            </p:spPr>
          </p:pic>
        </mc:Fallback>
      </mc:AlternateContent>
      <p:sp>
        <p:nvSpPr>
          <p:cNvPr id="16" name="Rectangle 15">
            <a:extLst>
              <a:ext uri="{FF2B5EF4-FFF2-40B4-BE49-F238E27FC236}">
                <a16:creationId xmlns:a16="http://schemas.microsoft.com/office/drawing/2014/main" id="{37747B77-0BF8-FB16-F518-6D59178206CD}"/>
              </a:ext>
            </a:extLst>
          </p:cNvPr>
          <p:cNvSpPr/>
          <p:nvPr/>
        </p:nvSpPr>
        <p:spPr>
          <a:xfrm>
            <a:off x="557994" y="6000867"/>
            <a:ext cx="4021241" cy="584775"/>
          </a:xfrm>
          <a:prstGeom prst="rect">
            <a:avLst/>
          </a:prstGeom>
        </p:spPr>
        <p:txBody>
          <a:bodyPr wrap="square">
            <a:spAutoFit/>
          </a:bodyPr>
          <a:lstStyle/>
          <a:p>
            <a:r>
              <a:rPr lang="en-US" sz="1600">
                <a:solidFill>
                  <a:srgbClr val="3333CC"/>
                </a:solidFill>
              </a:rPr>
              <a:t>my_plot = seaborn. nameofsubplottype(……)</a:t>
            </a:r>
          </a:p>
          <a:p>
            <a:r>
              <a:rPr lang="en-US" sz="1600">
                <a:solidFill>
                  <a:srgbClr val="3333CC"/>
                </a:solidFill>
              </a:rPr>
              <a:t>my_plot.get_figure().savefig(fname = “path”)</a:t>
            </a:r>
          </a:p>
        </p:txBody>
      </p:sp>
      <p:sp>
        <p:nvSpPr>
          <p:cNvPr id="18" name="TextBox 17">
            <a:extLst>
              <a:ext uri="{FF2B5EF4-FFF2-40B4-BE49-F238E27FC236}">
                <a16:creationId xmlns:a16="http://schemas.microsoft.com/office/drawing/2014/main" id="{FE7C0B23-CA95-AF8F-327E-6BF1BEE5582F}"/>
              </a:ext>
            </a:extLst>
          </p:cNvPr>
          <p:cNvSpPr txBox="1"/>
          <p:nvPr/>
        </p:nvSpPr>
        <p:spPr>
          <a:xfrm>
            <a:off x="5419557" y="6031644"/>
            <a:ext cx="5714162" cy="523220"/>
          </a:xfrm>
          <a:prstGeom prst="rect">
            <a:avLst/>
          </a:prstGeom>
          <a:noFill/>
        </p:spPr>
        <p:txBody>
          <a:bodyPr wrap="square">
            <a:spAutoFit/>
          </a:bodyPr>
          <a:lstStyle/>
          <a:p>
            <a:r>
              <a:rPr lang="en-US" sz="1400"/>
              <a:t>to save a plot, first assign it to some variable, creating a plot object.  Then apply the .get_figure() method to it, followed by the savefig() method.  </a:t>
            </a:r>
          </a:p>
        </p:txBody>
      </p:sp>
      <mc:AlternateContent xmlns:mc="http://schemas.openxmlformats.org/markup-compatibility/2006" xmlns:p14="http://schemas.microsoft.com/office/powerpoint/2010/main">
        <mc:Choice Requires="p14">
          <p:contentPart p14:bwMode="auto" r:id="rId5">
            <p14:nvContentPartPr>
              <p14:cNvPr id="19" name="Ink 18">
                <a:extLst>
                  <a:ext uri="{FF2B5EF4-FFF2-40B4-BE49-F238E27FC236}">
                    <a16:creationId xmlns:a16="http://schemas.microsoft.com/office/drawing/2014/main" id="{52FB8F6C-1727-FA5E-ECF2-1E24FF713456}"/>
                  </a:ext>
                </a:extLst>
              </p14:cNvPr>
              <p14:cNvContentPartPr/>
              <p14:nvPr/>
            </p14:nvContentPartPr>
            <p14:xfrm>
              <a:off x="4640219" y="6181816"/>
              <a:ext cx="587520" cy="131760"/>
            </p14:xfrm>
          </p:contentPart>
        </mc:Choice>
        <mc:Fallback xmlns="">
          <p:pic>
            <p:nvPicPr>
              <p:cNvPr id="19" name="Ink 18">
                <a:extLst>
                  <a:ext uri="{FF2B5EF4-FFF2-40B4-BE49-F238E27FC236}">
                    <a16:creationId xmlns:a16="http://schemas.microsoft.com/office/drawing/2014/main" id="{52FB8F6C-1727-FA5E-ECF2-1E24FF713456}"/>
                  </a:ext>
                </a:extLst>
              </p:cNvPr>
              <p:cNvPicPr/>
              <p:nvPr/>
            </p:nvPicPr>
            <p:blipFill>
              <a:blip r:embed="rId6"/>
              <a:stretch>
                <a:fillRect/>
              </a:stretch>
            </p:blipFill>
            <p:spPr>
              <a:xfrm>
                <a:off x="4634099" y="6175696"/>
                <a:ext cx="59976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0" name="Ink 19">
                <a:extLst>
                  <a:ext uri="{FF2B5EF4-FFF2-40B4-BE49-F238E27FC236}">
                    <a16:creationId xmlns:a16="http://schemas.microsoft.com/office/drawing/2014/main" id="{3996D1FB-B5A2-5EA1-1925-0662BC271AB8}"/>
                  </a:ext>
                </a:extLst>
              </p14:cNvPr>
              <p14:cNvContentPartPr/>
              <p14:nvPr/>
            </p14:nvContentPartPr>
            <p14:xfrm>
              <a:off x="204347" y="3960513"/>
              <a:ext cx="346680" cy="2392391"/>
            </p14:xfrm>
          </p:contentPart>
        </mc:Choice>
        <mc:Fallback xmlns="">
          <p:pic>
            <p:nvPicPr>
              <p:cNvPr id="20" name="Ink 19">
                <a:extLst>
                  <a:ext uri="{FF2B5EF4-FFF2-40B4-BE49-F238E27FC236}">
                    <a16:creationId xmlns:a16="http://schemas.microsoft.com/office/drawing/2014/main" id="{3996D1FB-B5A2-5EA1-1925-0662BC271AB8}"/>
                  </a:ext>
                </a:extLst>
              </p:cNvPr>
              <p:cNvPicPr/>
              <p:nvPr/>
            </p:nvPicPr>
            <p:blipFill>
              <a:blip r:embed="rId8"/>
              <a:stretch>
                <a:fillRect/>
              </a:stretch>
            </p:blipFill>
            <p:spPr>
              <a:xfrm>
                <a:off x="198221" y="3954393"/>
                <a:ext cx="358933" cy="2404630"/>
              </a:xfrm>
              <a:prstGeom prst="rect">
                <a:avLst/>
              </a:prstGeom>
            </p:spPr>
          </p:pic>
        </mc:Fallback>
      </mc:AlternateContent>
      <p:sp>
        <p:nvSpPr>
          <p:cNvPr id="23" name="TextBox 22">
            <a:extLst>
              <a:ext uri="{FF2B5EF4-FFF2-40B4-BE49-F238E27FC236}">
                <a16:creationId xmlns:a16="http://schemas.microsoft.com/office/drawing/2014/main" id="{1FA0ADA7-8FAD-9DC6-A05A-230C72B70CE3}"/>
              </a:ext>
            </a:extLst>
          </p:cNvPr>
          <p:cNvSpPr txBox="1"/>
          <p:nvPr/>
        </p:nvSpPr>
        <p:spPr>
          <a:xfrm>
            <a:off x="528499" y="1249832"/>
            <a:ext cx="5567501" cy="338554"/>
          </a:xfrm>
          <a:prstGeom prst="rect">
            <a:avLst/>
          </a:prstGeom>
          <a:noFill/>
        </p:spPr>
        <p:txBody>
          <a:bodyPr wrap="square" rtlCol="0">
            <a:spAutoFit/>
          </a:bodyPr>
          <a:lstStyle/>
          <a:p>
            <a:r>
              <a:rPr lang="en-US" sz="1600">
                <a:solidFill>
                  <a:srgbClr val="3333CC"/>
                </a:solidFill>
              </a:rPr>
              <a:t>seaborn.set(style = “style”, palette = palette, context = “context”)</a:t>
            </a:r>
          </a:p>
        </p:txBody>
      </p:sp>
      <p:sp>
        <p:nvSpPr>
          <p:cNvPr id="24" name="TextBox 23">
            <a:extLst>
              <a:ext uri="{FF2B5EF4-FFF2-40B4-BE49-F238E27FC236}">
                <a16:creationId xmlns:a16="http://schemas.microsoft.com/office/drawing/2014/main" id="{3C65CBC0-0AF6-A7AF-BA64-86563A096AAE}"/>
              </a:ext>
            </a:extLst>
          </p:cNvPr>
          <p:cNvSpPr txBox="1"/>
          <p:nvPr/>
        </p:nvSpPr>
        <p:spPr>
          <a:xfrm>
            <a:off x="2198042" y="1895080"/>
            <a:ext cx="9778710" cy="1600438"/>
          </a:xfrm>
          <a:prstGeom prst="rect">
            <a:avLst/>
          </a:prstGeom>
          <a:noFill/>
        </p:spPr>
        <p:txBody>
          <a:bodyPr wrap="square" rtlCol="0">
            <a:spAutoFit/>
          </a:bodyPr>
          <a:lstStyle/>
          <a:p>
            <a:r>
              <a:rPr lang="en-US" sz="1400" b="1"/>
              <a:t>style = “style”</a:t>
            </a:r>
            <a:r>
              <a:rPr lang="en-US" sz="1400"/>
              <a:t> sets the, well, style.</a:t>
            </a:r>
            <a:r>
              <a:rPr lang="en-US" sz="1400" b="1"/>
              <a:t> </a:t>
            </a:r>
            <a:r>
              <a:rPr lang="en-US" sz="1400"/>
              <a:t> It could be </a:t>
            </a:r>
            <a:r>
              <a:rPr lang="en-US" sz="1400" i="1"/>
              <a:t>whitegrid</a:t>
            </a:r>
            <a:r>
              <a:rPr lang="en-US" sz="1400"/>
              <a:t>, </a:t>
            </a:r>
            <a:r>
              <a:rPr lang="en-US" sz="1400" i="1"/>
              <a:t>darkgrid (default)</a:t>
            </a:r>
            <a:r>
              <a:rPr lang="en-US" sz="1400"/>
              <a:t>, </a:t>
            </a:r>
            <a:r>
              <a:rPr lang="en-US" sz="1400" i="1"/>
              <a:t>ticks</a:t>
            </a:r>
            <a:r>
              <a:rPr lang="en-US" sz="1400"/>
              <a:t>, </a:t>
            </a:r>
            <a:r>
              <a:rPr lang="en-US" sz="1400" i="1"/>
              <a:t>white</a:t>
            </a:r>
            <a:r>
              <a:rPr lang="en-US" sz="1400"/>
              <a:t>, </a:t>
            </a:r>
            <a:r>
              <a:rPr lang="en-US" sz="1400" i="1"/>
              <a:t>dark, etc</a:t>
            </a:r>
            <a:r>
              <a:rPr lang="en-US" sz="1400"/>
              <a:t>.  </a:t>
            </a:r>
            <a:r>
              <a:rPr lang="en-US" sz="1400" b="1"/>
              <a:t>palette = palette</a:t>
            </a:r>
            <a:r>
              <a:rPr lang="en-US" sz="1400"/>
              <a:t>, sets the colors of the plot.  This could be a simple list of colors: </a:t>
            </a:r>
            <a:r>
              <a:rPr lang="en-US" sz="1400">
                <a:solidFill>
                  <a:srgbClr val="3333FF"/>
                </a:solidFill>
              </a:rPr>
              <a:t>palette = [“red”, “blue”, etc.]</a:t>
            </a:r>
            <a:r>
              <a:rPr lang="en-US" sz="1400"/>
              <a:t>.  Or could use seaborn’s custom palettes, </a:t>
            </a:r>
            <a:r>
              <a:rPr lang="en-US" sz="1400">
                <a:solidFill>
                  <a:srgbClr val="3333FF"/>
                </a:solidFill>
              </a:rPr>
              <a:t>pallete = “R</a:t>
            </a:r>
            <a:r>
              <a:rPr lang="en-US" sz="1400" i="1">
                <a:solidFill>
                  <a:srgbClr val="3333FF"/>
                </a:solidFill>
              </a:rPr>
              <a:t>dBu”</a:t>
            </a:r>
            <a:r>
              <a:rPr lang="en-US" sz="1400">
                <a:solidFill>
                  <a:srgbClr val="3333FF"/>
                </a:solidFill>
              </a:rPr>
              <a:t>, “</a:t>
            </a:r>
            <a:r>
              <a:rPr lang="en-US" sz="1400" i="1">
                <a:solidFill>
                  <a:srgbClr val="3333FF"/>
                </a:solidFill>
              </a:rPr>
              <a:t>PRGn”</a:t>
            </a:r>
            <a:r>
              <a:rPr lang="en-US" sz="1400">
                <a:solidFill>
                  <a:srgbClr val="3333FF"/>
                </a:solidFill>
              </a:rPr>
              <a:t>, “</a:t>
            </a:r>
            <a:r>
              <a:rPr lang="en-US" sz="1400" i="1">
                <a:solidFill>
                  <a:srgbClr val="3333FF"/>
                </a:solidFill>
              </a:rPr>
              <a:t>Greys”</a:t>
            </a:r>
            <a:r>
              <a:rPr lang="en-US" sz="1400">
                <a:solidFill>
                  <a:srgbClr val="3333FF"/>
                </a:solidFill>
              </a:rPr>
              <a:t>,</a:t>
            </a:r>
            <a:r>
              <a:rPr lang="en-US" sz="1400" i="1">
                <a:solidFill>
                  <a:srgbClr val="3333FF"/>
                </a:solidFill>
              </a:rPr>
              <a:t> “Reds”, “Blues”; “deep”, “muted”, “pastel”, “bright”, “jdark”, “colorblind”, </a:t>
            </a:r>
            <a:r>
              <a:rPr lang="en-US" sz="1400">
                <a:solidFill>
                  <a:srgbClr val="3333FF"/>
                </a:solidFill>
              </a:rPr>
              <a:t>etc</a:t>
            </a:r>
            <a:r>
              <a:rPr lang="en-US" sz="1400"/>
              <a:t>. Can also set </a:t>
            </a:r>
            <a:r>
              <a:rPr lang="en-US" sz="1400">
                <a:solidFill>
                  <a:srgbClr val="3333FF"/>
                </a:solidFill>
              </a:rPr>
              <a:t>palette = seaborn.color_palette(“RdBu” ,n)</a:t>
            </a:r>
            <a:r>
              <a:rPr lang="en-US" sz="1400"/>
              <a:t>, for instance, where n is the number of colors you want in the palette.  This seems to be overridden if we have  employed the ‘hue’ argument in seaborn.typeofplot().  Can view color palettes via </a:t>
            </a:r>
            <a:r>
              <a:rPr lang="en-US" sz="1400">
                <a:solidFill>
                  <a:srgbClr val="3333FF"/>
                </a:solidFill>
              </a:rPr>
              <a:t>seaborn.palplot(palette)</a:t>
            </a:r>
            <a:r>
              <a:rPr lang="en-US" sz="1400"/>
              <a:t>.  </a:t>
            </a:r>
            <a:r>
              <a:rPr lang="en-US" sz="1400" b="1"/>
              <a:t>context=“context”</a:t>
            </a:r>
            <a:r>
              <a:rPr lang="en-US" sz="1400"/>
              <a:t> sets the presentation mode.  context could be </a:t>
            </a:r>
            <a:r>
              <a:rPr lang="en-US" sz="1400" i="1"/>
              <a:t>paper</a:t>
            </a:r>
            <a:r>
              <a:rPr lang="en-US" sz="1400"/>
              <a:t>, </a:t>
            </a:r>
            <a:r>
              <a:rPr lang="en-US" sz="1400" i="1"/>
              <a:t>notebook</a:t>
            </a:r>
            <a:r>
              <a:rPr lang="en-US" sz="1400"/>
              <a:t>, </a:t>
            </a:r>
            <a:r>
              <a:rPr lang="en-US" sz="1400" i="1"/>
              <a:t>talk</a:t>
            </a:r>
            <a:r>
              <a:rPr lang="en-US" sz="1400"/>
              <a:t>, </a:t>
            </a:r>
            <a:r>
              <a:rPr lang="en-US" sz="1400" i="1"/>
              <a:t>poster</a:t>
            </a:r>
            <a:r>
              <a:rPr lang="en-US" sz="1400"/>
              <a:t>.  Can also separately set these attributes via </a:t>
            </a:r>
            <a:r>
              <a:rPr lang="en-US" sz="1400" i="1"/>
              <a:t>seaborn.set_style(“style”), seaborn.set_palette(palette), seaborn.set_context(“context”)</a:t>
            </a:r>
            <a:r>
              <a:rPr lang="en-US" sz="1400"/>
              <a:t>. </a:t>
            </a:r>
          </a:p>
        </p:txBody>
      </p:sp>
      <mc:AlternateContent xmlns:mc="http://schemas.openxmlformats.org/markup-compatibility/2006" xmlns:p14="http://schemas.microsoft.com/office/powerpoint/2010/main">
        <mc:Choice Requires="p14">
          <p:contentPart p14:bwMode="auto" r:id="rId9">
            <p14:nvContentPartPr>
              <p14:cNvPr id="25" name="Ink 24">
                <a:extLst>
                  <a:ext uri="{FF2B5EF4-FFF2-40B4-BE49-F238E27FC236}">
                    <a16:creationId xmlns:a16="http://schemas.microsoft.com/office/drawing/2014/main" id="{9F85FB7A-58E7-28ED-A869-5AE480F11F2E}"/>
                  </a:ext>
                </a:extLst>
              </p14:cNvPr>
              <p14:cNvContentPartPr/>
              <p14:nvPr/>
            </p14:nvContentPartPr>
            <p14:xfrm>
              <a:off x="6020803" y="1394706"/>
              <a:ext cx="670680" cy="387360"/>
            </p14:xfrm>
          </p:contentPart>
        </mc:Choice>
        <mc:Fallback xmlns="">
          <p:pic>
            <p:nvPicPr>
              <p:cNvPr id="25" name="Ink 24">
                <a:extLst>
                  <a:ext uri="{FF2B5EF4-FFF2-40B4-BE49-F238E27FC236}">
                    <a16:creationId xmlns:a16="http://schemas.microsoft.com/office/drawing/2014/main" id="{9F85FB7A-58E7-28ED-A869-5AE480F11F2E}"/>
                  </a:ext>
                </a:extLst>
              </p:cNvPr>
              <p:cNvPicPr/>
              <p:nvPr/>
            </p:nvPicPr>
            <p:blipFill>
              <a:blip r:embed="rId10"/>
              <a:stretch>
                <a:fillRect/>
              </a:stretch>
            </p:blipFill>
            <p:spPr>
              <a:xfrm>
                <a:off x="6014683" y="1388586"/>
                <a:ext cx="682920" cy="399600"/>
              </a:xfrm>
              <a:prstGeom prst="rect">
                <a:avLst/>
              </a:prstGeom>
            </p:spPr>
          </p:pic>
        </mc:Fallback>
      </mc:AlternateContent>
    </p:spTree>
    <p:extLst>
      <p:ext uri="{BB962C8B-B14F-4D97-AF65-F5344CB8AC3E}">
        <p14:creationId xmlns:p14="http://schemas.microsoft.com/office/powerpoint/2010/main" val="115160185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23A8A68-6501-8CEE-629A-D64B7C93A8D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3" name="TextBox 2">
            <a:extLst>
              <a:ext uri="{FF2B5EF4-FFF2-40B4-BE49-F238E27FC236}">
                <a16:creationId xmlns:a16="http://schemas.microsoft.com/office/drawing/2014/main" id="{872E7558-B16C-6CB5-012E-4F380554672A}"/>
              </a:ext>
            </a:extLst>
          </p:cNvPr>
          <p:cNvSpPr txBox="1"/>
          <p:nvPr/>
        </p:nvSpPr>
        <p:spPr>
          <a:xfrm>
            <a:off x="518668" y="2519787"/>
            <a:ext cx="8212377" cy="830997"/>
          </a:xfrm>
          <a:prstGeom prst="rect">
            <a:avLst/>
          </a:prstGeom>
          <a:noFill/>
        </p:spPr>
        <p:txBody>
          <a:bodyPr wrap="square" rtlCol="0">
            <a:spAutoFit/>
          </a:bodyPr>
          <a:lstStyle/>
          <a:p>
            <a:r>
              <a:rPr lang="en-US" sz="1600">
                <a:solidFill>
                  <a:srgbClr val="3333CC"/>
                </a:solidFill>
              </a:rPr>
              <a:t>seaborn.relplot(x = x_column, y = y_column, kind = “typeofplot”, palette = palette,</a:t>
            </a:r>
          </a:p>
          <a:p>
            <a:r>
              <a:rPr lang="en-US" sz="1600">
                <a:solidFill>
                  <a:srgbClr val="3333CC"/>
                </a:solidFill>
              </a:rPr>
              <a:t> 	         hue = h_column, hue_order = hue_list,</a:t>
            </a:r>
          </a:p>
          <a:p>
            <a:r>
              <a:rPr lang="en-US" sz="1600">
                <a:solidFill>
                  <a:srgbClr val="3333CC"/>
                </a:solidFill>
              </a:rPr>
              <a:t>	         row = r_column, col = c_column, row_order = row_list, col_order = col_list)</a:t>
            </a:r>
          </a:p>
        </p:txBody>
      </p:sp>
      <p:sp>
        <p:nvSpPr>
          <p:cNvPr id="4" name="TextBox 3">
            <a:extLst>
              <a:ext uri="{FF2B5EF4-FFF2-40B4-BE49-F238E27FC236}">
                <a16:creationId xmlns:a16="http://schemas.microsoft.com/office/drawing/2014/main" id="{9178B8B6-F948-8BEC-08CF-160E79CB2A2D}"/>
              </a:ext>
            </a:extLst>
          </p:cNvPr>
          <p:cNvSpPr txBox="1"/>
          <p:nvPr/>
        </p:nvSpPr>
        <p:spPr>
          <a:xfrm>
            <a:off x="528266" y="1037474"/>
            <a:ext cx="10985074" cy="1077218"/>
          </a:xfrm>
          <a:prstGeom prst="rect">
            <a:avLst/>
          </a:prstGeom>
          <a:noFill/>
        </p:spPr>
        <p:txBody>
          <a:bodyPr wrap="square" rtlCol="0">
            <a:spAutoFit/>
          </a:bodyPr>
          <a:lstStyle/>
          <a:p>
            <a:r>
              <a:rPr lang="en-US" sz="1600"/>
              <a:t>So instead of using hue as a z-coordinate so to speak, we can just create subplots based on hue.  Looks like </a:t>
            </a:r>
            <a:r>
              <a:rPr lang="en-US" sz="1600" b="1"/>
              <a:t>relplot</a:t>
            </a:r>
            <a:r>
              <a:rPr lang="en-US" sz="1600"/>
              <a:t> (does scatter and line plots), </a:t>
            </a:r>
            <a:r>
              <a:rPr lang="en-US" sz="1600" b="1"/>
              <a:t>catplot</a:t>
            </a:r>
            <a:r>
              <a:rPr lang="en-US" sz="1600"/>
              <a:t> (does categorical plots), </a:t>
            </a:r>
            <a:r>
              <a:rPr lang="en-US" sz="1600" b="1"/>
              <a:t>displot</a:t>
            </a:r>
            <a:r>
              <a:rPr lang="en-US" sz="1600"/>
              <a:t> (does histograms), and </a:t>
            </a:r>
            <a:r>
              <a:rPr lang="en-US" sz="1600" b="1"/>
              <a:t>lmplot</a:t>
            </a:r>
            <a:r>
              <a:rPr lang="en-US" sz="1600"/>
              <a:t> (does regressions) support this functionality  I think they also support the hue functionality too.  So we’ll have plots of x vs. y with fixed values of r_column and c_column in the grid, and points colored by h_column.</a:t>
            </a:r>
          </a:p>
        </p:txBody>
      </p:sp>
      <mc:AlternateContent xmlns:mc="http://schemas.openxmlformats.org/markup-compatibility/2006" xmlns:p14="http://schemas.microsoft.com/office/powerpoint/2010/main">
        <mc:Choice Requires="p14">
          <p:contentPart p14:bwMode="auto" r:id="rId3">
            <p14:nvContentPartPr>
              <p14:cNvPr id="17" name="Ink 16">
                <a:extLst>
                  <a:ext uri="{FF2B5EF4-FFF2-40B4-BE49-F238E27FC236}">
                    <a16:creationId xmlns:a16="http://schemas.microsoft.com/office/drawing/2014/main" id="{7CC7F599-1EA2-E528-6FE3-ABE4722D3BDD}"/>
                  </a:ext>
                </a:extLst>
              </p14:cNvPr>
              <p14:cNvContentPartPr/>
              <p14:nvPr/>
            </p14:nvContentPartPr>
            <p14:xfrm>
              <a:off x="8111617" y="3153317"/>
              <a:ext cx="803520" cy="584775"/>
            </p14:xfrm>
          </p:contentPart>
        </mc:Choice>
        <mc:Fallback xmlns="">
          <p:pic>
            <p:nvPicPr>
              <p:cNvPr id="17" name="Ink 16">
                <a:extLst>
                  <a:ext uri="{FF2B5EF4-FFF2-40B4-BE49-F238E27FC236}">
                    <a16:creationId xmlns:a16="http://schemas.microsoft.com/office/drawing/2014/main" id="{7CC7F599-1EA2-E528-6FE3-ABE4722D3BDD}"/>
                  </a:ext>
                </a:extLst>
              </p:cNvPr>
              <p:cNvPicPr/>
              <p:nvPr/>
            </p:nvPicPr>
            <p:blipFill>
              <a:blip r:embed="rId4"/>
              <a:stretch>
                <a:fillRect/>
              </a:stretch>
            </p:blipFill>
            <p:spPr>
              <a:xfrm>
                <a:off x="8105497" y="3147203"/>
                <a:ext cx="815760" cy="597003"/>
              </a:xfrm>
              <a:prstGeom prst="rect">
                <a:avLst/>
              </a:prstGeom>
            </p:spPr>
          </p:pic>
        </mc:Fallback>
      </mc:AlternateContent>
      <p:sp>
        <p:nvSpPr>
          <p:cNvPr id="23" name="TextBox 22">
            <a:extLst>
              <a:ext uri="{FF2B5EF4-FFF2-40B4-BE49-F238E27FC236}">
                <a16:creationId xmlns:a16="http://schemas.microsoft.com/office/drawing/2014/main" id="{E9A2F583-B6B3-830F-0B05-2770DC35A3A5}"/>
              </a:ext>
            </a:extLst>
          </p:cNvPr>
          <p:cNvSpPr txBox="1"/>
          <p:nvPr/>
        </p:nvSpPr>
        <p:spPr>
          <a:xfrm>
            <a:off x="1842089" y="3904400"/>
            <a:ext cx="8875071" cy="2246769"/>
          </a:xfrm>
          <a:prstGeom prst="rect">
            <a:avLst/>
          </a:prstGeom>
          <a:noFill/>
        </p:spPr>
        <p:txBody>
          <a:bodyPr wrap="square" rtlCol="0">
            <a:spAutoFit/>
          </a:bodyPr>
          <a:lstStyle/>
          <a:p>
            <a:r>
              <a:rPr lang="en-US" sz="1400"/>
              <a:t>will plot y vs. x in a matrix indexed by row =  r_column1 and col = c_column2 values.  </a:t>
            </a:r>
            <a:r>
              <a:rPr lang="en-US" sz="1400" b="1"/>
              <a:t>kind</a:t>
            </a:r>
            <a:r>
              <a:rPr lang="en-US" sz="1400"/>
              <a:t> can be </a:t>
            </a:r>
            <a:r>
              <a:rPr lang="en-US" sz="1400" i="1"/>
              <a:t>line</a:t>
            </a:r>
            <a:r>
              <a:rPr lang="en-US" sz="1400"/>
              <a:t> or </a:t>
            </a:r>
            <a:r>
              <a:rPr lang="en-US" sz="1400" i="1"/>
              <a:t>scatter</a:t>
            </a:r>
            <a:r>
              <a:rPr lang="en-US" sz="1400"/>
              <a:t>.  Can use </a:t>
            </a:r>
            <a:r>
              <a:rPr lang="en-US" sz="1400" b="1"/>
              <a:t>palette</a:t>
            </a:r>
            <a:r>
              <a:rPr lang="en-US" sz="1400"/>
              <a:t> argument to specify color scheme (see end of file for ‘names”).  Or can write a dictionary mapping hue values to colors.  </a:t>
            </a:r>
          </a:p>
          <a:p>
            <a:endParaRPr lang="en-US" sz="1400"/>
          </a:p>
          <a:p>
            <a:r>
              <a:rPr lang="en-US" sz="1400" b="1"/>
              <a:t>hue = h_column </a:t>
            </a:r>
            <a:r>
              <a:rPr lang="en-US" sz="1400"/>
              <a:t>colors the points according to the values in h_column</a:t>
            </a:r>
          </a:p>
          <a:p>
            <a:endParaRPr lang="en-US" sz="1400" b="1"/>
          </a:p>
          <a:p>
            <a:r>
              <a:rPr lang="en-US" sz="1400" b="1"/>
              <a:t>row = r_column</a:t>
            </a:r>
            <a:r>
              <a:rPr lang="en-US" sz="1400"/>
              <a:t> makes all points in graphs have same value of r_column in each row.  </a:t>
            </a:r>
            <a:r>
              <a:rPr lang="en-US" sz="1400" b="1"/>
              <a:t>col = c_column</a:t>
            </a:r>
            <a:r>
              <a:rPr lang="en-US" sz="1400"/>
              <a:t> makes all points in graphs have same value of c_column in each column.  The optional </a:t>
            </a:r>
            <a:r>
              <a:rPr lang="en-US" sz="1400" b="1"/>
              <a:t>row_order </a:t>
            </a:r>
            <a:r>
              <a:rPr lang="en-US" sz="1400"/>
              <a:t>and </a:t>
            </a:r>
            <a:r>
              <a:rPr lang="en-US" sz="1400" b="1"/>
              <a:t>col_order </a:t>
            </a:r>
            <a:r>
              <a:rPr lang="en-US" sz="1400"/>
              <a:t>take lists of values that r_column1 and c_column2, respectively, can take on.  This specifies the place in the row/column that these graphs corresponding to those values appear.  Otherwise, seaborn chooses its own default order.  </a:t>
            </a:r>
          </a:p>
        </p:txBody>
      </p:sp>
    </p:spTree>
    <p:extLst>
      <p:ext uri="{BB962C8B-B14F-4D97-AF65-F5344CB8AC3E}">
        <p14:creationId xmlns:p14="http://schemas.microsoft.com/office/powerpoint/2010/main" val="426346118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23A8A68-6501-8CEE-629A-D64B7C93A8D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4" name="TextBox 3">
            <a:extLst>
              <a:ext uri="{FF2B5EF4-FFF2-40B4-BE49-F238E27FC236}">
                <a16:creationId xmlns:a16="http://schemas.microsoft.com/office/drawing/2014/main" id="{9178B8B6-F948-8BEC-08CF-160E79CB2A2D}"/>
              </a:ext>
            </a:extLst>
          </p:cNvPr>
          <p:cNvSpPr txBox="1"/>
          <p:nvPr/>
        </p:nvSpPr>
        <p:spPr>
          <a:xfrm>
            <a:off x="518668" y="1057147"/>
            <a:ext cx="10985074" cy="830997"/>
          </a:xfrm>
          <a:prstGeom prst="rect">
            <a:avLst/>
          </a:prstGeom>
          <a:noFill/>
        </p:spPr>
        <p:txBody>
          <a:bodyPr wrap="square" rtlCol="0">
            <a:spAutoFit/>
          </a:bodyPr>
          <a:lstStyle/>
          <a:p>
            <a:r>
              <a:rPr lang="en-US" sz="1600"/>
              <a:t>So instead of using hue as a z-coordinate so to speak, we can just create subplots based on hue.  Looks like </a:t>
            </a:r>
            <a:r>
              <a:rPr lang="en-US" sz="1600" b="1"/>
              <a:t>relplot</a:t>
            </a:r>
            <a:r>
              <a:rPr lang="en-US" sz="1600"/>
              <a:t> (does scatter and line plots), </a:t>
            </a:r>
            <a:r>
              <a:rPr lang="en-US" sz="1600" b="1"/>
              <a:t>catplot</a:t>
            </a:r>
            <a:r>
              <a:rPr lang="en-US" sz="1600"/>
              <a:t> (does categorical plots), </a:t>
            </a:r>
            <a:r>
              <a:rPr lang="en-US" sz="1600" b="1"/>
              <a:t>displot</a:t>
            </a:r>
            <a:r>
              <a:rPr lang="en-US" sz="1600"/>
              <a:t> (does histograms), and </a:t>
            </a:r>
            <a:r>
              <a:rPr lang="en-US" sz="1600" b="1"/>
              <a:t>lmplot</a:t>
            </a:r>
            <a:r>
              <a:rPr lang="en-US" sz="1600"/>
              <a:t> (does regressions) support this functionality  I think they also support the hue functionality too.  </a:t>
            </a:r>
          </a:p>
        </p:txBody>
      </p:sp>
      <p:sp>
        <p:nvSpPr>
          <p:cNvPr id="5" name="TextBox 4">
            <a:extLst>
              <a:ext uri="{FF2B5EF4-FFF2-40B4-BE49-F238E27FC236}">
                <a16:creationId xmlns:a16="http://schemas.microsoft.com/office/drawing/2014/main" id="{1B76F989-EFDF-83D5-E470-331312BC820B}"/>
              </a:ext>
            </a:extLst>
          </p:cNvPr>
          <p:cNvSpPr txBox="1"/>
          <p:nvPr/>
        </p:nvSpPr>
        <p:spPr>
          <a:xfrm>
            <a:off x="518668" y="2239570"/>
            <a:ext cx="9844532" cy="830997"/>
          </a:xfrm>
          <a:prstGeom prst="rect">
            <a:avLst/>
          </a:prstGeom>
          <a:noFill/>
        </p:spPr>
        <p:txBody>
          <a:bodyPr wrap="square" rtlCol="0">
            <a:spAutoFit/>
          </a:bodyPr>
          <a:lstStyle/>
          <a:p>
            <a:r>
              <a:rPr lang="en-US" sz="1600">
                <a:solidFill>
                  <a:srgbClr val="3333CC"/>
                </a:solidFill>
              </a:rPr>
              <a:t>seaborn.catplot(data = dataframe,  x = “x_column”, y = “y_column”, kind = “typeofplot”, palette = palette,</a:t>
            </a:r>
          </a:p>
          <a:p>
            <a:r>
              <a:rPr lang="en-US" sz="1600">
                <a:solidFill>
                  <a:srgbClr val="3333CC"/>
                </a:solidFill>
              </a:rPr>
              <a:t>	          hue = “h_column”, hue_order = hue_list,</a:t>
            </a:r>
          </a:p>
          <a:p>
            <a:r>
              <a:rPr lang="en-US" sz="1600">
                <a:solidFill>
                  <a:srgbClr val="3333CC"/>
                </a:solidFill>
              </a:rPr>
              <a:t>	          row = “r_column”, col = “c_column”, row_order = row_list, col_order = col_list, col_wrap = w)</a:t>
            </a: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EA1D4619-ED6D-8B3E-3EDC-9DE876EDDB6E}"/>
                  </a:ext>
                </a:extLst>
              </p14:cNvPr>
              <p14:cNvContentPartPr/>
              <p14:nvPr/>
            </p14:nvContentPartPr>
            <p14:xfrm>
              <a:off x="9431861" y="2908888"/>
              <a:ext cx="803520" cy="666597"/>
            </p14:xfrm>
          </p:contentPart>
        </mc:Choice>
        <mc:Fallback xmlns="">
          <p:pic>
            <p:nvPicPr>
              <p:cNvPr id="8" name="Ink 7">
                <a:extLst>
                  <a:ext uri="{FF2B5EF4-FFF2-40B4-BE49-F238E27FC236}">
                    <a16:creationId xmlns:a16="http://schemas.microsoft.com/office/drawing/2014/main" id="{EA1D4619-ED6D-8B3E-3EDC-9DE876EDDB6E}"/>
                  </a:ext>
                </a:extLst>
              </p:cNvPr>
              <p:cNvPicPr/>
              <p:nvPr/>
            </p:nvPicPr>
            <p:blipFill>
              <a:blip r:embed="rId4"/>
              <a:stretch>
                <a:fillRect/>
              </a:stretch>
            </p:blipFill>
            <p:spPr>
              <a:xfrm>
                <a:off x="9425741" y="2902772"/>
                <a:ext cx="815760" cy="678828"/>
              </a:xfrm>
              <a:prstGeom prst="rect">
                <a:avLst/>
              </a:prstGeom>
            </p:spPr>
          </p:pic>
        </mc:Fallback>
      </mc:AlternateContent>
      <p:sp>
        <p:nvSpPr>
          <p:cNvPr id="9" name="TextBox 8">
            <a:extLst>
              <a:ext uri="{FF2B5EF4-FFF2-40B4-BE49-F238E27FC236}">
                <a16:creationId xmlns:a16="http://schemas.microsoft.com/office/drawing/2014/main" id="{167423BA-FD84-3370-5E29-0AF9AD9F5B4D}"/>
              </a:ext>
            </a:extLst>
          </p:cNvPr>
          <p:cNvSpPr txBox="1"/>
          <p:nvPr/>
        </p:nvSpPr>
        <p:spPr>
          <a:xfrm>
            <a:off x="3631562" y="3732067"/>
            <a:ext cx="8176980" cy="1815882"/>
          </a:xfrm>
          <a:prstGeom prst="rect">
            <a:avLst/>
          </a:prstGeom>
          <a:noFill/>
        </p:spPr>
        <p:txBody>
          <a:bodyPr wrap="square" rtlCol="0">
            <a:spAutoFit/>
          </a:bodyPr>
          <a:lstStyle/>
          <a:p>
            <a:r>
              <a:rPr lang="en-US" sz="1400"/>
              <a:t>will plot y vs x in a matrix indexed by row = h_column1 and col = h_column2 values (this would be true for bar, point, or box plots; but if doing count plot, then there would be no y).  </a:t>
            </a:r>
            <a:r>
              <a:rPr lang="en-US" sz="1400" b="1"/>
              <a:t>kind</a:t>
            </a:r>
            <a:r>
              <a:rPr lang="en-US" sz="1400"/>
              <a:t> can be </a:t>
            </a:r>
            <a:r>
              <a:rPr lang="en-US" sz="1400" i="1"/>
              <a:t>count</a:t>
            </a:r>
            <a:r>
              <a:rPr lang="en-US" sz="1400"/>
              <a:t>, </a:t>
            </a:r>
            <a:r>
              <a:rPr lang="en-US" sz="1400" i="1"/>
              <a:t>bar</a:t>
            </a:r>
            <a:r>
              <a:rPr lang="en-US" sz="1400"/>
              <a:t>, </a:t>
            </a:r>
            <a:r>
              <a:rPr lang="en-US" sz="1400" i="1"/>
              <a:t>point</a:t>
            </a:r>
            <a:r>
              <a:rPr lang="en-US" sz="1400"/>
              <a:t>, or </a:t>
            </a:r>
            <a:r>
              <a:rPr lang="en-US" sz="1400" i="1"/>
              <a:t>box, and strip, swarm, violin, boxen</a:t>
            </a:r>
            <a:r>
              <a:rPr lang="en-US" sz="1400"/>
              <a:t>. Can use </a:t>
            </a:r>
            <a:r>
              <a:rPr lang="en-US" sz="1400" b="1"/>
              <a:t>palette</a:t>
            </a:r>
            <a:r>
              <a:rPr lang="en-US" sz="1400"/>
              <a:t> argument to specify color scheme (see end of file for ‘names”).  Or can write a dictionary mapping hue values to colors.  </a:t>
            </a:r>
          </a:p>
          <a:p>
            <a:endParaRPr lang="en-US" sz="1400" b="1"/>
          </a:p>
          <a:p>
            <a:r>
              <a:rPr lang="en-US" sz="1400" b="1"/>
              <a:t>row_order </a:t>
            </a:r>
            <a:r>
              <a:rPr lang="en-US" sz="1400"/>
              <a:t>and </a:t>
            </a:r>
            <a:r>
              <a:rPr lang="en-US" sz="1400" b="1"/>
              <a:t>col_order </a:t>
            </a:r>
            <a:r>
              <a:rPr lang="en-US" sz="1400"/>
              <a:t>take lists of values that r_column1 and c_column2, respectively, can take on.  This specifies the place in the row/column that these graphs corresponding to those values appear.  </a:t>
            </a:r>
            <a:r>
              <a:rPr lang="en-US" sz="1400" b="1"/>
              <a:t>col_wrap  = w </a:t>
            </a:r>
            <a:r>
              <a:rPr lang="en-US" sz="1400"/>
              <a:t>specifies number of columns per row, basically.</a:t>
            </a:r>
          </a:p>
        </p:txBody>
      </p:sp>
      <p:sp>
        <p:nvSpPr>
          <p:cNvPr id="11" name="TextBox 10">
            <a:extLst>
              <a:ext uri="{FF2B5EF4-FFF2-40B4-BE49-F238E27FC236}">
                <a16:creationId xmlns:a16="http://schemas.microsoft.com/office/drawing/2014/main" id="{71CAF0E1-CCB1-D14B-D69D-5B798A4DD3F7}"/>
              </a:ext>
            </a:extLst>
          </p:cNvPr>
          <p:cNvSpPr txBox="1"/>
          <p:nvPr/>
        </p:nvSpPr>
        <p:spPr>
          <a:xfrm>
            <a:off x="518668" y="3787434"/>
            <a:ext cx="2470338" cy="954107"/>
          </a:xfrm>
          <a:prstGeom prst="rect">
            <a:avLst/>
          </a:prstGeom>
          <a:solidFill>
            <a:schemeClr val="accent4">
              <a:lumMod val="40000"/>
              <a:lumOff val="60000"/>
            </a:schemeClr>
          </a:solidFill>
        </p:spPr>
        <p:txBody>
          <a:bodyPr wrap="square" rtlCol="0">
            <a:spAutoFit/>
          </a:bodyPr>
          <a:lstStyle/>
          <a:p>
            <a:r>
              <a:rPr lang="en-US" sz="1400"/>
              <a:t>looks like for catplot, we have to do the x and y this way; leaving out the data=dataframe argument makes it angry. </a:t>
            </a:r>
            <a:endParaRPr lang="en-US"/>
          </a:p>
        </p:txBody>
      </p:sp>
    </p:spTree>
    <p:extLst>
      <p:ext uri="{BB962C8B-B14F-4D97-AF65-F5344CB8AC3E}">
        <p14:creationId xmlns:p14="http://schemas.microsoft.com/office/powerpoint/2010/main" val="71208366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376618" y="2284544"/>
            <a:ext cx="11438763" cy="1077218"/>
          </a:xfrm>
          <a:prstGeom prst="rect">
            <a:avLst/>
          </a:prstGeom>
        </p:spPr>
        <p:txBody>
          <a:bodyPr wrap="square">
            <a:spAutoFit/>
          </a:bodyPr>
          <a:lstStyle/>
          <a:p>
            <a:r>
              <a:rPr lang="en-US" sz="1600">
                <a:solidFill>
                  <a:srgbClr val="3333CC"/>
                </a:solidFill>
              </a:rPr>
              <a:t>seaborn.displot(data = df, x = “x_column”, kind = “kind”, bins = # or list, kde = True/False, rug = True/False, label = “label”, color = “color”,</a:t>
            </a:r>
          </a:p>
          <a:p>
            <a:r>
              <a:rPr lang="en-US" sz="1600">
                <a:solidFill>
                  <a:srgbClr val="3333CC"/>
                </a:solidFill>
              </a:rPr>
              <a:t>                             palette = palette,</a:t>
            </a:r>
          </a:p>
          <a:p>
            <a:r>
              <a:rPr lang="en-US" sz="1600">
                <a:solidFill>
                  <a:srgbClr val="3333CC"/>
                </a:solidFill>
              </a:rPr>
              <a:t>	         hue = “h_column”, hue_order = hue_list,</a:t>
            </a:r>
          </a:p>
          <a:p>
            <a:r>
              <a:rPr lang="en-US" sz="1600">
                <a:solidFill>
                  <a:srgbClr val="3333CC"/>
                </a:solidFill>
              </a:rPr>
              <a:t>	         row = “r_column”, col = “c_column”, row_order = row_list, col_order = col_list, col_wrap = w)</a:t>
            </a:r>
          </a:p>
        </p:txBody>
      </p:sp>
      <p:sp>
        <p:nvSpPr>
          <p:cNvPr id="9" name="TextBox 8">
            <a:extLst>
              <a:ext uri="{FF2B5EF4-FFF2-40B4-BE49-F238E27FC236}">
                <a16:creationId xmlns:a16="http://schemas.microsoft.com/office/drawing/2014/main" id="{47D021FD-9190-4650-96CE-D8DBA7BA856C}"/>
              </a:ext>
            </a:extLst>
          </p:cNvPr>
          <p:cNvSpPr txBox="1"/>
          <p:nvPr/>
        </p:nvSpPr>
        <p:spPr>
          <a:xfrm>
            <a:off x="2574138" y="3899398"/>
            <a:ext cx="8475880" cy="1815882"/>
          </a:xfrm>
          <a:prstGeom prst="rect">
            <a:avLst/>
          </a:prstGeom>
          <a:noFill/>
        </p:spPr>
        <p:txBody>
          <a:bodyPr wrap="square" rtlCol="0">
            <a:spAutoFit/>
          </a:bodyPr>
          <a:lstStyle/>
          <a:p>
            <a:r>
              <a:rPr lang="en-US" sz="1400"/>
              <a:t>Will display a distribution plot of the specified column </a:t>
            </a:r>
            <a:r>
              <a:rPr lang="en-US" sz="1400" b="1"/>
              <a:t>x = “x_column”.  </a:t>
            </a:r>
            <a:r>
              <a:rPr lang="en-US" sz="1400">
                <a:solidFill>
                  <a:srgbClr val="FF0000"/>
                </a:solidFill>
              </a:rPr>
              <a:t>Can alternatively write y = “y_column”, and this will flip everything about the diagonal.  </a:t>
            </a:r>
            <a:r>
              <a:rPr lang="en-US" sz="1400" b="1"/>
              <a:t>kind = “kind” specifies the type of distribution plot.  </a:t>
            </a:r>
            <a:r>
              <a:rPr lang="en-US" sz="1400"/>
              <a:t>“kind” can be “hist”, or “kde” (kind of smoothly interpolated histogram), “ecdf” (cumulative distribution function), or something else.  </a:t>
            </a:r>
            <a:r>
              <a:rPr lang="en-US" sz="1400" b="1"/>
              <a:t>kde = True </a:t>
            </a:r>
            <a:r>
              <a:rPr lang="en-US" sz="1400"/>
              <a:t>will return a curve interpolating the histogram points.  If type </a:t>
            </a:r>
            <a:r>
              <a:rPr lang="en-US" sz="1400" b="1"/>
              <a:t>fill = True</a:t>
            </a:r>
            <a:r>
              <a:rPr lang="en-US" sz="1400"/>
              <a:t>, then it will fill in the kde plot.  </a:t>
            </a:r>
            <a:r>
              <a:rPr lang="en-US" sz="1400" b="1"/>
              <a:t>rug = True </a:t>
            </a:r>
            <a:r>
              <a:rPr lang="en-US" sz="1400"/>
              <a:t>will display the individual data points  To style these datapoints (the rug) can add another argument </a:t>
            </a:r>
            <a:r>
              <a:rPr lang="en-US" sz="1400" b="1"/>
              <a:t>rug_kws = {“color”: “red”, “height”: 0.2}</a:t>
            </a:r>
            <a:r>
              <a:rPr lang="en-US" sz="1400"/>
              <a:t>.  Can specify # of bins to partition the data into, or a list of the bin edges.  Can use </a:t>
            </a:r>
            <a:r>
              <a:rPr lang="en-US" sz="1400" b="1"/>
              <a:t>palette</a:t>
            </a:r>
            <a:r>
              <a:rPr lang="en-US" sz="1400"/>
              <a:t> argument to specify color scheme (see end of file for ‘names”).  Or can write a dictionary mapping hue values to colors.  </a:t>
            </a:r>
            <a:r>
              <a:rPr lang="en-US" sz="1400" b="1"/>
              <a:t>col_wrap  = w </a:t>
            </a:r>
            <a:r>
              <a:rPr lang="en-US" sz="1400"/>
              <a:t>specifies number of columns per row, basically.</a:t>
            </a:r>
          </a:p>
        </p:txBody>
      </p:sp>
      <mc:AlternateContent xmlns:mc="http://schemas.openxmlformats.org/markup-compatibility/2006" xmlns:p14="http://schemas.microsoft.com/office/powerpoint/2010/main">
        <mc:Choice Requires="p14">
          <p:contentPart p14:bwMode="auto" r:id="rId3">
            <p14:nvContentPartPr>
              <p14:cNvPr id="16" name="Ink 15">
                <a:extLst>
                  <a:ext uri="{FF2B5EF4-FFF2-40B4-BE49-F238E27FC236}">
                    <a16:creationId xmlns:a16="http://schemas.microsoft.com/office/drawing/2014/main" id="{F6CC44EA-4730-4C8F-9783-FD6A7B7381DE}"/>
                  </a:ext>
                </a:extLst>
              </p14:cNvPr>
              <p14:cNvContentPartPr/>
              <p14:nvPr/>
            </p14:nvContentPartPr>
            <p14:xfrm>
              <a:off x="4441748" y="3893606"/>
              <a:ext cx="360" cy="360"/>
            </p14:xfrm>
          </p:contentPart>
        </mc:Choice>
        <mc:Fallback xmlns="">
          <p:pic>
            <p:nvPicPr>
              <p:cNvPr id="16" name="Ink 15">
                <a:extLst>
                  <a:ext uri="{FF2B5EF4-FFF2-40B4-BE49-F238E27FC236}">
                    <a16:creationId xmlns:a16="http://schemas.microsoft.com/office/drawing/2014/main" id="{F6CC44EA-4730-4C8F-9783-FD6A7B7381DE}"/>
                  </a:ext>
                </a:extLst>
              </p:cNvPr>
              <p:cNvPicPr/>
              <p:nvPr/>
            </p:nvPicPr>
            <p:blipFill>
              <a:blip r:embed="rId4"/>
              <a:stretch>
                <a:fillRect/>
              </a:stretch>
            </p:blipFill>
            <p:spPr>
              <a:xfrm>
                <a:off x="4432748" y="3884606"/>
                <a:ext cx="18000" cy="18000"/>
              </a:xfrm>
              <a:prstGeom prst="rect">
                <a:avLst/>
              </a:prstGeom>
            </p:spPr>
          </p:pic>
        </mc:Fallback>
      </mc:AlternateContent>
      <p:sp>
        <p:nvSpPr>
          <p:cNvPr id="24" name="Rectangle 23">
            <a:extLst>
              <a:ext uri="{FF2B5EF4-FFF2-40B4-BE49-F238E27FC236}">
                <a16:creationId xmlns:a16="http://schemas.microsoft.com/office/drawing/2014/main" id="{70B9C896-4486-694E-94CE-DCA023263030}"/>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44F26554-037B-B01E-F025-BFC5F5FAEBF5}"/>
                  </a:ext>
                </a:extLst>
              </p14:cNvPr>
              <p14:cNvContentPartPr/>
              <p14:nvPr/>
            </p14:nvContentPartPr>
            <p14:xfrm>
              <a:off x="9125570" y="3196539"/>
              <a:ext cx="1019880" cy="599400"/>
            </p14:xfrm>
          </p:contentPart>
        </mc:Choice>
        <mc:Fallback xmlns="">
          <p:pic>
            <p:nvPicPr>
              <p:cNvPr id="3" name="Ink 2">
                <a:extLst>
                  <a:ext uri="{FF2B5EF4-FFF2-40B4-BE49-F238E27FC236}">
                    <a16:creationId xmlns:a16="http://schemas.microsoft.com/office/drawing/2014/main" id="{44F26554-037B-B01E-F025-BFC5F5FAEBF5}"/>
                  </a:ext>
                </a:extLst>
              </p:cNvPr>
              <p:cNvPicPr/>
              <p:nvPr/>
            </p:nvPicPr>
            <p:blipFill>
              <a:blip r:embed="rId6"/>
              <a:stretch>
                <a:fillRect/>
              </a:stretch>
            </p:blipFill>
            <p:spPr>
              <a:xfrm>
                <a:off x="9119448" y="3190419"/>
                <a:ext cx="1032124" cy="611640"/>
              </a:xfrm>
              <a:prstGeom prst="rect">
                <a:avLst/>
              </a:prstGeom>
            </p:spPr>
          </p:pic>
        </mc:Fallback>
      </mc:AlternateContent>
      <p:sp>
        <p:nvSpPr>
          <p:cNvPr id="7" name="TextBox 6">
            <a:extLst>
              <a:ext uri="{FF2B5EF4-FFF2-40B4-BE49-F238E27FC236}">
                <a16:creationId xmlns:a16="http://schemas.microsoft.com/office/drawing/2014/main" id="{A4AAC4E4-F583-EEDA-B87C-DED19142FCA5}"/>
              </a:ext>
            </a:extLst>
          </p:cNvPr>
          <p:cNvSpPr txBox="1"/>
          <p:nvPr/>
        </p:nvSpPr>
        <p:spPr>
          <a:xfrm>
            <a:off x="8849530" y="269221"/>
            <a:ext cx="2948394" cy="1169551"/>
          </a:xfrm>
          <a:prstGeom prst="rect">
            <a:avLst/>
          </a:prstGeom>
          <a:solidFill>
            <a:schemeClr val="accent2">
              <a:lumMod val="60000"/>
              <a:lumOff val="40000"/>
            </a:schemeClr>
          </a:solidFill>
        </p:spPr>
        <p:txBody>
          <a:bodyPr wrap="square" rtlCol="0">
            <a:spAutoFit/>
          </a:bodyPr>
          <a:lstStyle/>
          <a:p>
            <a:r>
              <a:rPr lang="en-US" sz="1400"/>
              <a:t>Can alternatively just say: data = x_column, and leave out the x = x_column argument.  But looks like the </a:t>
            </a:r>
            <a:r>
              <a:rPr lang="en-US" sz="1400" i="1"/>
              <a:t>hue</a:t>
            </a:r>
            <a:r>
              <a:rPr lang="en-US" sz="1400"/>
              <a:t> arguments are incompatible with this approach.  </a:t>
            </a:r>
          </a:p>
        </p:txBody>
      </p:sp>
      <p:sp>
        <p:nvSpPr>
          <p:cNvPr id="4" name="TextBox 3">
            <a:extLst>
              <a:ext uri="{FF2B5EF4-FFF2-40B4-BE49-F238E27FC236}">
                <a16:creationId xmlns:a16="http://schemas.microsoft.com/office/drawing/2014/main" id="{F07B20AE-2CFA-7491-F193-79174EB919E7}"/>
              </a:ext>
            </a:extLst>
          </p:cNvPr>
          <p:cNvSpPr txBox="1"/>
          <p:nvPr/>
        </p:nvSpPr>
        <p:spPr>
          <a:xfrm>
            <a:off x="369059" y="823131"/>
            <a:ext cx="7585238" cy="1077218"/>
          </a:xfrm>
          <a:prstGeom prst="rect">
            <a:avLst/>
          </a:prstGeom>
          <a:noFill/>
        </p:spPr>
        <p:txBody>
          <a:bodyPr wrap="square" rtlCol="0">
            <a:spAutoFit/>
          </a:bodyPr>
          <a:lstStyle/>
          <a:p>
            <a:r>
              <a:rPr lang="en-US" sz="1600"/>
              <a:t>So instead of using hue as a z-coordinate so to speak, we can just create subplots based on hue.  Looks like </a:t>
            </a:r>
            <a:r>
              <a:rPr lang="en-US" sz="1600" b="1"/>
              <a:t>relplot</a:t>
            </a:r>
            <a:r>
              <a:rPr lang="en-US" sz="1600"/>
              <a:t> (does scatter and line plots), </a:t>
            </a:r>
            <a:r>
              <a:rPr lang="en-US" sz="1600" b="1"/>
              <a:t>catplot</a:t>
            </a:r>
            <a:r>
              <a:rPr lang="en-US" sz="1600"/>
              <a:t> (does categorical plots), </a:t>
            </a:r>
            <a:r>
              <a:rPr lang="en-US" sz="1600" b="1"/>
              <a:t>displot</a:t>
            </a:r>
            <a:r>
              <a:rPr lang="en-US" sz="1600"/>
              <a:t> (does histograms), and </a:t>
            </a:r>
            <a:r>
              <a:rPr lang="en-US" sz="1600" b="1"/>
              <a:t>lmplot</a:t>
            </a:r>
            <a:r>
              <a:rPr lang="en-US" sz="1600"/>
              <a:t> (does regressions) support this functionality  I think they also support the hue functionality too.  </a:t>
            </a:r>
          </a:p>
        </p:txBody>
      </p:sp>
    </p:spTree>
    <p:extLst>
      <p:ext uri="{BB962C8B-B14F-4D97-AF65-F5344CB8AC3E}">
        <p14:creationId xmlns:p14="http://schemas.microsoft.com/office/powerpoint/2010/main" val="367943965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CBC3544-8D63-38C8-7468-A75831011A8E}"/>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6" name="Rectangle 5">
            <a:extLst>
              <a:ext uri="{FF2B5EF4-FFF2-40B4-BE49-F238E27FC236}">
                <a16:creationId xmlns:a16="http://schemas.microsoft.com/office/drawing/2014/main" id="{34368247-93BA-53A8-2C95-7076A9DCB2E0}"/>
              </a:ext>
            </a:extLst>
          </p:cNvPr>
          <p:cNvSpPr/>
          <p:nvPr/>
        </p:nvSpPr>
        <p:spPr>
          <a:xfrm>
            <a:off x="369059" y="1881894"/>
            <a:ext cx="6629380" cy="830997"/>
          </a:xfrm>
          <a:prstGeom prst="rect">
            <a:avLst/>
          </a:prstGeom>
        </p:spPr>
        <p:txBody>
          <a:bodyPr wrap="square">
            <a:spAutoFit/>
          </a:bodyPr>
          <a:lstStyle/>
          <a:p>
            <a:r>
              <a:rPr lang="en-US" sz="1600">
                <a:solidFill>
                  <a:srgbClr val="3333CC"/>
                </a:solidFill>
              </a:rPr>
              <a:t>seaborn.lmplot(data = df, x = “x_column”, y = “y_column”, palette = palette,</a:t>
            </a:r>
          </a:p>
          <a:p>
            <a:r>
              <a:rPr lang="en-US" sz="1600">
                <a:solidFill>
                  <a:srgbClr val="3333CC"/>
                </a:solidFill>
              </a:rPr>
              <a:t>                             hue = “h_column”, hue_order = hue_list, </a:t>
            </a:r>
          </a:p>
          <a:p>
            <a:r>
              <a:rPr lang="en-US" sz="1600">
                <a:solidFill>
                  <a:srgbClr val="3333CC"/>
                </a:solidFill>
              </a:rPr>
              <a:t>	         row = “r_column”, col = “c_column”, col_wrap = n)</a:t>
            </a:r>
          </a:p>
        </p:txBody>
      </p:sp>
      <p:sp>
        <p:nvSpPr>
          <p:cNvPr id="8" name="TextBox 7">
            <a:extLst>
              <a:ext uri="{FF2B5EF4-FFF2-40B4-BE49-F238E27FC236}">
                <a16:creationId xmlns:a16="http://schemas.microsoft.com/office/drawing/2014/main" id="{B1CF4279-C6A2-4611-F1EA-C6537324CC6A}"/>
              </a:ext>
            </a:extLst>
          </p:cNvPr>
          <p:cNvSpPr txBox="1"/>
          <p:nvPr/>
        </p:nvSpPr>
        <p:spPr>
          <a:xfrm>
            <a:off x="2530855" y="3254622"/>
            <a:ext cx="8211833" cy="3323987"/>
          </a:xfrm>
          <a:prstGeom prst="rect">
            <a:avLst/>
          </a:prstGeom>
          <a:noFill/>
        </p:spPr>
        <p:txBody>
          <a:bodyPr wrap="square">
            <a:spAutoFit/>
          </a:bodyPr>
          <a:lstStyle/>
          <a:p>
            <a:r>
              <a:rPr lang="en-US" sz="1400"/>
              <a:t>This seems to require the data be entered in the illustrated way. Can use </a:t>
            </a:r>
            <a:r>
              <a:rPr lang="en-US" sz="1400" b="1"/>
              <a:t>palette</a:t>
            </a:r>
            <a:r>
              <a:rPr lang="en-US" sz="1400"/>
              <a:t> argument to specify color scheme (see end of file for ‘names”).  Or can write a dictionary mapping hue values to colors.  </a:t>
            </a:r>
          </a:p>
          <a:p>
            <a:endParaRPr lang="en-US" sz="1400"/>
          </a:p>
          <a:p>
            <a:r>
              <a:rPr lang="en-US" sz="1400"/>
              <a:t>When employ </a:t>
            </a:r>
            <a:r>
              <a:rPr lang="en-US" sz="1400" b="1"/>
              <a:t>hue = h_column </a:t>
            </a:r>
            <a:r>
              <a:rPr lang="en-US" sz="1400"/>
              <a:t>argument, it will group the x,y data by h value, and plot a separate scatter plot for each category of data.  If h_column contains categorical values, then different categories will be associated with different colors.  If h_column is numerical, then different numbers will be associated with different shades of the same color.  Can correlate hue values and colors via </a:t>
            </a:r>
            <a:r>
              <a:rPr lang="en-US" sz="1400" b="1"/>
              <a:t>palette = {“hue1”:”color1”, “hue2”:”color2”, etc.}</a:t>
            </a:r>
            <a:r>
              <a:rPr lang="en-US" sz="1400"/>
              <a:t>.  Can also specify the order in which the hue values appear in the legend via, say, </a:t>
            </a:r>
            <a:r>
              <a:rPr lang="en-US" sz="1400" b="1"/>
              <a:t>hue_order = [“hue4”, “hue3”, “hue2”, “hue1”, etc.].</a:t>
            </a:r>
            <a:r>
              <a:rPr lang="en-US" sz="1400"/>
              <a:t>  </a:t>
            </a:r>
          </a:p>
          <a:p>
            <a:endParaRPr lang="en-US" sz="1400"/>
          </a:p>
          <a:p>
            <a:r>
              <a:rPr lang="en-US" sz="1400"/>
              <a:t>Instead of doing the hue thing, we can create subplots. </a:t>
            </a:r>
            <a:r>
              <a:rPr lang="en-US" sz="1400" b="1"/>
              <a:t> row=“r_column”</a:t>
            </a:r>
            <a:r>
              <a:rPr lang="en-US" sz="1400"/>
              <a:t>, and/or </a:t>
            </a:r>
            <a:r>
              <a:rPr lang="en-US" sz="1400" b="1"/>
              <a:t>col = “c_column”</a:t>
            </a:r>
            <a:r>
              <a:rPr lang="en-US" sz="1400"/>
              <a:t> separates all x and y data points according to their r_column, c_column values, and plots an x-y regression for those categories in a matrix.   </a:t>
            </a:r>
          </a:p>
          <a:p>
            <a:endParaRPr lang="en-US" sz="1400"/>
          </a:p>
          <a:p>
            <a:r>
              <a:rPr lang="en-US" sz="1400" b="1"/>
              <a:t>col_wrap </a:t>
            </a:r>
            <a:r>
              <a:rPr lang="en-US" sz="1400"/>
              <a:t>= n will create a new row every n columns.</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C628BE72-AE98-2EA6-C772-D6B4116B0761}"/>
                  </a:ext>
                </a:extLst>
              </p14:cNvPr>
              <p14:cNvContentPartPr/>
              <p14:nvPr/>
            </p14:nvContentPartPr>
            <p14:xfrm>
              <a:off x="5492944" y="2284350"/>
              <a:ext cx="1891080" cy="878400"/>
            </p14:xfrm>
          </p:contentPart>
        </mc:Choice>
        <mc:Fallback xmlns="">
          <p:pic>
            <p:nvPicPr>
              <p:cNvPr id="10" name="Ink 9">
                <a:extLst>
                  <a:ext uri="{FF2B5EF4-FFF2-40B4-BE49-F238E27FC236}">
                    <a16:creationId xmlns:a16="http://schemas.microsoft.com/office/drawing/2014/main" id="{C628BE72-AE98-2EA6-C772-D6B4116B0761}"/>
                  </a:ext>
                </a:extLst>
              </p:cNvPr>
              <p:cNvPicPr/>
              <p:nvPr/>
            </p:nvPicPr>
            <p:blipFill>
              <a:blip r:embed="rId4"/>
              <a:stretch>
                <a:fillRect/>
              </a:stretch>
            </p:blipFill>
            <p:spPr>
              <a:xfrm>
                <a:off x="5486825" y="2278227"/>
                <a:ext cx="1903318" cy="890645"/>
              </a:xfrm>
              <a:prstGeom prst="rect">
                <a:avLst/>
              </a:prstGeom>
            </p:spPr>
          </p:pic>
        </mc:Fallback>
      </mc:AlternateContent>
      <p:sp>
        <p:nvSpPr>
          <p:cNvPr id="2" name="TextBox 1">
            <a:extLst>
              <a:ext uri="{FF2B5EF4-FFF2-40B4-BE49-F238E27FC236}">
                <a16:creationId xmlns:a16="http://schemas.microsoft.com/office/drawing/2014/main" id="{55B5DC83-4311-8727-AEEF-AF9546AA4187}"/>
              </a:ext>
            </a:extLst>
          </p:cNvPr>
          <p:cNvSpPr txBox="1"/>
          <p:nvPr/>
        </p:nvSpPr>
        <p:spPr>
          <a:xfrm>
            <a:off x="369059" y="911622"/>
            <a:ext cx="11498476" cy="830997"/>
          </a:xfrm>
          <a:prstGeom prst="rect">
            <a:avLst/>
          </a:prstGeom>
          <a:noFill/>
        </p:spPr>
        <p:txBody>
          <a:bodyPr wrap="square" rtlCol="0">
            <a:spAutoFit/>
          </a:bodyPr>
          <a:lstStyle/>
          <a:p>
            <a:r>
              <a:rPr lang="en-US" sz="1600"/>
              <a:t>So instead of using hue as a z-coordinate so to speak, we can just create subplots based on hue.  Looks like </a:t>
            </a:r>
            <a:r>
              <a:rPr lang="en-US" sz="1600" b="1"/>
              <a:t>relplot</a:t>
            </a:r>
            <a:r>
              <a:rPr lang="en-US" sz="1600"/>
              <a:t> (does scatter and line plots), </a:t>
            </a:r>
            <a:r>
              <a:rPr lang="en-US" sz="1600" b="1"/>
              <a:t>catplot</a:t>
            </a:r>
            <a:r>
              <a:rPr lang="en-US" sz="1600"/>
              <a:t> (does categorical plots), </a:t>
            </a:r>
            <a:r>
              <a:rPr lang="en-US" sz="1600" b="1"/>
              <a:t>displot</a:t>
            </a:r>
            <a:r>
              <a:rPr lang="en-US" sz="1600"/>
              <a:t> (does histograms), and </a:t>
            </a:r>
            <a:r>
              <a:rPr lang="en-US" sz="1600" b="1"/>
              <a:t>lmplot</a:t>
            </a:r>
            <a:r>
              <a:rPr lang="en-US" sz="1600"/>
              <a:t> (does regressions) support this functionality  I think they also support the hue functionality too.  BTW way, the lmplot first letter is an el.  </a:t>
            </a:r>
          </a:p>
        </p:txBody>
      </p:sp>
    </p:spTree>
    <p:extLst>
      <p:ext uri="{BB962C8B-B14F-4D97-AF65-F5344CB8AC3E}">
        <p14:creationId xmlns:p14="http://schemas.microsoft.com/office/powerpoint/2010/main" val="415977869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CBC3544-8D63-38C8-7468-A75831011A8E}"/>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6" name="Rectangle 5">
            <a:extLst>
              <a:ext uri="{FF2B5EF4-FFF2-40B4-BE49-F238E27FC236}">
                <a16:creationId xmlns:a16="http://schemas.microsoft.com/office/drawing/2014/main" id="{34368247-93BA-53A8-2C95-7076A9DCB2E0}"/>
              </a:ext>
            </a:extLst>
          </p:cNvPr>
          <p:cNvSpPr/>
          <p:nvPr/>
        </p:nvSpPr>
        <p:spPr>
          <a:xfrm>
            <a:off x="369058" y="1881894"/>
            <a:ext cx="10141626" cy="1077218"/>
          </a:xfrm>
          <a:prstGeom prst="rect">
            <a:avLst/>
          </a:prstGeom>
        </p:spPr>
        <p:txBody>
          <a:bodyPr wrap="square">
            <a:spAutoFit/>
          </a:bodyPr>
          <a:lstStyle/>
          <a:p>
            <a:r>
              <a:rPr lang="en-US" sz="1600">
                <a:solidFill>
                  <a:srgbClr val="3333CC"/>
                </a:solidFill>
              </a:rPr>
              <a:t>seaborn.pairplot(data = df, y_vars = [“col1”, “col2”, “col3”, etc.], x_vars = [“col4”, “col5”, “col6”, etc.], palette = palette, </a:t>
            </a:r>
          </a:p>
          <a:p>
            <a:r>
              <a:rPr lang="en-US" sz="1600">
                <a:solidFill>
                  <a:srgbClr val="3333CC"/>
                </a:solidFill>
              </a:rPr>
              <a:t>	           kind = “kindofplot”, diag_kind=“kindofplotalongthediagonal”, </a:t>
            </a:r>
          </a:p>
          <a:p>
            <a:r>
              <a:rPr lang="en-US" sz="1600">
                <a:solidFill>
                  <a:srgbClr val="3333CC"/>
                </a:solidFill>
              </a:rPr>
              <a:t> 	           hue = “h_column”, hue_order = hue_list)</a:t>
            </a:r>
          </a:p>
          <a:p>
            <a:endParaRPr lang="en-US" sz="1600">
              <a:solidFill>
                <a:srgbClr val="3333CC"/>
              </a:solidFill>
            </a:endParaRPr>
          </a:p>
        </p:txBody>
      </p:sp>
      <p:sp>
        <p:nvSpPr>
          <p:cNvPr id="8" name="TextBox 7">
            <a:extLst>
              <a:ext uri="{FF2B5EF4-FFF2-40B4-BE49-F238E27FC236}">
                <a16:creationId xmlns:a16="http://schemas.microsoft.com/office/drawing/2014/main" id="{B1CF4279-C6A2-4611-F1EA-C6537324CC6A}"/>
              </a:ext>
            </a:extLst>
          </p:cNvPr>
          <p:cNvSpPr txBox="1"/>
          <p:nvPr/>
        </p:nvSpPr>
        <p:spPr>
          <a:xfrm>
            <a:off x="1842601" y="3907399"/>
            <a:ext cx="9022044" cy="1384995"/>
          </a:xfrm>
          <a:prstGeom prst="rect">
            <a:avLst/>
          </a:prstGeom>
          <a:noFill/>
        </p:spPr>
        <p:txBody>
          <a:bodyPr wrap="square">
            <a:spAutoFit/>
          </a:bodyPr>
          <a:lstStyle/>
          <a:p>
            <a:r>
              <a:rPr lang="en-US" sz="1400"/>
              <a:t>This makes a </a:t>
            </a:r>
            <a:r>
              <a:rPr lang="en-US" sz="1400" b="1"/>
              <a:t>kind</a:t>
            </a:r>
            <a:r>
              <a:rPr lang="en-US" sz="1400"/>
              <a:t> plot of var_m in </a:t>
            </a:r>
            <a:r>
              <a:rPr lang="en-US" sz="1400" b="1"/>
              <a:t>y_vars </a:t>
            </a:r>
            <a:r>
              <a:rPr lang="en-US" sz="1400"/>
              <a:t>vs var_n in a </a:t>
            </a:r>
            <a:r>
              <a:rPr lang="en-US" sz="1400" b="1"/>
              <a:t>x_vars</a:t>
            </a:r>
            <a:r>
              <a:rPr lang="en-US" sz="1400"/>
              <a:t>.  The x and y columns can be completely the same, or completely different, or in between.  If they are the same, then instead of specifying x_var and y_var, you can just say </a:t>
            </a:r>
            <a:r>
              <a:rPr lang="en-US" sz="1400" b="1"/>
              <a:t>vars</a:t>
            </a:r>
            <a:r>
              <a:rPr lang="en-US" sz="1400"/>
              <a:t> = [“col1”, “col2”, “col3”, etc.] (or even entire df).  Can use </a:t>
            </a:r>
            <a:r>
              <a:rPr lang="en-US" sz="1400" b="1"/>
              <a:t>palette</a:t>
            </a:r>
            <a:r>
              <a:rPr lang="en-US" sz="1400"/>
              <a:t> argument to specify color scheme (see end of file for ‘names”).  Or can write a dictionary mapping hue values to colors.  Along the diagonals, if you just used the vars = […] option, you’d be plotting var_m vs. var_m, which would be uninteresting.  So you can specify an alternate plot via the </a:t>
            </a:r>
            <a:r>
              <a:rPr lang="en-US" sz="1400" b="1"/>
              <a:t>diag_kind </a:t>
            </a:r>
            <a:r>
              <a:rPr lang="en-US" sz="1400"/>
              <a:t>argument.  Looks like the default is some kind of histogram thing.  </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C628BE72-AE98-2EA6-C772-D6B4116B0761}"/>
                  </a:ext>
                </a:extLst>
              </p14:cNvPr>
              <p14:cNvContentPartPr/>
              <p14:nvPr/>
            </p14:nvContentPartPr>
            <p14:xfrm>
              <a:off x="3716596" y="2519911"/>
              <a:ext cx="4149210" cy="1265507"/>
            </p14:xfrm>
          </p:contentPart>
        </mc:Choice>
        <mc:Fallback xmlns="">
          <p:pic>
            <p:nvPicPr>
              <p:cNvPr id="10" name="Ink 9">
                <a:extLst>
                  <a:ext uri="{FF2B5EF4-FFF2-40B4-BE49-F238E27FC236}">
                    <a16:creationId xmlns:a16="http://schemas.microsoft.com/office/drawing/2014/main" id="{C628BE72-AE98-2EA6-C772-D6B4116B0761}"/>
                  </a:ext>
                </a:extLst>
              </p:cNvPr>
              <p:cNvPicPr/>
              <p:nvPr/>
            </p:nvPicPr>
            <p:blipFill>
              <a:blip r:embed="rId4"/>
              <a:stretch>
                <a:fillRect/>
              </a:stretch>
            </p:blipFill>
            <p:spPr>
              <a:xfrm>
                <a:off x="3710477" y="2513787"/>
                <a:ext cx="4161448" cy="1277755"/>
              </a:xfrm>
              <a:prstGeom prst="rect">
                <a:avLst/>
              </a:prstGeom>
            </p:spPr>
          </p:pic>
        </mc:Fallback>
      </mc:AlternateContent>
      <p:sp>
        <p:nvSpPr>
          <p:cNvPr id="2" name="TextBox 1">
            <a:extLst>
              <a:ext uri="{FF2B5EF4-FFF2-40B4-BE49-F238E27FC236}">
                <a16:creationId xmlns:a16="http://schemas.microsoft.com/office/drawing/2014/main" id="{55B5DC83-4311-8727-AEEF-AF9546AA4187}"/>
              </a:ext>
            </a:extLst>
          </p:cNvPr>
          <p:cNvSpPr txBox="1"/>
          <p:nvPr/>
        </p:nvSpPr>
        <p:spPr>
          <a:xfrm>
            <a:off x="346762" y="1258976"/>
            <a:ext cx="7971328" cy="338554"/>
          </a:xfrm>
          <a:prstGeom prst="rect">
            <a:avLst/>
          </a:prstGeom>
          <a:noFill/>
        </p:spPr>
        <p:txBody>
          <a:bodyPr wrap="square" rtlCol="0">
            <a:spAutoFit/>
          </a:bodyPr>
          <a:lstStyle/>
          <a:p>
            <a:r>
              <a:rPr lang="en-US" sz="1600"/>
              <a:t>There’s another type of plot that allows us to compare two variables.  It’s called a </a:t>
            </a:r>
            <a:r>
              <a:rPr lang="en-US" sz="1600" b="1"/>
              <a:t>pair plot</a:t>
            </a:r>
            <a:r>
              <a:rPr lang="en-US" sz="1600"/>
              <a:t>.  </a:t>
            </a:r>
          </a:p>
        </p:txBody>
      </p:sp>
    </p:spTree>
    <p:extLst>
      <p:ext uri="{BB962C8B-B14F-4D97-AF65-F5344CB8AC3E}">
        <p14:creationId xmlns:p14="http://schemas.microsoft.com/office/powerpoint/2010/main" val="4002750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A219DC6-B33C-4D9A-8883-F0B7C905D7D4}"/>
              </a:ext>
            </a:extLst>
          </p:cNvPr>
          <p:cNvSpPr txBox="1"/>
          <p:nvPr/>
        </p:nvSpPr>
        <p:spPr>
          <a:xfrm>
            <a:off x="500414" y="851081"/>
            <a:ext cx="4171752" cy="338554"/>
          </a:xfrm>
          <a:prstGeom prst="rect">
            <a:avLst/>
          </a:prstGeom>
          <a:noFill/>
        </p:spPr>
        <p:txBody>
          <a:bodyPr wrap="square" rtlCol="0">
            <a:spAutoFit/>
          </a:bodyPr>
          <a:lstStyle/>
          <a:p>
            <a:r>
              <a:rPr lang="en-US" sz="1600"/>
              <a:t>Here’s the style thing:</a:t>
            </a:r>
            <a:endParaRPr lang="en-US"/>
          </a:p>
        </p:txBody>
      </p:sp>
      <p:sp>
        <p:nvSpPr>
          <p:cNvPr id="3" name="TextBox 2">
            <a:extLst>
              <a:ext uri="{FF2B5EF4-FFF2-40B4-BE49-F238E27FC236}">
                <a16:creationId xmlns:a16="http://schemas.microsoft.com/office/drawing/2014/main" id="{BF6DF2AC-B378-22B3-8D31-1B59524E7BE4}"/>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pic>
        <p:nvPicPr>
          <p:cNvPr id="7" name="Picture 6">
            <a:extLst>
              <a:ext uri="{FF2B5EF4-FFF2-40B4-BE49-F238E27FC236}">
                <a16:creationId xmlns:a16="http://schemas.microsoft.com/office/drawing/2014/main" id="{D68CCDEB-E252-C857-D4D2-FA5E2D58DCE0}"/>
              </a:ext>
            </a:extLst>
          </p:cNvPr>
          <p:cNvPicPr>
            <a:picLocks noChangeAspect="1"/>
          </p:cNvPicPr>
          <p:nvPr/>
        </p:nvPicPr>
        <p:blipFill>
          <a:blip r:embed="rId2"/>
          <a:stretch>
            <a:fillRect/>
          </a:stretch>
        </p:blipFill>
        <p:spPr>
          <a:xfrm>
            <a:off x="575479" y="1399663"/>
            <a:ext cx="4610743" cy="1590897"/>
          </a:xfrm>
          <a:prstGeom prst="rect">
            <a:avLst/>
          </a:prstGeom>
        </p:spPr>
      </p:pic>
      <p:pic>
        <p:nvPicPr>
          <p:cNvPr id="8" name="Picture 7">
            <a:extLst>
              <a:ext uri="{FF2B5EF4-FFF2-40B4-BE49-F238E27FC236}">
                <a16:creationId xmlns:a16="http://schemas.microsoft.com/office/drawing/2014/main" id="{446F1330-F20B-82CE-3F2D-BEA2BFD0D24A}"/>
              </a:ext>
            </a:extLst>
          </p:cNvPr>
          <p:cNvPicPr>
            <a:picLocks noChangeAspect="1"/>
          </p:cNvPicPr>
          <p:nvPr/>
        </p:nvPicPr>
        <p:blipFill>
          <a:blip r:embed="rId3"/>
          <a:stretch>
            <a:fillRect/>
          </a:stretch>
        </p:blipFill>
        <p:spPr>
          <a:xfrm>
            <a:off x="575479" y="3342967"/>
            <a:ext cx="4351612" cy="3005149"/>
          </a:xfrm>
          <a:prstGeom prst="rect">
            <a:avLst/>
          </a:prstGeom>
        </p:spPr>
      </p:pic>
      <p:pic>
        <p:nvPicPr>
          <p:cNvPr id="10" name="Picture 9">
            <a:extLst>
              <a:ext uri="{FF2B5EF4-FFF2-40B4-BE49-F238E27FC236}">
                <a16:creationId xmlns:a16="http://schemas.microsoft.com/office/drawing/2014/main" id="{7CFAB6F9-6D19-044C-B4FA-A2B5192C4A4A}"/>
              </a:ext>
            </a:extLst>
          </p:cNvPr>
          <p:cNvPicPr>
            <a:picLocks noChangeAspect="1"/>
          </p:cNvPicPr>
          <p:nvPr/>
        </p:nvPicPr>
        <p:blipFill>
          <a:blip r:embed="rId4"/>
          <a:stretch>
            <a:fillRect/>
          </a:stretch>
        </p:blipFill>
        <p:spPr>
          <a:xfrm>
            <a:off x="6347376" y="3260768"/>
            <a:ext cx="4265835" cy="3169545"/>
          </a:xfrm>
          <a:prstGeom prst="rect">
            <a:avLst/>
          </a:prstGeom>
        </p:spPr>
      </p:pic>
      <p:pic>
        <p:nvPicPr>
          <p:cNvPr id="11" name="Picture 10">
            <a:extLst>
              <a:ext uri="{FF2B5EF4-FFF2-40B4-BE49-F238E27FC236}">
                <a16:creationId xmlns:a16="http://schemas.microsoft.com/office/drawing/2014/main" id="{3A29D13E-00F4-4514-4636-7706DC3BBD18}"/>
              </a:ext>
            </a:extLst>
          </p:cNvPr>
          <p:cNvPicPr>
            <a:picLocks noChangeAspect="1"/>
          </p:cNvPicPr>
          <p:nvPr/>
        </p:nvPicPr>
        <p:blipFill>
          <a:blip r:embed="rId5"/>
          <a:stretch>
            <a:fillRect/>
          </a:stretch>
        </p:blipFill>
        <p:spPr>
          <a:xfrm>
            <a:off x="6351581" y="1399663"/>
            <a:ext cx="4467849" cy="1571844"/>
          </a:xfrm>
          <a:prstGeom prst="rect">
            <a:avLst/>
          </a:prstGeom>
        </p:spPr>
      </p:pic>
    </p:spTree>
    <p:extLst>
      <p:ext uri="{BB962C8B-B14F-4D97-AF65-F5344CB8AC3E}">
        <p14:creationId xmlns:p14="http://schemas.microsoft.com/office/powerpoint/2010/main" val="394510930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CBC3544-8D63-38C8-7468-A75831011A8E}"/>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6" name="Rectangle 5">
            <a:extLst>
              <a:ext uri="{FF2B5EF4-FFF2-40B4-BE49-F238E27FC236}">
                <a16:creationId xmlns:a16="http://schemas.microsoft.com/office/drawing/2014/main" id="{34368247-93BA-53A8-2C95-7076A9DCB2E0}"/>
              </a:ext>
            </a:extLst>
          </p:cNvPr>
          <p:cNvSpPr/>
          <p:nvPr/>
        </p:nvSpPr>
        <p:spPr>
          <a:xfrm>
            <a:off x="369058" y="1881894"/>
            <a:ext cx="6484026" cy="338554"/>
          </a:xfrm>
          <a:prstGeom prst="rect">
            <a:avLst/>
          </a:prstGeom>
        </p:spPr>
        <p:txBody>
          <a:bodyPr wrap="square">
            <a:spAutoFit/>
          </a:bodyPr>
          <a:lstStyle/>
          <a:p>
            <a:r>
              <a:rPr lang="en-US" sz="1600">
                <a:solidFill>
                  <a:srgbClr val="3333CC"/>
                </a:solidFill>
              </a:rPr>
              <a:t>seaborn.jointplot(data = df, x = “x_column”, y = “y_column”, kind = “kind”)</a:t>
            </a:r>
          </a:p>
        </p:txBody>
      </p:sp>
      <p:sp>
        <p:nvSpPr>
          <p:cNvPr id="8" name="TextBox 7">
            <a:extLst>
              <a:ext uri="{FF2B5EF4-FFF2-40B4-BE49-F238E27FC236}">
                <a16:creationId xmlns:a16="http://schemas.microsoft.com/office/drawing/2014/main" id="{B1CF4279-C6A2-4611-F1EA-C6537324CC6A}"/>
              </a:ext>
            </a:extLst>
          </p:cNvPr>
          <p:cNvSpPr txBox="1"/>
          <p:nvPr/>
        </p:nvSpPr>
        <p:spPr>
          <a:xfrm>
            <a:off x="1360820" y="3568845"/>
            <a:ext cx="7881502" cy="307777"/>
          </a:xfrm>
          <a:prstGeom prst="rect">
            <a:avLst/>
          </a:prstGeom>
          <a:noFill/>
        </p:spPr>
        <p:txBody>
          <a:bodyPr wrap="square">
            <a:spAutoFit/>
          </a:bodyPr>
          <a:lstStyle/>
          <a:p>
            <a:r>
              <a:rPr lang="en-US" sz="1400"/>
              <a:t>Default is to make a y vs. x plot of specified kind.  And add an x and y histogram on those respective axes.</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C628BE72-AE98-2EA6-C772-D6B4116B0761}"/>
                  </a:ext>
                </a:extLst>
              </p14:cNvPr>
              <p14:cNvContentPartPr/>
              <p14:nvPr/>
            </p14:nvContentPartPr>
            <p14:xfrm>
              <a:off x="3324874" y="2182197"/>
              <a:ext cx="4149210" cy="1265507"/>
            </p14:xfrm>
          </p:contentPart>
        </mc:Choice>
        <mc:Fallback xmlns="">
          <p:pic>
            <p:nvPicPr>
              <p:cNvPr id="10" name="Ink 9">
                <a:extLst>
                  <a:ext uri="{FF2B5EF4-FFF2-40B4-BE49-F238E27FC236}">
                    <a16:creationId xmlns:a16="http://schemas.microsoft.com/office/drawing/2014/main" id="{C628BE72-AE98-2EA6-C772-D6B4116B0761}"/>
                  </a:ext>
                </a:extLst>
              </p:cNvPr>
              <p:cNvPicPr/>
              <p:nvPr/>
            </p:nvPicPr>
            <p:blipFill>
              <a:blip r:embed="rId4"/>
              <a:stretch>
                <a:fillRect/>
              </a:stretch>
            </p:blipFill>
            <p:spPr>
              <a:xfrm>
                <a:off x="3318755" y="2176073"/>
                <a:ext cx="4161448" cy="1277755"/>
              </a:xfrm>
              <a:prstGeom prst="rect">
                <a:avLst/>
              </a:prstGeom>
            </p:spPr>
          </p:pic>
        </mc:Fallback>
      </mc:AlternateContent>
      <p:sp>
        <p:nvSpPr>
          <p:cNvPr id="2" name="TextBox 1">
            <a:extLst>
              <a:ext uri="{FF2B5EF4-FFF2-40B4-BE49-F238E27FC236}">
                <a16:creationId xmlns:a16="http://schemas.microsoft.com/office/drawing/2014/main" id="{55B5DC83-4311-8727-AEEF-AF9546AA4187}"/>
              </a:ext>
            </a:extLst>
          </p:cNvPr>
          <p:cNvSpPr txBox="1"/>
          <p:nvPr/>
        </p:nvSpPr>
        <p:spPr>
          <a:xfrm>
            <a:off x="346762" y="1258976"/>
            <a:ext cx="6594812" cy="338554"/>
          </a:xfrm>
          <a:prstGeom prst="rect">
            <a:avLst/>
          </a:prstGeom>
          <a:noFill/>
        </p:spPr>
        <p:txBody>
          <a:bodyPr wrap="square" rtlCol="0">
            <a:spAutoFit/>
          </a:bodyPr>
          <a:lstStyle/>
          <a:p>
            <a:r>
              <a:rPr lang="en-US" sz="1600"/>
              <a:t>And last, there’s the </a:t>
            </a:r>
            <a:r>
              <a:rPr lang="en-US" sz="1600" b="1"/>
              <a:t>joint plot</a:t>
            </a:r>
            <a:r>
              <a:rPr lang="en-US" sz="1600"/>
              <a:t>.  I’m just going to illustrate a simple example, </a:t>
            </a:r>
          </a:p>
        </p:txBody>
      </p:sp>
    </p:spTree>
    <p:extLst>
      <p:ext uri="{BB962C8B-B14F-4D97-AF65-F5344CB8AC3E}">
        <p14:creationId xmlns:p14="http://schemas.microsoft.com/office/powerpoint/2010/main" val="231741408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23A8A68-6501-8CEE-629A-D64B7C93A8D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4" name="TextBox 3">
            <a:extLst>
              <a:ext uri="{FF2B5EF4-FFF2-40B4-BE49-F238E27FC236}">
                <a16:creationId xmlns:a16="http://schemas.microsoft.com/office/drawing/2014/main" id="{9178B8B6-F948-8BEC-08CF-160E79CB2A2D}"/>
              </a:ext>
            </a:extLst>
          </p:cNvPr>
          <p:cNvSpPr txBox="1"/>
          <p:nvPr/>
        </p:nvSpPr>
        <p:spPr>
          <a:xfrm>
            <a:off x="465342" y="748604"/>
            <a:ext cx="2513832" cy="338554"/>
          </a:xfrm>
          <a:prstGeom prst="rect">
            <a:avLst/>
          </a:prstGeom>
          <a:noFill/>
        </p:spPr>
        <p:txBody>
          <a:bodyPr wrap="square" rtlCol="0">
            <a:spAutoFit/>
          </a:bodyPr>
          <a:lstStyle/>
          <a:p>
            <a:r>
              <a:rPr lang="en-US" sz="1600"/>
              <a:t>For example, here’s relplot,</a:t>
            </a:r>
          </a:p>
        </p:txBody>
      </p:sp>
      <p:pic>
        <p:nvPicPr>
          <p:cNvPr id="2" name="Picture 1">
            <a:extLst>
              <a:ext uri="{FF2B5EF4-FFF2-40B4-BE49-F238E27FC236}">
                <a16:creationId xmlns:a16="http://schemas.microsoft.com/office/drawing/2014/main" id="{9310F2B3-0C09-F5F3-96EE-D6F1DFBB0FA2}"/>
              </a:ext>
            </a:extLst>
          </p:cNvPr>
          <p:cNvPicPr>
            <a:picLocks noChangeAspect="1"/>
          </p:cNvPicPr>
          <p:nvPr/>
        </p:nvPicPr>
        <p:blipFill>
          <a:blip r:embed="rId3"/>
          <a:stretch>
            <a:fillRect/>
          </a:stretch>
        </p:blipFill>
        <p:spPr>
          <a:xfrm>
            <a:off x="574083" y="1269286"/>
            <a:ext cx="7026252" cy="695951"/>
          </a:xfrm>
          <a:prstGeom prst="rect">
            <a:avLst/>
          </a:prstGeom>
        </p:spPr>
      </p:pic>
      <p:pic>
        <p:nvPicPr>
          <p:cNvPr id="3" name="Picture 2">
            <a:extLst>
              <a:ext uri="{FF2B5EF4-FFF2-40B4-BE49-F238E27FC236}">
                <a16:creationId xmlns:a16="http://schemas.microsoft.com/office/drawing/2014/main" id="{9F6153FF-97D2-0DAA-6916-AE3F69880864}"/>
              </a:ext>
            </a:extLst>
          </p:cNvPr>
          <p:cNvPicPr>
            <a:picLocks noChangeAspect="1"/>
          </p:cNvPicPr>
          <p:nvPr/>
        </p:nvPicPr>
        <p:blipFill>
          <a:blip r:embed="rId4"/>
          <a:stretch>
            <a:fillRect/>
          </a:stretch>
        </p:blipFill>
        <p:spPr>
          <a:xfrm>
            <a:off x="379355" y="2436583"/>
            <a:ext cx="4703921" cy="3950559"/>
          </a:xfrm>
          <a:prstGeom prst="rect">
            <a:avLst/>
          </a:prstGeom>
        </p:spPr>
      </p:pic>
    </p:spTree>
    <p:extLst>
      <p:ext uri="{BB962C8B-B14F-4D97-AF65-F5344CB8AC3E}">
        <p14:creationId xmlns:p14="http://schemas.microsoft.com/office/powerpoint/2010/main" val="76839415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23A8A68-6501-8CEE-629A-D64B7C93A8D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4" name="TextBox 3">
            <a:extLst>
              <a:ext uri="{FF2B5EF4-FFF2-40B4-BE49-F238E27FC236}">
                <a16:creationId xmlns:a16="http://schemas.microsoft.com/office/drawing/2014/main" id="{9178B8B6-F948-8BEC-08CF-160E79CB2A2D}"/>
              </a:ext>
            </a:extLst>
          </p:cNvPr>
          <p:cNvSpPr txBox="1"/>
          <p:nvPr/>
        </p:nvSpPr>
        <p:spPr>
          <a:xfrm>
            <a:off x="426012" y="964913"/>
            <a:ext cx="2956285" cy="338554"/>
          </a:xfrm>
          <a:prstGeom prst="rect">
            <a:avLst/>
          </a:prstGeom>
          <a:noFill/>
        </p:spPr>
        <p:txBody>
          <a:bodyPr wrap="square" rtlCol="0">
            <a:spAutoFit/>
          </a:bodyPr>
          <a:lstStyle/>
          <a:p>
            <a:r>
              <a:rPr lang="en-US" sz="1600"/>
              <a:t>For example, here’s catplot,</a:t>
            </a:r>
          </a:p>
        </p:txBody>
      </p:sp>
      <p:pic>
        <p:nvPicPr>
          <p:cNvPr id="6" name="Picture 5">
            <a:extLst>
              <a:ext uri="{FF2B5EF4-FFF2-40B4-BE49-F238E27FC236}">
                <a16:creationId xmlns:a16="http://schemas.microsoft.com/office/drawing/2014/main" id="{29AC8729-5112-F6CD-982D-DAE99E17D358}"/>
              </a:ext>
            </a:extLst>
          </p:cNvPr>
          <p:cNvPicPr>
            <a:picLocks noChangeAspect="1"/>
          </p:cNvPicPr>
          <p:nvPr/>
        </p:nvPicPr>
        <p:blipFill>
          <a:blip r:embed="rId3"/>
          <a:stretch>
            <a:fillRect/>
          </a:stretch>
        </p:blipFill>
        <p:spPr>
          <a:xfrm>
            <a:off x="518749" y="1411622"/>
            <a:ext cx="6914812" cy="738391"/>
          </a:xfrm>
          <a:prstGeom prst="rect">
            <a:avLst/>
          </a:prstGeom>
        </p:spPr>
      </p:pic>
      <p:pic>
        <p:nvPicPr>
          <p:cNvPr id="9" name="Picture 8">
            <a:extLst>
              <a:ext uri="{FF2B5EF4-FFF2-40B4-BE49-F238E27FC236}">
                <a16:creationId xmlns:a16="http://schemas.microsoft.com/office/drawing/2014/main" id="{BA8A063F-23A9-9794-BA51-D61BED988984}"/>
              </a:ext>
            </a:extLst>
          </p:cNvPr>
          <p:cNvPicPr>
            <a:picLocks noChangeAspect="1"/>
          </p:cNvPicPr>
          <p:nvPr/>
        </p:nvPicPr>
        <p:blipFill>
          <a:blip r:embed="rId4"/>
          <a:stretch>
            <a:fillRect/>
          </a:stretch>
        </p:blipFill>
        <p:spPr>
          <a:xfrm>
            <a:off x="535202" y="2692448"/>
            <a:ext cx="4085959" cy="3979368"/>
          </a:xfrm>
          <a:prstGeom prst="rect">
            <a:avLst/>
          </a:prstGeom>
        </p:spPr>
      </p:pic>
      <p:pic>
        <p:nvPicPr>
          <p:cNvPr id="3" name="Picture 2">
            <a:extLst>
              <a:ext uri="{FF2B5EF4-FFF2-40B4-BE49-F238E27FC236}">
                <a16:creationId xmlns:a16="http://schemas.microsoft.com/office/drawing/2014/main" id="{C5980E4B-DF5E-BF12-D7E3-A52E5D88D122}"/>
              </a:ext>
            </a:extLst>
          </p:cNvPr>
          <p:cNvPicPr>
            <a:picLocks noChangeAspect="1"/>
          </p:cNvPicPr>
          <p:nvPr/>
        </p:nvPicPr>
        <p:blipFill>
          <a:blip r:embed="rId5"/>
          <a:stretch>
            <a:fillRect/>
          </a:stretch>
        </p:blipFill>
        <p:spPr>
          <a:xfrm>
            <a:off x="6449003" y="4014780"/>
            <a:ext cx="5075360" cy="2309060"/>
          </a:xfrm>
          <a:prstGeom prst="rect">
            <a:avLst/>
          </a:prstGeom>
        </p:spPr>
      </p:pic>
      <p:pic>
        <p:nvPicPr>
          <p:cNvPr id="5" name="Picture 4">
            <a:extLst>
              <a:ext uri="{FF2B5EF4-FFF2-40B4-BE49-F238E27FC236}">
                <a16:creationId xmlns:a16="http://schemas.microsoft.com/office/drawing/2014/main" id="{03EE22F4-9B3D-C362-EE4A-387317FD31BA}"/>
              </a:ext>
            </a:extLst>
          </p:cNvPr>
          <p:cNvPicPr>
            <a:picLocks noChangeAspect="1"/>
          </p:cNvPicPr>
          <p:nvPr/>
        </p:nvPicPr>
        <p:blipFill>
          <a:blip r:embed="rId6"/>
          <a:stretch>
            <a:fillRect/>
          </a:stretch>
        </p:blipFill>
        <p:spPr>
          <a:xfrm>
            <a:off x="6449003" y="2940676"/>
            <a:ext cx="4732430" cy="845893"/>
          </a:xfrm>
          <a:prstGeom prst="rect">
            <a:avLst/>
          </a:prstGeom>
        </p:spPr>
      </p:pic>
    </p:spTree>
    <p:extLst>
      <p:ext uri="{BB962C8B-B14F-4D97-AF65-F5344CB8AC3E}">
        <p14:creationId xmlns:p14="http://schemas.microsoft.com/office/powerpoint/2010/main" val="320718450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23A8A68-6501-8CEE-629A-D64B7C93A8D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4" name="TextBox 3">
            <a:extLst>
              <a:ext uri="{FF2B5EF4-FFF2-40B4-BE49-F238E27FC236}">
                <a16:creationId xmlns:a16="http://schemas.microsoft.com/office/drawing/2014/main" id="{9178B8B6-F948-8BEC-08CF-160E79CB2A2D}"/>
              </a:ext>
            </a:extLst>
          </p:cNvPr>
          <p:cNvSpPr txBox="1"/>
          <p:nvPr/>
        </p:nvSpPr>
        <p:spPr>
          <a:xfrm>
            <a:off x="465341" y="748604"/>
            <a:ext cx="2789135" cy="338554"/>
          </a:xfrm>
          <a:prstGeom prst="rect">
            <a:avLst/>
          </a:prstGeom>
          <a:noFill/>
        </p:spPr>
        <p:txBody>
          <a:bodyPr wrap="square" rtlCol="0">
            <a:spAutoFit/>
          </a:bodyPr>
          <a:lstStyle/>
          <a:p>
            <a:r>
              <a:rPr lang="en-US" sz="1600"/>
              <a:t>For example, here’s the displot, </a:t>
            </a:r>
          </a:p>
        </p:txBody>
      </p:sp>
      <p:pic>
        <p:nvPicPr>
          <p:cNvPr id="2" name="Picture 1">
            <a:extLst>
              <a:ext uri="{FF2B5EF4-FFF2-40B4-BE49-F238E27FC236}">
                <a16:creationId xmlns:a16="http://schemas.microsoft.com/office/drawing/2014/main" id="{F711043A-DB5B-F9B7-282A-7E12CC9751D9}"/>
              </a:ext>
            </a:extLst>
          </p:cNvPr>
          <p:cNvPicPr>
            <a:picLocks noChangeAspect="1"/>
          </p:cNvPicPr>
          <p:nvPr/>
        </p:nvPicPr>
        <p:blipFill>
          <a:blip r:embed="rId3"/>
          <a:stretch>
            <a:fillRect/>
          </a:stretch>
        </p:blipFill>
        <p:spPr>
          <a:xfrm>
            <a:off x="553698" y="1276695"/>
            <a:ext cx="2879464" cy="660260"/>
          </a:xfrm>
          <a:prstGeom prst="rect">
            <a:avLst/>
          </a:prstGeom>
        </p:spPr>
      </p:pic>
      <p:pic>
        <p:nvPicPr>
          <p:cNvPr id="3" name="Picture 2">
            <a:extLst>
              <a:ext uri="{FF2B5EF4-FFF2-40B4-BE49-F238E27FC236}">
                <a16:creationId xmlns:a16="http://schemas.microsoft.com/office/drawing/2014/main" id="{20B3103E-258A-8807-83A0-E2D56BEFC447}"/>
              </a:ext>
            </a:extLst>
          </p:cNvPr>
          <p:cNvPicPr>
            <a:picLocks noChangeAspect="1"/>
          </p:cNvPicPr>
          <p:nvPr/>
        </p:nvPicPr>
        <p:blipFill>
          <a:blip r:embed="rId4"/>
          <a:stretch>
            <a:fillRect/>
          </a:stretch>
        </p:blipFill>
        <p:spPr>
          <a:xfrm>
            <a:off x="578373" y="1936955"/>
            <a:ext cx="8206013" cy="308497"/>
          </a:xfrm>
          <a:prstGeom prst="rect">
            <a:avLst/>
          </a:prstGeom>
        </p:spPr>
      </p:pic>
      <p:pic>
        <p:nvPicPr>
          <p:cNvPr id="6" name="Picture 5">
            <a:extLst>
              <a:ext uri="{FF2B5EF4-FFF2-40B4-BE49-F238E27FC236}">
                <a16:creationId xmlns:a16="http://schemas.microsoft.com/office/drawing/2014/main" id="{DF6713A1-094B-D18E-6FCE-9C50A857A419}"/>
              </a:ext>
            </a:extLst>
          </p:cNvPr>
          <p:cNvPicPr>
            <a:picLocks noChangeAspect="1"/>
          </p:cNvPicPr>
          <p:nvPr/>
        </p:nvPicPr>
        <p:blipFill>
          <a:blip r:embed="rId5"/>
          <a:stretch>
            <a:fillRect/>
          </a:stretch>
        </p:blipFill>
        <p:spPr>
          <a:xfrm>
            <a:off x="465341" y="2597214"/>
            <a:ext cx="4126324" cy="3901089"/>
          </a:xfrm>
          <a:prstGeom prst="rect">
            <a:avLst/>
          </a:prstGeom>
        </p:spPr>
      </p:pic>
    </p:spTree>
    <p:extLst>
      <p:ext uri="{BB962C8B-B14F-4D97-AF65-F5344CB8AC3E}">
        <p14:creationId xmlns:p14="http://schemas.microsoft.com/office/powerpoint/2010/main" val="233500493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174542" y="956022"/>
            <a:ext cx="4220478" cy="338554"/>
          </a:xfrm>
          <a:prstGeom prst="rect">
            <a:avLst/>
          </a:prstGeom>
          <a:noFill/>
        </p:spPr>
        <p:txBody>
          <a:bodyPr wrap="square" rtlCol="0">
            <a:spAutoFit/>
          </a:bodyPr>
          <a:lstStyle/>
          <a:p>
            <a:r>
              <a:rPr lang="en-US" sz="1600"/>
              <a:t>And here’s the lmplot() deal,</a:t>
            </a:r>
          </a:p>
        </p:txBody>
      </p:sp>
      <p:sp>
        <p:nvSpPr>
          <p:cNvPr id="2" name="Rectangle 1">
            <a:extLst>
              <a:ext uri="{FF2B5EF4-FFF2-40B4-BE49-F238E27FC236}">
                <a16:creationId xmlns:a16="http://schemas.microsoft.com/office/drawing/2014/main" id="{B6CC306D-7397-434C-80B8-69A6278BB8E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pic>
        <p:nvPicPr>
          <p:cNvPr id="3" name="Picture 2">
            <a:extLst>
              <a:ext uri="{FF2B5EF4-FFF2-40B4-BE49-F238E27FC236}">
                <a16:creationId xmlns:a16="http://schemas.microsoft.com/office/drawing/2014/main" id="{DF45E14C-A759-74BE-9F20-E8AB646FC342}"/>
              </a:ext>
            </a:extLst>
          </p:cNvPr>
          <p:cNvPicPr>
            <a:picLocks noChangeAspect="1"/>
          </p:cNvPicPr>
          <p:nvPr/>
        </p:nvPicPr>
        <p:blipFill>
          <a:blip r:embed="rId3"/>
          <a:stretch>
            <a:fillRect/>
          </a:stretch>
        </p:blipFill>
        <p:spPr>
          <a:xfrm>
            <a:off x="263031" y="1568598"/>
            <a:ext cx="5066053" cy="446322"/>
          </a:xfrm>
          <a:prstGeom prst="rect">
            <a:avLst/>
          </a:prstGeom>
        </p:spPr>
      </p:pic>
      <p:pic>
        <p:nvPicPr>
          <p:cNvPr id="5" name="Picture 4">
            <a:extLst>
              <a:ext uri="{FF2B5EF4-FFF2-40B4-BE49-F238E27FC236}">
                <a16:creationId xmlns:a16="http://schemas.microsoft.com/office/drawing/2014/main" id="{28E5DD49-ED5A-E978-E5A5-860E7F55BF04}"/>
              </a:ext>
            </a:extLst>
          </p:cNvPr>
          <p:cNvPicPr>
            <a:picLocks noChangeAspect="1"/>
          </p:cNvPicPr>
          <p:nvPr/>
        </p:nvPicPr>
        <p:blipFill>
          <a:blip r:embed="rId4"/>
          <a:stretch>
            <a:fillRect/>
          </a:stretch>
        </p:blipFill>
        <p:spPr>
          <a:xfrm>
            <a:off x="263031" y="2458219"/>
            <a:ext cx="3797692" cy="3258514"/>
          </a:xfrm>
          <a:prstGeom prst="rect">
            <a:avLst/>
          </a:prstGeom>
        </p:spPr>
      </p:pic>
      <p:pic>
        <p:nvPicPr>
          <p:cNvPr id="6" name="Picture 5">
            <a:extLst>
              <a:ext uri="{FF2B5EF4-FFF2-40B4-BE49-F238E27FC236}">
                <a16:creationId xmlns:a16="http://schemas.microsoft.com/office/drawing/2014/main" id="{9AC60DA8-3709-A42A-CEBE-EEFB57725976}"/>
              </a:ext>
            </a:extLst>
          </p:cNvPr>
          <p:cNvPicPr>
            <a:picLocks noChangeAspect="1"/>
          </p:cNvPicPr>
          <p:nvPr/>
        </p:nvPicPr>
        <p:blipFill>
          <a:blip r:embed="rId5"/>
          <a:stretch>
            <a:fillRect/>
          </a:stretch>
        </p:blipFill>
        <p:spPr>
          <a:xfrm>
            <a:off x="5939325" y="1591432"/>
            <a:ext cx="5828723" cy="237369"/>
          </a:xfrm>
          <a:prstGeom prst="rect">
            <a:avLst/>
          </a:prstGeom>
        </p:spPr>
      </p:pic>
      <p:pic>
        <p:nvPicPr>
          <p:cNvPr id="8" name="Picture 7">
            <a:extLst>
              <a:ext uri="{FF2B5EF4-FFF2-40B4-BE49-F238E27FC236}">
                <a16:creationId xmlns:a16="http://schemas.microsoft.com/office/drawing/2014/main" id="{DCFBE74B-67B4-E95A-48FA-47EF1A50B1ED}"/>
              </a:ext>
            </a:extLst>
          </p:cNvPr>
          <p:cNvPicPr>
            <a:picLocks noChangeAspect="1"/>
          </p:cNvPicPr>
          <p:nvPr/>
        </p:nvPicPr>
        <p:blipFill>
          <a:blip r:embed="rId6"/>
          <a:stretch>
            <a:fillRect/>
          </a:stretch>
        </p:blipFill>
        <p:spPr>
          <a:xfrm>
            <a:off x="6191846" y="2458219"/>
            <a:ext cx="3866554" cy="3920632"/>
          </a:xfrm>
          <a:prstGeom prst="rect">
            <a:avLst/>
          </a:prstGeom>
        </p:spPr>
      </p:pic>
    </p:spTree>
    <p:extLst>
      <p:ext uri="{BB962C8B-B14F-4D97-AF65-F5344CB8AC3E}">
        <p14:creationId xmlns:p14="http://schemas.microsoft.com/office/powerpoint/2010/main" val="403151834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282374" y="1172331"/>
            <a:ext cx="4220478" cy="338554"/>
          </a:xfrm>
          <a:prstGeom prst="rect">
            <a:avLst/>
          </a:prstGeom>
          <a:noFill/>
        </p:spPr>
        <p:txBody>
          <a:bodyPr wrap="square" rtlCol="0">
            <a:spAutoFit/>
          </a:bodyPr>
          <a:lstStyle/>
          <a:p>
            <a:r>
              <a:rPr lang="en-US" sz="1600"/>
              <a:t>And here’s a pairplot,</a:t>
            </a:r>
          </a:p>
        </p:txBody>
      </p:sp>
      <p:sp>
        <p:nvSpPr>
          <p:cNvPr id="2" name="Rectangle 1">
            <a:extLst>
              <a:ext uri="{FF2B5EF4-FFF2-40B4-BE49-F238E27FC236}">
                <a16:creationId xmlns:a16="http://schemas.microsoft.com/office/drawing/2014/main" id="{B6CC306D-7397-434C-80B8-69A6278BB8E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pic>
        <p:nvPicPr>
          <p:cNvPr id="11" name="Picture 10">
            <a:extLst>
              <a:ext uri="{FF2B5EF4-FFF2-40B4-BE49-F238E27FC236}">
                <a16:creationId xmlns:a16="http://schemas.microsoft.com/office/drawing/2014/main" id="{186D05D2-B214-689A-3F4F-E63AFF9C6165}"/>
              </a:ext>
            </a:extLst>
          </p:cNvPr>
          <p:cNvPicPr>
            <a:picLocks noChangeAspect="1"/>
          </p:cNvPicPr>
          <p:nvPr/>
        </p:nvPicPr>
        <p:blipFill>
          <a:blip r:embed="rId3"/>
          <a:stretch>
            <a:fillRect/>
          </a:stretch>
        </p:blipFill>
        <p:spPr>
          <a:xfrm>
            <a:off x="7200354" y="2477728"/>
            <a:ext cx="4239915" cy="1419729"/>
          </a:xfrm>
          <a:prstGeom prst="rect">
            <a:avLst/>
          </a:prstGeom>
        </p:spPr>
      </p:pic>
      <p:pic>
        <p:nvPicPr>
          <p:cNvPr id="12" name="Picture 11">
            <a:extLst>
              <a:ext uri="{FF2B5EF4-FFF2-40B4-BE49-F238E27FC236}">
                <a16:creationId xmlns:a16="http://schemas.microsoft.com/office/drawing/2014/main" id="{6845F6C7-A354-07A7-3747-AF6500EA4457}"/>
              </a:ext>
            </a:extLst>
          </p:cNvPr>
          <p:cNvPicPr>
            <a:picLocks noChangeAspect="1"/>
          </p:cNvPicPr>
          <p:nvPr/>
        </p:nvPicPr>
        <p:blipFill>
          <a:blip r:embed="rId4"/>
          <a:stretch>
            <a:fillRect/>
          </a:stretch>
        </p:blipFill>
        <p:spPr>
          <a:xfrm>
            <a:off x="6535895" y="1690656"/>
            <a:ext cx="5098222" cy="358171"/>
          </a:xfrm>
          <a:prstGeom prst="rect">
            <a:avLst/>
          </a:prstGeom>
        </p:spPr>
      </p:pic>
      <p:pic>
        <p:nvPicPr>
          <p:cNvPr id="5" name="Picture 4">
            <a:extLst>
              <a:ext uri="{FF2B5EF4-FFF2-40B4-BE49-F238E27FC236}">
                <a16:creationId xmlns:a16="http://schemas.microsoft.com/office/drawing/2014/main" id="{2B7E332B-6579-9AC8-94F1-318271F10169}"/>
              </a:ext>
            </a:extLst>
          </p:cNvPr>
          <p:cNvPicPr>
            <a:picLocks noChangeAspect="1"/>
          </p:cNvPicPr>
          <p:nvPr/>
        </p:nvPicPr>
        <p:blipFill>
          <a:blip r:embed="rId5"/>
          <a:stretch>
            <a:fillRect/>
          </a:stretch>
        </p:blipFill>
        <p:spPr>
          <a:xfrm>
            <a:off x="417028" y="1690656"/>
            <a:ext cx="5458587" cy="466790"/>
          </a:xfrm>
          <a:prstGeom prst="rect">
            <a:avLst/>
          </a:prstGeom>
        </p:spPr>
      </p:pic>
      <p:pic>
        <p:nvPicPr>
          <p:cNvPr id="6" name="Picture 5">
            <a:extLst>
              <a:ext uri="{FF2B5EF4-FFF2-40B4-BE49-F238E27FC236}">
                <a16:creationId xmlns:a16="http://schemas.microsoft.com/office/drawing/2014/main" id="{B480F4BF-B64B-3E1D-FBF4-4AE6389BAFD5}"/>
              </a:ext>
            </a:extLst>
          </p:cNvPr>
          <p:cNvPicPr>
            <a:picLocks noChangeAspect="1"/>
          </p:cNvPicPr>
          <p:nvPr/>
        </p:nvPicPr>
        <p:blipFill>
          <a:blip r:embed="rId6"/>
          <a:stretch>
            <a:fillRect/>
          </a:stretch>
        </p:blipFill>
        <p:spPr>
          <a:xfrm>
            <a:off x="559357" y="2580582"/>
            <a:ext cx="4814407" cy="3729369"/>
          </a:xfrm>
          <a:prstGeom prst="rect">
            <a:avLst/>
          </a:prstGeom>
        </p:spPr>
      </p:pic>
    </p:spTree>
    <p:extLst>
      <p:ext uri="{BB962C8B-B14F-4D97-AF65-F5344CB8AC3E}">
        <p14:creationId xmlns:p14="http://schemas.microsoft.com/office/powerpoint/2010/main" val="50695843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282374" y="1172331"/>
            <a:ext cx="4220478" cy="338554"/>
          </a:xfrm>
          <a:prstGeom prst="rect">
            <a:avLst/>
          </a:prstGeom>
          <a:noFill/>
        </p:spPr>
        <p:txBody>
          <a:bodyPr wrap="square" rtlCol="0">
            <a:spAutoFit/>
          </a:bodyPr>
          <a:lstStyle/>
          <a:p>
            <a:r>
              <a:rPr lang="en-US" sz="1600"/>
              <a:t>And here’s a jointplot,</a:t>
            </a:r>
          </a:p>
        </p:txBody>
      </p:sp>
      <p:sp>
        <p:nvSpPr>
          <p:cNvPr id="2" name="Rectangle 1">
            <a:extLst>
              <a:ext uri="{FF2B5EF4-FFF2-40B4-BE49-F238E27FC236}">
                <a16:creationId xmlns:a16="http://schemas.microsoft.com/office/drawing/2014/main" id="{B6CC306D-7397-434C-80B8-69A6278BB8E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pic>
        <p:nvPicPr>
          <p:cNvPr id="3" name="Picture 2">
            <a:extLst>
              <a:ext uri="{FF2B5EF4-FFF2-40B4-BE49-F238E27FC236}">
                <a16:creationId xmlns:a16="http://schemas.microsoft.com/office/drawing/2014/main" id="{A2DE7ED4-BBB7-1E78-E2E0-B3B3C25B39F2}"/>
              </a:ext>
            </a:extLst>
          </p:cNvPr>
          <p:cNvPicPr>
            <a:picLocks noChangeAspect="1"/>
          </p:cNvPicPr>
          <p:nvPr/>
        </p:nvPicPr>
        <p:blipFill>
          <a:blip r:embed="rId3"/>
          <a:stretch>
            <a:fillRect/>
          </a:stretch>
        </p:blipFill>
        <p:spPr>
          <a:xfrm>
            <a:off x="357640" y="1826820"/>
            <a:ext cx="7222458" cy="338553"/>
          </a:xfrm>
          <a:prstGeom prst="rect">
            <a:avLst/>
          </a:prstGeom>
        </p:spPr>
      </p:pic>
      <p:pic>
        <p:nvPicPr>
          <p:cNvPr id="5" name="Picture 4">
            <a:extLst>
              <a:ext uri="{FF2B5EF4-FFF2-40B4-BE49-F238E27FC236}">
                <a16:creationId xmlns:a16="http://schemas.microsoft.com/office/drawing/2014/main" id="{E9968E6B-DB5C-E615-633B-49DBD41E0518}"/>
              </a:ext>
            </a:extLst>
          </p:cNvPr>
          <p:cNvPicPr>
            <a:picLocks noChangeAspect="1"/>
          </p:cNvPicPr>
          <p:nvPr/>
        </p:nvPicPr>
        <p:blipFill>
          <a:blip r:embed="rId4"/>
          <a:stretch>
            <a:fillRect/>
          </a:stretch>
        </p:blipFill>
        <p:spPr>
          <a:xfrm>
            <a:off x="426705" y="2439268"/>
            <a:ext cx="3388211" cy="3461338"/>
          </a:xfrm>
          <a:prstGeom prst="rect">
            <a:avLst/>
          </a:prstGeom>
        </p:spPr>
      </p:pic>
    </p:spTree>
    <p:extLst>
      <p:ext uri="{BB962C8B-B14F-4D97-AF65-F5344CB8AC3E}">
        <p14:creationId xmlns:p14="http://schemas.microsoft.com/office/powerpoint/2010/main" val="325939305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272540" y="1319815"/>
            <a:ext cx="9697369" cy="830997"/>
          </a:xfrm>
          <a:prstGeom prst="rect">
            <a:avLst/>
          </a:prstGeom>
          <a:noFill/>
        </p:spPr>
        <p:txBody>
          <a:bodyPr wrap="square" rtlCol="0">
            <a:spAutoFit/>
          </a:bodyPr>
          <a:lstStyle/>
          <a:p>
            <a:r>
              <a:rPr lang="en-US" sz="1600"/>
              <a:t>We can add pyplot stuff to seaborn plots.  Here’s an example.  I made a seaborn plot of x and y points hued by gender (</a:t>
            </a:r>
            <a:r>
              <a:rPr lang="en-US" sz="1600">
                <a:solidFill>
                  <a:srgbClr val="FF0000"/>
                </a:solidFill>
              </a:rPr>
              <a:t>make sure the seaborn plot goes first</a:t>
            </a:r>
            <a:r>
              <a:rPr lang="en-US" sz="1600"/>
              <a:t>).  And then put on top of it regression lines generated by a Linear_Regression program, and a Categorical_Linear_Regression program.  </a:t>
            </a:r>
          </a:p>
        </p:txBody>
      </p:sp>
      <p:sp>
        <p:nvSpPr>
          <p:cNvPr id="2" name="Rectangle 1">
            <a:extLst>
              <a:ext uri="{FF2B5EF4-FFF2-40B4-BE49-F238E27FC236}">
                <a16:creationId xmlns:a16="http://schemas.microsoft.com/office/drawing/2014/main" id="{B6CC306D-7397-434C-80B8-69A6278BB8E2}"/>
              </a:ext>
            </a:extLst>
          </p:cNvPr>
          <p:cNvSpPr/>
          <p:nvPr/>
        </p:nvSpPr>
        <p:spPr>
          <a:xfrm>
            <a:off x="3667110" y="233003"/>
            <a:ext cx="4127092" cy="461665"/>
          </a:xfrm>
          <a:prstGeom prst="rect">
            <a:avLst/>
          </a:prstGeom>
        </p:spPr>
        <p:txBody>
          <a:bodyPr wrap="none">
            <a:spAutoFit/>
          </a:bodyPr>
          <a:lstStyle/>
          <a:p>
            <a:r>
              <a:rPr lang="en-US" sz="2400" b="1" u="sng">
                <a:solidFill>
                  <a:srgbClr val="7030A0"/>
                </a:solidFill>
              </a:rPr>
              <a:t>Combining Seaborn and Pyplot</a:t>
            </a:r>
          </a:p>
        </p:txBody>
      </p:sp>
      <p:pic>
        <p:nvPicPr>
          <p:cNvPr id="7" name="Picture 6">
            <a:extLst>
              <a:ext uri="{FF2B5EF4-FFF2-40B4-BE49-F238E27FC236}">
                <a16:creationId xmlns:a16="http://schemas.microsoft.com/office/drawing/2014/main" id="{A53F109B-277D-01AF-FE72-ACB555AFAAB5}"/>
              </a:ext>
            </a:extLst>
          </p:cNvPr>
          <p:cNvPicPr>
            <a:picLocks noChangeAspect="1"/>
          </p:cNvPicPr>
          <p:nvPr/>
        </p:nvPicPr>
        <p:blipFill>
          <a:blip r:embed="rId3"/>
          <a:stretch>
            <a:fillRect/>
          </a:stretch>
        </p:blipFill>
        <p:spPr>
          <a:xfrm>
            <a:off x="7794202" y="3151824"/>
            <a:ext cx="4021635" cy="2862337"/>
          </a:xfrm>
          <a:prstGeom prst="rect">
            <a:avLst/>
          </a:prstGeom>
        </p:spPr>
      </p:pic>
      <p:pic>
        <p:nvPicPr>
          <p:cNvPr id="8" name="Picture 7">
            <a:extLst>
              <a:ext uri="{FF2B5EF4-FFF2-40B4-BE49-F238E27FC236}">
                <a16:creationId xmlns:a16="http://schemas.microsoft.com/office/drawing/2014/main" id="{CEA0489F-4B97-F572-0E39-B003EC9A5FAC}"/>
              </a:ext>
            </a:extLst>
          </p:cNvPr>
          <p:cNvPicPr>
            <a:picLocks noChangeAspect="1"/>
          </p:cNvPicPr>
          <p:nvPr/>
        </p:nvPicPr>
        <p:blipFill>
          <a:blip r:embed="rId4"/>
          <a:stretch>
            <a:fillRect/>
          </a:stretch>
        </p:blipFill>
        <p:spPr>
          <a:xfrm>
            <a:off x="354002" y="3222338"/>
            <a:ext cx="6971029" cy="2721311"/>
          </a:xfrm>
          <a:prstGeom prst="rect">
            <a:avLst/>
          </a:prstGeom>
        </p:spPr>
      </p:pic>
    </p:spTree>
    <p:extLst>
      <p:ext uri="{BB962C8B-B14F-4D97-AF65-F5344CB8AC3E}">
        <p14:creationId xmlns:p14="http://schemas.microsoft.com/office/powerpoint/2010/main" val="4131590654"/>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272540" y="1319815"/>
            <a:ext cx="10523279" cy="584775"/>
          </a:xfrm>
          <a:prstGeom prst="rect">
            <a:avLst/>
          </a:prstGeom>
          <a:noFill/>
        </p:spPr>
        <p:txBody>
          <a:bodyPr wrap="square" rtlCol="0">
            <a:spAutoFit/>
          </a:bodyPr>
          <a:lstStyle/>
          <a:p>
            <a:r>
              <a:rPr lang="en-US" sz="1600"/>
              <a:t>Sometimes the seaborn plot won’t show up.  And we might need to force it to display to the axis we’re putting the pyplot stuff on.  In this case, we can do the figure/axes method of creating plots, and explicitly feed the axis into seaborn.</a:t>
            </a:r>
          </a:p>
        </p:txBody>
      </p:sp>
      <p:sp>
        <p:nvSpPr>
          <p:cNvPr id="2" name="Rectangle 1">
            <a:extLst>
              <a:ext uri="{FF2B5EF4-FFF2-40B4-BE49-F238E27FC236}">
                <a16:creationId xmlns:a16="http://schemas.microsoft.com/office/drawing/2014/main" id="{B6CC306D-7397-434C-80B8-69A6278BB8E2}"/>
              </a:ext>
            </a:extLst>
          </p:cNvPr>
          <p:cNvSpPr/>
          <p:nvPr/>
        </p:nvSpPr>
        <p:spPr>
          <a:xfrm>
            <a:off x="3667110" y="233003"/>
            <a:ext cx="4127092" cy="461665"/>
          </a:xfrm>
          <a:prstGeom prst="rect">
            <a:avLst/>
          </a:prstGeom>
        </p:spPr>
        <p:txBody>
          <a:bodyPr wrap="none">
            <a:spAutoFit/>
          </a:bodyPr>
          <a:lstStyle/>
          <a:p>
            <a:r>
              <a:rPr lang="en-US" sz="2400" b="1" u="sng">
                <a:solidFill>
                  <a:srgbClr val="7030A0"/>
                </a:solidFill>
              </a:rPr>
              <a:t>Combining Seaborn and Pyplot</a:t>
            </a:r>
          </a:p>
        </p:txBody>
      </p:sp>
      <p:pic>
        <p:nvPicPr>
          <p:cNvPr id="3" name="Picture 2">
            <a:extLst>
              <a:ext uri="{FF2B5EF4-FFF2-40B4-BE49-F238E27FC236}">
                <a16:creationId xmlns:a16="http://schemas.microsoft.com/office/drawing/2014/main" id="{BF2CD86D-59B0-CECE-555C-507B5DE4B321}"/>
              </a:ext>
            </a:extLst>
          </p:cNvPr>
          <p:cNvPicPr>
            <a:picLocks noChangeAspect="1"/>
          </p:cNvPicPr>
          <p:nvPr/>
        </p:nvPicPr>
        <p:blipFill>
          <a:blip r:embed="rId3"/>
          <a:stretch>
            <a:fillRect/>
          </a:stretch>
        </p:blipFill>
        <p:spPr>
          <a:xfrm>
            <a:off x="390682" y="2209669"/>
            <a:ext cx="6317527" cy="640135"/>
          </a:xfrm>
          <a:prstGeom prst="rect">
            <a:avLst/>
          </a:prstGeom>
        </p:spPr>
      </p:pic>
      <p:pic>
        <p:nvPicPr>
          <p:cNvPr id="5" name="Picture 4">
            <a:extLst>
              <a:ext uri="{FF2B5EF4-FFF2-40B4-BE49-F238E27FC236}">
                <a16:creationId xmlns:a16="http://schemas.microsoft.com/office/drawing/2014/main" id="{5D5448C1-FF12-6575-BC15-1DB8CFC2DD16}"/>
              </a:ext>
            </a:extLst>
          </p:cNvPr>
          <p:cNvPicPr>
            <a:picLocks noChangeAspect="1"/>
          </p:cNvPicPr>
          <p:nvPr/>
        </p:nvPicPr>
        <p:blipFill>
          <a:blip r:embed="rId4"/>
          <a:stretch>
            <a:fillRect/>
          </a:stretch>
        </p:blipFill>
        <p:spPr>
          <a:xfrm>
            <a:off x="390682" y="3001816"/>
            <a:ext cx="4221846" cy="3749365"/>
          </a:xfrm>
          <a:prstGeom prst="rect">
            <a:avLst/>
          </a:prstGeom>
        </p:spPr>
      </p:pic>
      <p:pic>
        <p:nvPicPr>
          <p:cNvPr id="6" name="Picture 5">
            <a:extLst>
              <a:ext uri="{FF2B5EF4-FFF2-40B4-BE49-F238E27FC236}">
                <a16:creationId xmlns:a16="http://schemas.microsoft.com/office/drawing/2014/main" id="{F4069122-DAEB-A762-019C-C3D81A9A5EFC}"/>
              </a:ext>
            </a:extLst>
          </p:cNvPr>
          <p:cNvPicPr>
            <a:picLocks noChangeAspect="1"/>
          </p:cNvPicPr>
          <p:nvPr/>
        </p:nvPicPr>
        <p:blipFill>
          <a:blip r:embed="rId5"/>
          <a:stretch>
            <a:fillRect/>
          </a:stretch>
        </p:blipFill>
        <p:spPr>
          <a:xfrm>
            <a:off x="6612269" y="3429000"/>
            <a:ext cx="4462430" cy="3136065"/>
          </a:xfrm>
          <a:prstGeom prst="rect">
            <a:avLst/>
          </a:prstGeom>
        </p:spPr>
      </p:pic>
    </p:spTree>
    <p:extLst>
      <p:ext uri="{BB962C8B-B14F-4D97-AF65-F5344CB8AC3E}">
        <p14:creationId xmlns:p14="http://schemas.microsoft.com/office/powerpoint/2010/main" val="27922260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23A8A68-6501-8CEE-629A-D64B7C93A8D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4" name="TextBox 3">
            <a:extLst>
              <a:ext uri="{FF2B5EF4-FFF2-40B4-BE49-F238E27FC236}">
                <a16:creationId xmlns:a16="http://schemas.microsoft.com/office/drawing/2014/main" id="{9178B8B6-F948-8BEC-08CF-160E79CB2A2D}"/>
              </a:ext>
            </a:extLst>
          </p:cNvPr>
          <p:cNvSpPr txBox="1"/>
          <p:nvPr/>
        </p:nvSpPr>
        <p:spPr>
          <a:xfrm>
            <a:off x="453670" y="1030254"/>
            <a:ext cx="2769471" cy="338554"/>
          </a:xfrm>
          <a:prstGeom prst="rect">
            <a:avLst/>
          </a:prstGeom>
          <a:noFill/>
        </p:spPr>
        <p:txBody>
          <a:bodyPr wrap="square" rtlCol="0">
            <a:spAutoFit/>
          </a:bodyPr>
          <a:lstStyle/>
          <a:p>
            <a:r>
              <a:rPr lang="en-US" sz="1600"/>
              <a:t>some color palettes</a:t>
            </a:r>
          </a:p>
        </p:txBody>
      </p:sp>
      <p:pic>
        <p:nvPicPr>
          <p:cNvPr id="3" name="Picture 2">
            <a:extLst>
              <a:ext uri="{FF2B5EF4-FFF2-40B4-BE49-F238E27FC236}">
                <a16:creationId xmlns:a16="http://schemas.microsoft.com/office/drawing/2014/main" id="{133CEEF6-283F-52F7-FD42-A382D35EA1F4}"/>
              </a:ext>
            </a:extLst>
          </p:cNvPr>
          <p:cNvPicPr>
            <a:picLocks noChangeAspect="1"/>
          </p:cNvPicPr>
          <p:nvPr/>
        </p:nvPicPr>
        <p:blipFill>
          <a:blip r:embed="rId3"/>
          <a:stretch>
            <a:fillRect/>
          </a:stretch>
        </p:blipFill>
        <p:spPr>
          <a:xfrm>
            <a:off x="8076093" y="1575286"/>
            <a:ext cx="3873082" cy="2026803"/>
          </a:xfrm>
          <a:prstGeom prst="rect">
            <a:avLst/>
          </a:prstGeom>
        </p:spPr>
      </p:pic>
      <p:pic>
        <p:nvPicPr>
          <p:cNvPr id="8" name="Picture 7">
            <a:extLst>
              <a:ext uri="{FF2B5EF4-FFF2-40B4-BE49-F238E27FC236}">
                <a16:creationId xmlns:a16="http://schemas.microsoft.com/office/drawing/2014/main" id="{479838A2-179E-22E2-1741-BA461BF52BD0}"/>
              </a:ext>
            </a:extLst>
          </p:cNvPr>
          <p:cNvPicPr>
            <a:picLocks noChangeAspect="1"/>
          </p:cNvPicPr>
          <p:nvPr/>
        </p:nvPicPr>
        <p:blipFill>
          <a:blip r:embed="rId4"/>
          <a:stretch>
            <a:fillRect/>
          </a:stretch>
        </p:blipFill>
        <p:spPr>
          <a:xfrm>
            <a:off x="65163" y="1486795"/>
            <a:ext cx="7802148" cy="4836961"/>
          </a:xfrm>
          <a:prstGeom prst="rect">
            <a:avLst/>
          </a:prstGeom>
        </p:spPr>
      </p:pic>
    </p:spTree>
    <p:extLst>
      <p:ext uri="{BB962C8B-B14F-4D97-AF65-F5344CB8AC3E}">
        <p14:creationId xmlns:p14="http://schemas.microsoft.com/office/powerpoint/2010/main" val="5872997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D5EF80C-F0D2-4CF8-8EDD-EF62EABFEE4A}"/>
              </a:ext>
            </a:extLst>
          </p:cNvPr>
          <p:cNvPicPr>
            <a:picLocks noChangeAspect="1"/>
          </p:cNvPicPr>
          <p:nvPr/>
        </p:nvPicPr>
        <p:blipFill>
          <a:blip r:embed="rId2"/>
          <a:stretch>
            <a:fillRect/>
          </a:stretch>
        </p:blipFill>
        <p:spPr>
          <a:xfrm>
            <a:off x="638065" y="1276094"/>
            <a:ext cx="3715134" cy="2680724"/>
          </a:xfrm>
          <a:prstGeom prst="rect">
            <a:avLst/>
          </a:prstGeom>
        </p:spPr>
      </p:pic>
      <p:pic>
        <p:nvPicPr>
          <p:cNvPr id="6" name="Picture 5">
            <a:extLst>
              <a:ext uri="{FF2B5EF4-FFF2-40B4-BE49-F238E27FC236}">
                <a16:creationId xmlns:a16="http://schemas.microsoft.com/office/drawing/2014/main" id="{BA89B76F-3A58-4E8A-A64B-08A4E3CB129A}"/>
              </a:ext>
            </a:extLst>
          </p:cNvPr>
          <p:cNvPicPr>
            <a:picLocks noChangeAspect="1"/>
          </p:cNvPicPr>
          <p:nvPr/>
        </p:nvPicPr>
        <p:blipFill>
          <a:blip r:embed="rId3"/>
          <a:stretch>
            <a:fillRect/>
          </a:stretch>
        </p:blipFill>
        <p:spPr>
          <a:xfrm>
            <a:off x="5664078" y="1276094"/>
            <a:ext cx="3645804" cy="2589965"/>
          </a:xfrm>
          <a:prstGeom prst="rect">
            <a:avLst/>
          </a:prstGeom>
        </p:spPr>
      </p:pic>
      <p:sp>
        <p:nvSpPr>
          <p:cNvPr id="9" name="TextBox 8">
            <a:extLst>
              <a:ext uri="{FF2B5EF4-FFF2-40B4-BE49-F238E27FC236}">
                <a16:creationId xmlns:a16="http://schemas.microsoft.com/office/drawing/2014/main" id="{7A219DC6-B33C-4D9A-8883-F0B7C905D7D4}"/>
              </a:ext>
            </a:extLst>
          </p:cNvPr>
          <p:cNvSpPr txBox="1"/>
          <p:nvPr/>
        </p:nvSpPr>
        <p:spPr>
          <a:xfrm>
            <a:off x="500414" y="851081"/>
            <a:ext cx="4171752" cy="338554"/>
          </a:xfrm>
          <a:prstGeom prst="rect">
            <a:avLst/>
          </a:prstGeom>
          <a:noFill/>
        </p:spPr>
        <p:txBody>
          <a:bodyPr wrap="square" rtlCol="0">
            <a:spAutoFit/>
          </a:bodyPr>
          <a:lstStyle/>
          <a:p>
            <a:r>
              <a:rPr lang="en-US" sz="1600"/>
              <a:t>Here’s an example of simple plotting:</a:t>
            </a:r>
            <a:endParaRPr lang="en-US"/>
          </a:p>
        </p:txBody>
      </p:sp>
      <p:sp>
        <p:nvSpPr>
          <p:cNvPr id="3" name="TextBox 2">
            <a:extLst>
              <a:ext uri="{FF2B5EF4-FFF2-40B4-BE49-F238E27FC236}">
                <a16:creationId xmlns:a16="http://schemas.microsoft.com/office/drawing/2014/main" id="{BF6DF2AC-B378-22B3-8D31-1B59524E7BE4}"/>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pic>
        <p:nvPicPr>
          <p:cNvPr id="2" name="Picture 1">
            <a:extLst>
              <a:ext uri="{FF2B5EF4-FFF2-40B4-BE49-F238E27FC236}">
                <a16:creationId xmlns:a16="http://schemas.microsoft.com/office/drawing/2014/main" id="{A9DB1BFE-88AC-DE9C-B642-1AA0DEDE46FC}"/>
              </a:ext>
            </a:extLst>
          </p:cNvPr>
          <p:cNvPicPr>
            <a:picLocks noChangeAspect="1"/>
          </p:cNvPicPr>
          <p:nvPr/>
        </p:nvPicPr>
        <p:blipFill>
          <a:blip r:embed="rId4"/>
          <a:stretch>
            <a:fillRect/>
          </a:stretch>
        </p:blipFill>
        <p:spPr>
          <a:xfrm>
            <a:off x="5820286" y="4365682"/>
            <a:ext cx="3641952" cy="2437165"/>
          </a:xfrm>
          <a:prstGeom prst="rect">
            <a:avLst/>
          </a:prstGeom>
        </p:spPr>
      </p:pic>
      <p:pic>
        <p:nvPicPr>
          <p:cNvPr id="5" name="Picture 4">
            <a:extLst>
              <a:ext uri="{FF2B5EF4-FFF2-40B4-BE49-F238E27FC236}">
                <a16:creationId xmlns:a16="http://schemas.microsoft.com/office/drawing/2014/main" id="{DCF2B3CD-C8B8-CEAC-8EFE-893A331CCC80}"/>
              </a:ext>
            </a:extLst>
          </p:cNvPr>
          <p:cNvPicPr>
            <a:picLocks noChangeAspect="1"/>
          </p:cNvPicPr>
          <p:nvPr/>
        </p:nvPicPr>
        <p:blipFill>
          <a:blip r:embed="rId5"/>
          <a:stretch>
            <a:fillRect/>
          </a:stretch>
        </p:blipFill>
        <p:spPr>
          <a:xfrm>
            <a:off x="638065" y="4724231"/>
            <a:ext cx="4747671" cy="1767993"/>
          </a:xfrm>
          <a:prstGeom prst="rect">
            <a:avLst/>
          </a:prstGeom>
        </p:spPr>
      </p:pic>
    </p:spTree>
    <p:extLst>
      <p:ext uri="{BB962C8B-B14F-4D97-AF65-F5344CB8AC3E}">
        <p14:creationId xmlns:p14="http://schemas.microsoft.com/office/powerpoint/2010/main" val="2681968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8B41C85-678B-952F-FB04-31EE4AF47846}"/>
              </a:ext>
            </a:extLst>
          </p:cNvPr>
          <p:cNvSpPr txBox="1"/>
          <p:nvPr/>
        </p:nvSpPr>
        <p:spPr>
          <a:xfrm>
            <a:off x="231403" y="1055714"/>
            <a:ext cx="8580451" cy="338554"/>
          </a:xfrm>
          <a:prstGeom prst="rect">
            <a:avLst/>
          </a:prstGeom>
          <a:noFill/>
        </p:spPr>
        <p:txBody>
          <a:bodyPr wrap="square" rtlCol="0">
            <a:spAutoFit/>
          </a:bodyPr>
          <a:lstStyle/>
          <a:p>
            <a:r>
              <a:rPr lang="en-US" sz="1600"/>
              <a:t>These are some of the </a:t>
            </a:r>
            <a:r>
              <a:rPr lang="en-US" sz="1600">
                <a:solidFill>
                  <a:srgbClr val="FF0000"/>
                </a:solidFill>
              </a:rPr>
              <a:t>typeofplot</a:t>
            </a:r>
            <a:r>
              <a:rPr lang="en-US" sz="1600"/>
              <a:t> options.  Here’s a command for shading a region between curves,</a:t>
            </a:r>
          </a:p>
        </p:txBody>
      </p:sp>
      <p:sp>
        <p:nvSpPr>
          <p:cNvPr id="16" name="TextBox 15">
            <a:extLst>
              <a:ext uri="{FF2B5EF4-FFF2-40B4-BE49-F238E27FC236}">
                <a16:creationId xmlns:a16="http://schemas.microsoft.com/office/drawing/2014/main" id="{6EEFC3F7-FC74-BBF1-8FBF-9A0B73F878F2}"/>
              </a:ext>
            </a:extLst>
          </p:cNvPr>
          <p:cNvSpPr txBox="1"/>
          <p:nvPr/>
        </p:nvSpPr>
        <p:spPr>
          <a:xfrm>
            <a:off x="6632281" y="1828562"/>
            <a:ext cx="5311385" cy="954107"/>
          </a:xfrm>
          <a:prstGeom prst="rect">
            <a:avLst/>
          </a:prstGeom>
          <a:noFill/>
        </p:spPr>
        <p:txBody>
          <a:bodyPr wrap="square" rtlCol="0">
            <a:spAutoFit/>
          </a:bodyPr>
          <a:lstStyle/>
          <a:p>
            <a:r>
              <a:rPr lang="en-US" sz="1400"/>
              <a:t>Domain and Range define a set of coordinates, which pyplot connects with lines (as usual when plotting) and fills region between resulting segmented curve and y = 0 with specified color.  I </a:t>
            </a:r>
            <a:r>
              <a:rPr lang="en-US" sz="1400">
                <a:solidFill>
                  <a:srgbClr val="FF0000"/>
                </a:solidFill>
              </a:rPr>
              <a:t>think if you put an additional range in there that it will fill between the two y-curves</a:t>
            </a:r>
            <a:r>
              <a:rPr lang="en-US" sz="1400"/>
              <a:t>.  </a:t>
            </a:r>
          </a:p>
        </p:txBody>
      </p:sp>
      <p:sp>
        <p:nvSpPr>
          <p:cNvPr id="17" name="TextBox 16">
            <a:extLst>
              <a:ext uri="{FF2B5EF4-FFF2-40B4-BE49-F238E27FC236}">
                <a16:creationId xmlns:a16="http://schemas.microsoft.com/office/drawing/2014/main" id="{F8E0D3B9-A0AE-971C-1E28-9A24C81BEF9B}"/>
              </a:ext>
            </a:extLst>
          </p:cNvPr>
          <p:cNvSpPr txBox="1"/>
          <p:nvPr/>
        </p:nvSpPr>
        <p:spPr>
          <a:xfrm>
            <a:off x="231403" y="1828562"/>
            <a:ext cx="5311385" cy="338554"/>
          </a:xfrm>
          <a:prstGeom prst="rect">
            <a:avLst/>
          </a:prstGeom>
          <a:noFill/>
        </p:spPr>
        <p:txBody>
          <a:bodyPr wrap="square" rtlCol="0">
            <a:spAutoFit/>
          </a:bodyPr>
          <a:lstStyle/>
          <a:p>
            <a:r>
              <a:rPr lang="en-US" sz="1600">
                <a:solidFill>
                  <a:srgbClr val="3333CC"/>
                </a:solidFill>
              </a:rPr>
              <a:t>pyplot.fill_between(Domain, Range, color = “color”, alpha = #)</a:t>
            </a:r>
          </a:p>
        </p:txBody>
      </p:sp>
      <mc:AlternateContent xmlns:mc="http://schemas.openxmlformats.org/markup-compatibility/2006" xmlns:p14="http://schemas.microsoft.com/office/powerpoint/2010/main">
        <mc:Choice Requires="p14">
          <p:contentPart p14:bwMode="auto" r:id="rId2">
            <p14:nvContentPartPr>
              <p14:cNvPr id="20" name="Ink 19">
                <a:extLst>
                  <a:ext uri="{FF2B5EF4-FFF2-40B4-BE49-F238E27FC236}">
                    <a16:creationId xmlns:a16="http://schemas.microsoft.com/office/drawing/2014/main" id="{D8C3792F-0E75-B0A5-DB17-0E53027C0DB5}"/>
                  </a:ext>
                </a:extLst>
              </p14:cNvPr>
              <p14:cNvContentPartPr/>
              <p14:nvPr/>
            </p14:nvContentPartPr>
            <p14:xfrm>
              <a:off x="5698428" y="1999429"/>
              <a:ext cx="683280" cy="24840"/>
            </p14:xfrm>
          </p:contentPart>
        </mc:Choice>
        <mc:Fallback xmlns="">
          <p:pic>
            <p:nvPicPr>
              <p:cNvPr id="20" name="Ink 19">
                <a:extLst>
                  <a:ext uri="{FF2B5EF4-FFF2-40B4-BE49-F238E27FC236}">
                    <a16:creationId xmlns:a16="http://schemas.microsoft.com/office/drawing/2014/main" id="{D8C3792F-0E75-B0A5-DB17-0E53027C0DB5}"/>
                  </a:ext>
                </a:extLst>
              </p:cNvPr>
              <p:cNvPicPr/>
              <p:nvPr/>
            </p:nvPicPr>
            <p:blipFill>
              <a:blip r:embed="rId3"/>
              <a:stretch>
                <a:fillRect/>
              </a:stretch>
            </p:blipFill>
            <p:spPr>
              <a:xfrm>
                <a:off x="5689428" y="1990429"/>
                <a:ext cx="700920" cy="42480"/>
              </a:xfrm>
              <a:prstGeom prst="rect">
                <a:avLst/>
              </a:prstGeom>
            </p:spPr>
          </p:pic>
        </mc:Fallback>
      </mc:AlternateContent>
      <p:sp>
        <p:nvSpPr>
          <p:cNvPr id="3" name="TextBox 2">
            <a:extLst>
              <a:ext uri="{FF2B5EF4-FFF2-40B4-BE49-F238E27FC236}">
                <a16:creationId xmlns:a16="http://schemas.microsoft.com/office/drawing/2014/main" id="{E881A146-F9B8-CD01-D043-4BB5F6CEFF01}"/>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pic>
        <p:nvPicPr>
          <p:cNvPr id="2" name="Picture 1">
            <a:extLst>
              <a:ext uri="{FF2B5EF4-FFF2-40B4-BE49-F238E27FC236}">
                <a16:creationId xmlns:a16="http://schemas.microsoft.com/office/drawing/2014/main" id="{49904DA4-72BF-29B2-B649-EE666C174D4C}"/>
              </a:ext>
            </a:extLst>
          </p:cNvPr>
          <p:cNvPicPr>
            <a:picLocks noChangeAspect="1"/>
          </p:cNvPicPr>
          <p:nvPr/>
        </p:nvPicPr>
        <p:blipFill>
          <a:blip r:embed="rId4"/>
          <a:stretch>
            <a:fillRect/>
          </a:stretch>
        </p:blipFill>
        <p:spPr>
          <a:xfrm>
            <a:off x="6753259" y="3216963"/>
            <a:ext cx="4117189" cy="964249"/>
          </a:xfrm>
          <a:prstGeom prst="rect">
            <a:avLst/>
          </a:prstGeom>
        </p:spPr>
      </p:pic>
      <p:pic>
        <p:nvPicPr>
          <p:cNvPr id="4" name="Picture 3">
            <a:extLst>
              <a:ext uri="{FF2B5EF4-FFF2-40B4-BE49-F238E27FC236}">
                <a16:creationId xmlns:a16="http://schemas.microsoft.com/office/drawing/2014/main" id="{C1ED7A3E-CB25-F7FD-7405-F00BD6398911}"/>
              </a:ext>
            </a:extLst>
          </p:cNvPr>
          <p:cNvPicPr>
            <a:picLocks noChangeAspect="1"/>
          </p:cNvPicPr>
          <p:nvPr/>
        </p:nvPicPr>
        <p:blipFill>
          <a:blip r:embed="rId5"/>
          <a:stretch>
            <a:fillRect/>
          </a:stretch>
        </p:blipFill>
        <p:spPr>
          <a:xfrm>
            <a:off x="6753259" y="4455033"/>
            <a:ext cx="3062325" cy="2117831"/>
          </a:xfrm>
          <a:prstGeom prst="rect">
            <a:avLst/>
          </a:prstGeom>
        </p:spPr>
      </p:pic>
    </p:spTree>
    <p:extLst>
      <p:ext uri="{BB962C8B-B14F-4D97-AF65-F5344CB8AC3E}">
        <p14:creationId xmlns:p14="http://schemas.microsoft.com/office/powerpoint/2010/main" val="277642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8B41C85-678B-952F-FB04-31EE4AF47846}"/>
              </a:ext>
            </a:extLst>
          </p:cNvPr>
          <p:cNvSpPr txBox="1"/>
          <p:nvPr/>
        </p:nvSpPr>
        <p:spPr>
          <a:xfrm>
            <a:off x="231403" y="1055714"/>
            <a:ext cx="8580451" cy="338554"/>
          </a:xfrm>
          <a:prstGeom prst="rect">
            <a:avLst/>
          </a:prstGeom>
          <a:noFill/>
        </p:spPr>
        <p:txBody>
          <a:bodyPr wrap="square" rtlCol="0">
            <a:spAutoFit/>
          </a:bodyPr>
          <a:lstStyle/>
          <a:p>
            <a:r>
              <a:rPr lang="en-US" sz="1600"/>
              <a:t>These are some of the </a:t>
            </a:r>
            <a:r>
              <a:rPr lang="en-US" sz="1600">
                <a:solidFill>
                  <a:srgbClr val="FF0000"/>
                </a:solidFill>
              </a:rPr>
              <a:t>typeofplot</a:t>
            </a:r>
            <a:r>
              <a:rPr lang="en-US" sz="1600"/>
              <a:t> options.  Here’s a command for shading a region between curves,</a:t>
            </a:r>
          </a:p>
        </p:txBody>
      </p:sp>
      <p:sp>
        <p:nvSpPr>
          <p:cNvPr id="16" name="TextBox 15">
            <a:extLst>
              <a:ext uri="{FF2B5EF4-FFF2-40B4-BE49-F238E27FC236}">
                <a16:creationId xmlns:a16="http://schemas.microsoft.com/office/drawing/2014/main" id="{6EEFC3F7-FC74-BBF1-8FBF-9A0B73F878F2}"/>
              </a:ext>
            </a:extLst>
          </p:cNvPr>
          <p:cNvSpPr txBox="1"/>
          <p:nvPr/>
        </p:nvSpPr>
        <p:spPr>
          <a:xfrm>
            <a:off x="6096000" y="1828562"/>
            <a:ext cx="5311385" cy="307777"/>
          </a:xfrm>
          <a:prstGeom prst="rect">
            <a:avLst/>
          </a:prstGeom>
          <a:noFill/>
        </p:spPr>
        <p:txBody>
          <a:bodyPr wrap="square" rtlCol="0">
            <a:spAutoFit/>
          </a:bodyPr>
          <a:lstStyle/>
          <a:p>
            <a:r>
              <a:rPr lang="en-US" sz="1400"/>
              <a:t>Fills in area between x1 and x2 with color and specified transparency.</a:t>
            </a:r>
          </a:p>
        </p:txBody>
      </p:sp>
      <p:sp>
        <p:nvSpPr>
          <p:cNvPr id="17" name="TextBox 16">
            <a:extLst>
              <a:ext uri="{FF2B5EF4-FFF2-40B4-BE49-F238E27FC236}">
                <a16:creationId xmlns:a16="http://schemas.microsoft.com/office/drawing/2014/main" id="{F8E0D3B9-A0AE-971C-1E28-9A24C81BEF9B}"/>
              </a:ext>
            </a:extLst>
          </p:cNvPr>
          <p:cNvSpPr txBox="1"/>
          <p:nvPr/>
        </p:nvSpPr>
        <p:spPr>
          <a:xfrm>
            <a:off x="231403" y="1828562"/>
            <a:ext cx="4315907" cy="338554"/>
          </a:xfrm>
          <a:prstGeom prst="rect">
            <a:avLst/>
          </a:prstGeom>
          <a:noFill/>
        </p:spPr>
        <p:txBody>
          <a:bodyPr wrap="square" rtlCol="0">
            <a:spAutoFit/>
          </a:bodyPr>
          <a:lstStyle/>
          <a:p>
            <a:r>
              <a:rPr lang="en-US" sz="1600">
                <a:solidFill>
                  <a:srgbClr val="3333CC"/>
                </a:solidFill>
              </a:rPr>
              <a:t>pyplot.axvspan(x1, x2, color = “color”, alpha = #)</a:t>
            </a:r>
          </a:p>
        </p:txBody>
      </p:sp>
      <mc:AlternateContent xmlns:mc="http://schemas.openxmlformats.org/markup-compatibility/2006" xmlns:p14="http://schemas.microsoft.com/office/powerpoint/2010/main">
        <mc:Choice Requires="p14">
          <p:contentPart p14:bwMode="auto" r:id="rId2">
            <p14:nvContentPartPr>
              <p14:cNvPr id="20" name="Ink 19">
                <a:extLst>
                  <a:ext uri="{FF2B5EF4-FFF2-40B4-BE49-F238E27FC236}">
                    <a16:creationId xmlns:a16="http://schemas.microsoft.com/office/drawing/2014/main" id="{D8C3792F-0E75-B0A5-DB17-0E53027C0DB5}"/>
                  </a:ext>
                </a:extLst>
              </p14:cNvPr>
              <p14:cNvContentPartPr/>
              <p14:nvPr/>
            </p14:nvContentPartPr>
            <p14:xfrm>
              <a:off x="4876440" y="1997839"/>
              <a:ext cx="683280" cy="24840"/>
            </p14:xfrm>
          </p:contentPart>
        </mc:Choice>
        <mc:Fallback xmlns="">
          <p:pic>
            <p:nvPicPr>
              <p:cNvPr id="20" name="Ink 19">
                <a:extLst>
                  <a:ext uri="{FF2B5EF4-FFF2-40B4-BE49-F238E27FC236}">
                    <a16:creationId xmlns:a16="http://schemas.microsoft.com/office/drawing/2014/main" id="{D8C3792F-0E75-B0A5-DB17-0E53027C0DB5}"/>
                  </a:ext>
                </a:extLst>
              </p:cNvPr>
              <p:cNvPicPr/>
              <p:nvPr/>
            </p:nvPicPr>
            <p:blipFill>
              <a:blip r:embed="rId3"/>
              <a:stretch>
                <a:fillRect/>
              </a:stretch>
            </p:blipFill>
            <p:spPr>
              <a:xfrm>
                <a:off x="4867440" y="1988839"/>
                <a:ext cx="700920" cy="42480"/>
              </a:xfrm>
              <a:prstGeom prst="rect">
                <a:avLst/>
              </a:prstGeom>
            </p:spPr>
          </p:pic>
        </mc:Fallback>
      </mc:AlternateContent>
      <p:sp>
        <p:nvSpPr>
          <p:cNvPr id="3" name="TextBox 2">
            <a:extLst>
              <a:ext uri="{FF2B5EF4-FFF2-40B4-BE49-F238E27FC236}">
                <a16:creationId xmlns:a16="http://schemas.microsoft.com/office/drawing/2014/main" id="{E881A146-F9B8-CD01-D043-4BB5F6CEFF01}"/>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
        <p:nvSpPr>
          <p:cNvPr id="5" name="TextBox 4">
            <a:extLst>
              <a:ext uri="{FF2B5EF4-FFF2-40B4-BE49-F238E27FC236}">
                <a16:creationId xmlns:a16="http://schemas.microsoft.com/office/drawing/2014/main" id="{348AD9FD-0DB0-DA42-7598-4A20B800A1FF}"/>
              </a:ext>
            </a:extLst>
          </p:cNvPr>
          <p:cNvSpPr txBox="1"/>
          <p:nvPr/>
        </p:nvSpPr>
        <p:spPr>
          <a:xfrm>
            <a:off x="6096000" y="2570633"/>
            <a:ext cx="5311385" cy="307777"/>
          </a:xfrm>
          <a:prstGeom prst="rect">
            <a:avLst/>
          </a:prstGeom>
          <a:noFill/>
        </p:spPr>
        <p:txBody>
          <a:bodyPr wrap="square" rtlCol="0">
            <a:spAutoFit/>
          </a:bodyPr>
          <a:lstStyle/>
          <a:p>
            <a:r>
              <a:rPr lang="en-US" sz="1400"/>
              <a:t>Fills in area between y1 and y2 with color and specified transparency.</a:t>
            </a:r>
          </a:p>
        </p:txBody>
      </p:sp>
      <p:sp>
        <p:nvSpPr>
          <p:cNvPr id="6" name="TextBox 5">
            <a:extLst>
              <a:ext uri="{FF2B5EF4-FFF2-40B4-BE49-F238E27FC236}">
                <a16:creationId xmlns:a16="http://schemas.microsoft.com/office/drawing/2014/main" id="{B98E095D-46A7-BD2A-4652-B48AAC4C66B7}"/>
              </a:ext>
            </a:extLst>
          </p:cNvPr>
          <p:cNvSpPr txBox="1"/>
          <p:nvPr/>
        </p:nvSpPr>
        <p:spPr>
          <a:xfrm>
            <a:off x="231403" y="2570633"/>
            <a:ext cx="4315907" cy="338554"/>
          </a:xfrm>
          <a:prstGeom prst="rect">
            <a:avLst/>
          </a:prstGeom>
          <a:noFill/>
        </p:spPr>
        <p:txBody>
          <a:bodyPr wrap="square" rtlCol="0">
            <a:spAutoFit/>
          </a:bodyPr>
          <a:lstStyle/>
          <a:p>
            <a:r>
              <a:rPr lang="en-US" sz="1600">
                <a:solidFill>
                  <a:srgbClr val="3333CC"/>
                </a:solidFill>
              </a:rPr>
              <a:t>pyplot.axhspan(y1, y2, color = “color”, alpha = #)</a:t>
            </a:r>
          </a:p>
        </p:txBody>
      </p:sp>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7E9EBE0F-5BF3-2563-F563-ABC01FB20346}"/>
                  </a:ext>
                </a:extLst>
              </p14:cNvPr>
              <p14:cNvContentPartPr/>
              <p14:nvPr/>
            </p14:nvContentPartPr>
            <p14:xfrm>
              <a:off x="4876440" y="2739910"/>
              <a:ext cx="683280" cy="24840"/>
            </p14:xfrm>
          </p:contentPart>
        </mc:Choice>
        <mc:Fallback xmlns="">
          <p:pic>
            <p:nvPicPr>
              <p:cNvPr id="8" name="Ink 7">
                <a:extLst>
                  <a:ext uri="{FF2B5EF4-FFF2-40B4-BE49-F238E27FC236}">
                    <a16:creationId xmlns:a16="http://schemas.microsoft.com/office/drawing/2014/main" id="{7E9EBE0F-5BF3-2563-F563-ABC01FB20346}"/>
                  </a:ext>
                </a:extLst>
              </p:cNvPr>
              <p:cNvPicPr/>
              <p:nvPr/>
            </p:nvPicPr>
            <p:blipFill>
              <a:blip r:embed="rId3"/>
              <a:stretch>
                <a:fillRect/>
              </a:stretch>
            </p:blipFill>
            <p:spPr>
              <a:xfrm>
                <a:off x="4867440" y="2730910"/>
                <a:ext cx="700920" cy="42480"/>
              </a:xfrm>
              <a:prstGeom prst="rect">
                <a:avLst/>
              </a:prstGeom>
            </p:spPr>
          </p:pic>
        </mc:Fallback>
      </mc:AlternateContent>
    </p:spTree>
    <p:extLst>
      <p:ext uri="{BB962C8B-B14F-4D97-AF65-F5344CB8AC3E}">
        <p14:creationId xmlns:p14="http://schemas.microsoft.com/office/powerpoint/2010/main" val="1960218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D578238-B0BD-4F96-52C5-EC83C599FC94}"/>
              </a:ext>
            </a:extLst>
          </p:cNvPr>
          <p:cNvPicPr>
            <a:picLocks noChangeAspect="1"/>
          </p:cNvPicPr>
          <p:nvPr/>
        </p:nvPicPr>
        <p:blipFill>
          <a:blip r:embed="rId2"/>
          <a:stretch>
            <a:fillRect/>
          </a:stretch>
        </p:blipFill>
        <p:spPr>
          <a:xfrm>
            <a:off x="349115" y="1392405"/>
            <a:ext cx="5067739" cy="2499577"/>
          </a:xfrm>
          <a:prstGeom prst="rect">
            <a:avLst/>
          </a:prstGeom>
        </p:spPr>
      </p:pic>
      <p:pic>
        <p:nvPicPr>
          <p:cNvPr id="4" name="Picture 3">
            <a:extLst>
              <a:ext uri="{FF2B5EF4-FFF2-40B4-BE49-F238E27FC236}">
                <a16:creationId xmlns:a16="http://schemas.microsoft.com/office/drawing/2014/main" id="{B538F31E-3676-A093-24A8-AB4B492663BB}"/>
              </a:ext>
            </a:extLst>
          </p:cNvPr>
          <p:cNvPicPr>
            <a:picLocks noChangeAspect="1"/>
          </p:cNvPicPr>
          <p:nvPr/>
        </p:nvPicPr>
        <p:blipFill>
          <a:blip r:embed="rId3"/>
          <a:stretch>
            <a:fillRect/>
          </a:stretch>
        </p:blipFill>
        <p:spPr>
          <a:xfrm>
            <a:off x="6856304" y="1669855"/>
            <a:ext cx="4152828" cy="2673613"/>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1D985559-7E49-F9C2-DD4C-633BB83C1598}"/>
                  </a:ext>
                </a:extLst>
              </p14:cNvPr>
              <p14:cNvContentPartPr/>
              <p14:nvPr/>
            </p14:nvContentPartPr>
            <p14:xfrm>
              <a:off x="5871859" y="2925122"/>
              <a:ext cx="681840" cy="163080"/>
            </p14:xfrm>
          </p:contentPart>
        </mc:Choice>
        <mc:Fallback xmlns="">
          <p:pic>
            <p:nvPicPr>
              <p:cNvPr id="6" name="Ink 5">
                <a:extLst>
                  <a:ext uri="{FF2B5EF4-FFF2-40B4-BE49-F238E27FC236}">
                    <a16:creationId xmlns:a16="http://schemas.microsoft.com/office/drawing/2014/main" id="{1D985559-7E49-F9C2-DD4C-633BB83C1598}"/>
                  </a:ext>
                </a:extLst>
              </p:cNvPr>
              <p:cNvPicPr/>
              <p:nvPr/>
            </p:nvPicPr>
            <p:blipFill>
              <a:blip r:embed="rId5"/>
              <a:stretch>
                <a:fillRect/>
              </a:stretch>
            </p:blipFill>
            <p:spPr>
              <a:xfrm>
                <a:off x="5862859" y="2916122"/>
                <a:ext cx="699480" cy="180720"/>
              </a:xfrm>
              <a:prstGeom prst="rect">
                <a:avLst/>
              </a:prstGeom>
            </p:spPr>
          </p:pic>
        </mc:Fallback>
      </mc:AlternateContent>
      <p:sp>
        <p:nvSpPr>
          <p:cNvPr id="7" name="TextBox 6">
            <a:extLst>
              <a:ext uri="{FF2B5EF4-FFF2-40B4-BE49-F238E27FC236}">
                <a16:creationId xmlns:a16="http://schemas.microsoft.com/office/drawing/2014/main" id="{18B41C85-678B-952F-FB04-31EE4AF47846}"/>
              </a:ext>
            </a:extLst>
          </p:cNvPr>
          <p:cNvSpPr txBox="1"/>
          <p:nvPr/>
        </p:nvSpPr>
        <p:spPr>
          <a:xfrm>
            <a:off x="320201" y="879550"/>
            <a:ext cx="8333800" cy="338554"/>
          </a:xfrm>
          <a:prstGeom prst="rect">
            <a:avLst/>
          </a:prstGeom>
          <a:noFill/>
        </p:spPr>
        <p:txBody>
          <a:bodyPr wrap="square" rtlCol="0">
            <a:spAutoFit/>
          </a:bodyPr>
          <a:lstStyle/>
          <a:p>
            <a:r>
              <a:rPr lang="en-US" sz="1600"/>
              <a:t>Doing the color fill thing.  In the second example, might note using datetime object for domain.</a:t>
            </a:r>
          </a:p>
        </p:txBody>
      </p:sp>
      <p:sp>
        <p:nvSpPr>
          <p:cNvPr id="2" name="TextBox 1">
            <a:extLst>
              <a:ext uri="{FF2B5EF4-FFF2-40B4-BE49-F238E27FC236}">
                <a16:creationId xmlns:a16="http://schemas.microsoft.com/office/drawing/2014/main" id="{2398EA59-FD65-E45F-F6B3-55737F225ED4}"/>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pic>
        <p:nvPicPr>
          <p:cNvPr id="9" name="Picture 8">
            <a:extLst>
              <a:ext uri="{FF2B5EF4-FFF2-40B4-BE49-F238E27FC236}">
                <a16:creationId xmlns:a16="http://schemas.microsoft.com/office/drawing/2014/main" id="{42C6088E-FEBC-7963-698A-C914E9051689}"/>
              </a:ext>
            </a:extLst>
          </p:cNvPr>
          <p:cNvPicPr>
            <a:picLocks noChangeAspect="1"/>
          </p:cNvPicPr>
          <p:nvPr/>
        </p:nvPicPr>
        <p:blipFill>
          <a:blip r:embed="rId6"/>
          <a:stretch>
            <a:fillRect/>
          </a:stretch>
        </p:blipFill>
        <p:spPr>
          <a:xfrm>
            <a:off x="349115" y="4529832"/>
            <a:ext cx="4093760" cy="2151416"/>
          </a:xfrm>
          <a:prstGeom prst="rect">
            <a:avLst/>
          </a:prstGeom>
        </p:spPr>
      </p:pic>
      <p:pic>
        <p:nvPicPr>
          <p:cNvPr id="10" name="Picture 9">
            <a:extLst>
              <a:ext uri="{FF2B5EF4-FFF2-40B4-BE49-F238E27FC236}">
                <a16:creationId xmlns:a16="http://schemas.microsoft.com/office/drawing/2014/main" id="{3576923A-3C5E-72BA-3C50-A4E5CADB4B54}"/>
              </a:ext>
            </a:extLst>
          </p:cNvPr>
          <p:cNvPicPr>
            <a:picLocks noChangeAspect="1"/>
          </p:cNvPicPr>
          <p:nvPr/>
        </p:nvPicPr>
        <p:blipFill>
          <a:blip r:embed="rId7"/>
          <a:stretch>
            <a:fillRect/>
          </a:stretch>
        </p:blipFill>
        <p:spPr>
          <a:xfrm>
            <a:off x="5871859" y="4803577"/>
            <a:ext cx="2782142" cy="1810948"/>
          </a:xfrm>
          <a:prstGeom prst="rect">
            <a:avLst/>
          </a:prstGeom>
        </p:spPr>
      </p:pic>
      <p:grpSp>
        <p:nvGrpSpPr>
          <p:cNvPr id="13" name="Group 12">
            <a:extLst>
              <a:ext uri="{FF2B5EF4-FFF2-40B4-BE49-F238E27FC236}">
                <a16:creationId xmlns:a16="http://schemas.microsoft.com/office/drawing/2014/main" id="{86C49B39-30FC-0467-E771-E6010E241204}"/>
              </a:ext>
            </a:extLst>
          </p:cNvPr>
          <p:cNvGrpSpPr/>
          <p:nvPr/>
        </p:nvGrpSpPr>
        <p:grpSpPr>
          <a:xfrm>
            <a:off x="4757694" y="5644759"/>
            <a:ext cx="659160" cy="177120"/>
            <a:chOff x="8140935" y="4886508"/>
            <a:chExt cx="659160" cy="177120"/>
          </a:xfrm>
        </p:grpSpPr>
        <mc:AlternateContent xmlns:mc="http://schemas.openxmlformats.org/markup-compatibility/2006" xmlns:p14="http://schemas.microsoft.com/office/powerpoint/2010/main">
          <mc:Choice Requires="p14">
            <p:contentPart p14:bwMode="auto" r:id="rId8">
              <p14:nvContentPartPr>
                <p14:cNvPr id="11" name="Ink 10">
                  <a:extLst>
                    <a:ext uri="{FF2B5EF4-FFF2-40B4-BE49-F238E27FC236}">
                      <a16:creationId xmlns:a16="http://schemas.microsoft.com/office/drawing/2014/main" id="{8C0E2111-8C78-C593-EA25-A4E36DCFA663}"/>
                    </a:ext>
                  </a:extLst>
                </p14:cNvPr>
                <p14:cNvContentPartPr/>
                <p14:nvPr/>
              </p14:nvContentPartPr>
              <p14:xfrm>
                <a:off x="8140935" y="4886508"/>
                <a:ext cx="659160" cy="171720"/>
              </p14:xfrm>
            </p:contentPart>
          </mc:Choice>
          <mc:Fallback xmlns="">
            <p:pic>
              <p:nvPicPr>
                <p:cNvPr id="11" name="Ink 10">
                  <a:extLst>
                    <a:ext uri="{FF2B5EF4-FFF2-40B4-BE49-F238E27FC236}">
                      <a16:creationId xmlns:a16="http://schemas.microsoft.com/office/drawing/2014/main" id="{8C0E2111-8C78-C593-EA25-A4E36DCFA663}"/>
                    </a:ext>
                  </a:extLst>
                </p:cNvPr>
                <p:cNvPicPr/>
                <p:nvPr/>
              </p:nvPicPr>
              <p:blipFill>
                <a:blip r:embed="rId9"/>
                <a:stretch>
                  <a:fillRect/>
                </a:stretch>
              </p:blipFill>
              <p:spPr>
                <a:xfrm>
                  <a:off x="8134815" y="4880388"/>
                  <a:ext cx="6714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Ink 11">
                  <a:extLst>
                    <a:ext uri="{FF2B5EF4-FFF2-40B4-BE49-F238E27FC236}">
                      <a16:creationId xmlns:a16="http://schemas.microsoft.com/office/drawing/2014/main" id="{936A2A2A-7CC4-051B-D9D0-20B3DC2154C4}"/>
                    </a:ext>
                  </a:extLst>
                </p14:cNvPr>
                <p14:cNvContentPartPr/>
                <p14:nvPr/>
              </p14:nvContentPartPr>
              <p14:xfrm>
                <a:off x="8691375" y="5063268"/>
                <a:ext cx="360" cy="360"/>
              </p14:xfrm>
            </p:contentPart>
          </mc:Choice>
          <mc:Fallback xmlns="">
            <p:pic>
              <p:nvPicPr>
                <p:cNvPr id="12" name="Ink 11">
                  <a:extLst>
                    <a:ext uri="{FF2B5EF4-FFF2-40B4-BE49-F238E27FC236}">
                      <a16:creationId xmlns:a16="http://schemas.microsoft.com/office/drawing/2014/main" id="{936A2A2A-7CC4-051B-D9D0-20B3DC2154C4}"/>
                    </a:ext>
                  </a:extLst>
                </p:cNvPr>
                <p:cNvPicPr/>
                <p:nvPr/>
              </p:nvPicPr>
              <p:blipFill>
                <a:blip r:embed="rId11"/>
                <a:stretch>
                  <a:fillRect/>
                </a:stretch>
              </p:blipFill>
              <p:spPr>
                <a:xfrm>
                  <a:off x="8685255" y="5057148"/>
                  <a:ext cx="12600" cy="12600"/>
                </a:xfrm>
                <a:prstGeom prst="rect">
                  <a:avLst/>
                </a:prstGeom>
              </p:spPr>
            </p:pic>
          </mc:Fallback>
        </mc:AlternateContent>
      </p:grpSp>
    </p:spTree>
    <p:extLst>
      <p:ext uri="{BB962C8B-B14F-4D97-AF65-F5344CB8AC3E}">
        <p14:creationId xmlns:p14="http://schemas.microsoft.com/office/powerpoint/2010/main" val="5380497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8CDC284-1E8E-4BDD-85AF-2256E5C282B5}"/>
              </a:ext>
            </a:extLst>
          </p:cNvPr>
          <p:cNvSpPr txBox="1"/>
          <p:nvPr/>
        </p:nvSpPr>
        <p:spPr>
          <a:xfrm>
            <a:off x="396437" y="806811"/>
            <a:ext cx="7937938" cy="338554"/>
          </a:xfrm>
          <a:prstGeom prst="rect">
            <a:avLst/>
          </a:prstGeom>
          <a:noFill/>
        </p:spPr>
        <p:txBody>
          <a:bodyPr wrap="square" rtlCol="0">
            <a:spAutoFit/>
          </a:bodyPr>
          <a:lstStyle/>
          <a:p>
            <a:r>
              <a:rPr lang="en-US" sz="1600"/>
              <a:t>These are some of the </a:t>
            </a:r>
            <a:r>
              <a:rPr lang="en-US" sz="1600">
                <a:solidFill>
                  <a:srgbClr val="FF0000"/>
                </a:solidFill>
              </a:rPr>
              <a:t>typeofplot</a:t>
            </a:r>
            <a:r>
              <a:rPr lang="en-US" sz="1600"/>
              <a:t> options. Here’s the typical scatter plot deal – just points,</a:t>
            </a:r>
            <a:endParaRPr lang="en-US" sz="2000"/>
          </a:p>
        </p:txBody>
      </p:sp>
      <p:sp>
        <p:nvSpPr>
          <p:cNvPr id="16" name="TextBox 15">
            <a:extLst>
              <a:ext uri="{FF2B5EF4-FFF2-40B4-BE49-F238E27FC236}">
                <a16:creationId xmlns:a16="http://schemas.microsoft.com/office/drawing/2014/main" id="{631BAFDF-5E79-481C-A30F-1A0351F408A3}"/>
              </a:ext>
            </a:extLst>
          </p:cNvPr>
          <p:cNvSpPr txBox="1"/>
          <p:nvPr/>
        </p:nvSpPr>
        <p:spPr>
          <a:xfrm>
            <a:off x="764743" y="5104358"/>
            <a:ext cx="11236758" cy="1384995"/>
          </a:xfrm>
          <a:prstGeom prst="rect">
            <a:avLst/>
          </a:prstGeom>
          <a:noFill/>
        </p:spPr>
        <p:txBody>
          <a:bodyPr wrap="square">
            <a:spAutoFit/>
          </a:bodyPr>
          <a:lstStyle/>
          <a:p>
            <a:r>
              <a:rPr lang="en-US" sz="1400"/>
              <a:t>Additional color arguments:</a:t>
            </a:r>
          </a:p>
          <a:p>
            <a:r>
              <a:rPr lang="en-US" sz="1400"/>
              <a:t>c = colorlist                             			where colorlist is a list of colors for each point, or can use built in color maps….next. </a:t>
            </a:r>
          </a:p>
          <a:p>
            <a:r>
              <a:rPr lang="en-US" sz="1400"/>
              <a:t>c = numberlist, cmap = “name of color map”     		where numberlist is a list of numbers in one-to-one correspondence with the points, and</a:t>
            </a:r>
          </a:p>
          <a:p>
            <a:r>
              <a:rPr lang="en-US" sz="1400"/>
              <a:t>					which the colormap uses to assign colors.  lowest number gets lowest color and highest</a:t>
            </a:r>
          </a:p>
          <a:p>
            <a:r>
              <a:rPr lang="en-US" sz="1400"/>
              <a:t>					number gets highest color.  Usually, we just have numberlist = list of y coordinates.  </a:t>
            </a:r>
          </a:p>
          <a:p>
            <a:r>
              <a:rPr lang="en-US" sz="1400"/>
              <a:t>pyplot.colorbar()				If want to show the colorbar, then add this command,</a:t>
            </a:r>
          </a:p>
        </p:txBody>
      </p:sp>
      <p:sp>
        <p:nvSpPr>
          <p:cNvPr id="17" name="TextBox 16">
            <a:extLst>
              <a:ext uri="{FF2B5EF4-FFF2-40B4-BE49-F238E27FC236}">
                <a16:creationId xmlns:a16="http://schemas.microsoft.com/office/drawing/2014/main" id="{1AF231B4-7EA2-40AE-B545-8C9416E25BAF}"/>
              </a:ext>
            </a:extLst>
          </p:cNvPr>
          <p:cNvSpPr txBox="1"/>
          <p:nvPr/>
        </p:nvSpPr>
        <p:spPr>
          <a:xfrm>
            <a:off x="7292529" y="2126117"/>
            <a:ext cx="2154319" cy="523220"/>
          </a:xfrm>
          <a:prstGeom prst="rect">
            <a:avLst/>
          </a:prstGeom>
          <a:noFill/>
        </p:spPr>
        <p:txBody>
          <a:bodyPr wrap="square">
            <a:spAutoFit/>
          </a:bodyPr>
          <a:lstStyle/>
          <a:p>
            <a:r>
              <a:rPr lang="en-US" sz="1400"/>
              <a:t>Can specify the size of each point</a:t>
            </a:r>
          </a:p>
        </p:txBody>
      </p:sp>
      <p:sp>
        <p:nvSpPr>
          <p:cNvPr id="13" name="TextBox 12">
            <a:extLst>
              <a:ext uri="{FF2B5EF4-FFF2-40B4-BE49-F238E27FC236}">
                <a16:creationId xmlns:a16="http://schemas.microsoft.com/office/drawing/2014/main" id="{8E3C25A3-4F40-4050-BB75-7C4B675D4EA1}"/>
              </a:ext>
            </a:extLst>
          </p:cNvPr>
          <p:cNvSpPr txBox="1"/>
          <p:nvPr/>
        </p:nvSpPr>
        <p:spPr>
          <a:xfrm>
            <a:off x="396437" y="1347602"/>
            <a:ext cx="8354273" cy="338554"/>
          </a:xfrm>
          <a:prstGeom prst="rect">
            <a:avLst/>
          </a:prstGeom>
          <a:noFill/>
        </p:spPr>
        <p:txBody>
          <a:bodyPr wrap="square">
            <a:spAutoFit/>
          </a:bodyPr>
          <a:lstStyle/>
          <a:p>
            <a:r>
              <a:rPr lang="en-US" sz="1600">
                <a:solidFill>
                  <a:srgbClr val="3333CC"/>
                </a:solidFill>
              </a:rPr>
              <a:t>pyplot.scatter(domain, range, ‘colormarker’, label = ‘key1’, alpha = #, s =  listofsizes)</a:t>
            </a:r>
          </a:p>
        </p:txBody>
      </p:sp>
      <p:sp>
        <p:nvSpPr>
          <p:cNvPr id="14" name="Rectangle 13">
            <a:extLst>
              <a:ext uri="{FF2B5EF4-FFF2-40B4-BE49-F238E27FC236}">
                <a16:creationId xmlns:a16="http://schemas.microsoft.com/office/drawing/2014/main" id="{5E73FB5A-0FCD-45B7-8B13-4B6EB2629C06}"/>
              </a:ext>
            </a:extLst>
          </p:cNvPr>
          <p:cNvSpPr/>
          <p:nvPr/>
        </p:nvSpPr>
        <p:spPr>
          <a:xfrm>
            <a:off x="396437" y="2126117"/>
            <a:ext cx="1900330" cy="307777"/>
          </a:xfrm>
          <a:prstGeom prst="rect">
            <a:avLst/>
          </a:prstGeom>
        </p:spPr>
        <p:txBody>
          <a:bodyPr wrap="square">
            <a:spAutoFit/>
          </a:bodyPr>
          <a:lstStyle/>
          <a:p>
            <a:r>
              <a:rPr lang="en-US" sz="1400"/>
              <a:t>Just plots the points.  </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C7BB339F-810D-4D55-8BC0-3F867484F528}"/>
                  </a:ext>
                </a:extLst>
              </p14:cNvPr>
              <p14:cNvContentPartPr/>
              <p14:nvPr/>
            </p14:nvContentPartPr>
            <p14:xfrm>
              <a:off x="989785" y="1718927"/>
              <a:ext cx="338955" cy="363240"/>
            </p14:xfrm>
          </p:contentPart>
        </mc:Choice>
        <mc:Fallback xmlns="">
          <p:pic>
            <p:nvPicPr>
              <p:cNvPr id="15" name="Ink 14">
                <a:extLst>
                  <a:ext uri="{FF2B5EF4-FFF2-40B4-BE49-F238E27FC236}">
                    <a16:creationId xmlns:a16="http://schemas.microsoft.com/office/drawing/2014/main" id="{C7BB339F-810D-4D55-8BC0-3F867484F528}"/>
                  </a:ext>
                </a:extLst>
              </p:cNvPr>
              <p:cNvPicPr/>
              <p:nvPr/>
            </p:nvPicPr>
            <p:blipFill>
              <a:blip r:embed="rId4"/>
              <a:stretch>
                <a:fillRect/>
              </a:stretch>
            </p:blipFill>
            <p:spPr>
              <a:xfrm>
                <a:off x="980789" y="1709927"/>
                <a:ext cx="356586" cy="380880"/>
              </a:xfrm>
              <a:prstGeom prst="rect">
                <a:avLst/>
              </a:prstGeom>
            </p:spPr>
          </p:pic>
        </mc:Fallback>
      </mc:AlternateContent>
      <p:sp>
        <p:nvSpPr>
          <p:cNvPr id="18" name="TextBox 17">
            <a:extLst>
              <a:ext uri="{FF2B5EF4-FFF2-40B4-BE49-F238E27FC236}">
                <a16:creationId xmlns:a16="http://schemas.microsoft.com/office/drawing/2014/main" id="{56A5FD74-1B87-474B-9287-AC2152D06CB9}"/>
              </a:ext>
            </a:extLst>
          </p:cNvPr>
          <p:cNvSpPr txBox="1"/>
          <p:nvPr/>
        </p:nvSpPr>
        <p:spPr>
          <a:xfrm>
            <a:off x="6810082" y="3276318"/>
            <a:ext cx="1008772" cy="1354217"/>
          </a:xfrm>
          <a:prstGeom prst="rect">
            <a:avLst/>
          </a:prstGeom>
          <a:noFill/>
        </p:spPr>
        <p:txBody>
          <a:bodyPr wrap="square" rtlCol="0">
            <a:spAutoFit/>
          </a:bodyPr>
          <a:lstStyle/>
          <a:p>
            <a:r>
              <a:rPr lang="en-US" sz="1600" b="1"/>
              <a:t>color</a:t>
            </a:r>
            <a:r>
              <a:rPr lang="en-US" sz="1600"/>
              <a:t>:</a:t>
            </a:r>
          </a:p>
          <a:p>
            <a:r>
              <a:rPr lang="en-US" sz="1600"/>
              <a:t>red = r</a:t>
            </a:r>
          </a:p>
          <a:p>
            <a:r>
              <a:rPr lang="en-US" sz="1600"/>
              <a:t>blue = b</a:t>
            </a:r>
          </a:p>
          <a:p>
            <a:r>
              <a:rPr lang="en-US" sz="1600"/>
              <a:t>green = g</a:t>
            </a:r>
          </a:p>
          <a:p>
            <a:r>
              <a:rPr lang="en-US" sz="1600"/>
              <a:t>black = k</a:t>
            </a:r>
            <a:endParaRPr lang="en-US"/>
          </a:p>
        </p:txBody>
      </p:sp>
      <p:sp>
        <p:nvSpPr>
          <p:cNvPr id="19" name="TextBox 18">
            <a:extLst>
              <a:ext uri="{FF2B5EF4-FFF2-40B4-BE49-F238E27FC236}">
                <a16:creationId xmlns:a16="http://schemas.microsoft.com/office/drawing/2014/main" id="{5A9ED979-CAE8-4BC9-A1AF-AFEC350137A3}"/>
              </a:ext>
            </a:extLst>
          </p:cNvPr>
          <p:cNvSpPr txBox="1"/>
          <p:nvPr/>
        </p:nvSpPr>
        <p:spPr>
          <a:xfrm>
            <a:off x="3284293" y="3246862"/>
            <a:ext cx="3063756" cy="1815882"/>
          </a:xfrm>
          <a:prstGeom prst="rect">
            <a:avLst/>
          </a:prstGeom>
          <a:noFill/>
        </p:spPr>
        <p:txBody>
          <a:bodyPr wrap="square" rtlCol="0">
            <a:spAutoFit/>
          </a:bodyPr>
          <a:lstStyle/>
          <a:p>
            <a:r>
              <a:rPr lang="en-US" sz="1600" b="1"/>
              <a:t>marker</a:t>
            </a:r>
            <a:r>
              <a:rPr lang="en-US" sz="1600"/>
              <a:t>:</a:t>
            </a:r>
          </a:p>
          <a:p>
            <a:r>
              <a:rPr lang="en-US" sz="1600"/>
              <a:t>1 = horizontal tick (no “” around 1)</a:t>
            </a:r>
          </a:p>
          <a:p>
            <a:r>
              <a:rPr lang="en-US" sz="1600"/>
              <a:t>+ = +</a:t>
            </a:r>
          </a:p>
          <a:p>
            <a:r>
              <a:rPr lang="en-US" sz="1600"/>
              <a:t>o = circles</a:t>
            </a:r>
          </a:p>
          <a:p>
            <a:r>
              <a:rPr lang="en-US" sz="1600"/>
              <a:t>^ = triangles</a:t>
            </a:r>
          </a:p>
          <a:p>
            <a:r>
              <a:rPr lang="en-US" sz="1600"/>
              <a:t>* = star</a:t>
            </a:r>
          </a:p>
          <a:p>
            <a:r>
              <a:rPr lang="en-US" sz="1600"/>
              <a:t>.  = point</a:t>
            </a:r>
          </a:p>
        </p:txBody>
      </p:sp>
      <p:sp>
        <p:nvSpPr>
          <p:cNvPr id="20" name="TextBox 19">
            <a:extLst>
              <a:ext uri="{FF2B5EF4-FFF2-40B4-BE49-F238E27FC236}">
                <a16:creationId xmlns:a16="http://schemas.microsoft.com/office/drawing/2014/main" id="{5F005D61-0071-476F-B953-9FB38AC51250}"/>
              </a:ext>
            </a:extLst>
          </p:cNvPr>
          <p:cNvSpPr txBox="1"/>
          <p:nvPr/>
        </p:nvSpPr>
        <p:spPr>
          <a:xfrm>
            <a:off x="764742" y="3261203"/>
            <a:ext cx="2070657" cy="1169551"/>
          </a:xfrm>
          <a:prstGeom prst="rect">
            <a:avLst/>
          </a:prstGeom>
          <a:noFill/>
        </p:spPr>
        <p:txBody>
          <a:bodyPr wrap="square" rtlCol="0">
            <a:spAutoFit/>
          </a:bodyPr>
          <a:lstStyle/>
          <a:p>
            <a:r>
              <a:rPr lang="en-US" sz="1400"/>
              <a:t>Can specify separately, color = ‘’, and marker = ‘’.  Noticed that will just plot points if do together as ‘colormarker’.  </a:t>
            </a:r>
          </a:p>
        </p:txBody>
      </p:sp>
      <mc:AlternateContent xmlns:mc="http://schemas.openxmlformats.org/markup-compatibility/2006" xmlns:p14="http://schemas.microsoft.com/office/powerpoint/2010/main">
        <mc:Choice Requires="p14">
          <p:contentPart p14:bwMode="auto" r:id="rId5">
            <p14:nvContentPartPr>
              <p14:cNvPr id="21" name="Ink 20">
                <a:extLst>
                  <a:ext uri="{FF2B5EF4-FFF2-40B4-BE49-F238E27FC236}">
                    <a16:creationId xmlns:a16="http://schemas.microsoft.com/office/drawing/2014/main" id="{BD300C5F-4D69-4D76-8949-9A0868ABE366}"/>
                  </a:ext>
                </a:extLst>
              </p14:cNvPr>
              <p14:cNvContentPartPr/>
              <p14:nvPr/>
            </p14:nvContentPartPr>
            <p14:xfrm>
              <a:off x="1328740" y="1738165"/>
              <a:ext cx="3013318" cy="1384995"/>
            </p14:xfrm>
          </p:contentPart>
        </mc:Choice>
        <mc:Fallback xmlns="">
          <p:pic>
            <p:nvPicPr>
              <p:cNvPr id="21" name="Ink 20">
                <a:extLst>
                  <a:ext uri="{FF2B5EF4-FFF2-40B4-BE49-F238E27FC236}">
                    <a16:creationId xmlns:a16="http://schemas.microsoft.com/office/drawing/2014/main" id="{BD300C5F-4D69-4D76-8949-9A0868ABE366}"/>
                  </a:ext>
                </a:extLst>
              </p:cNvPr>
              <p:cNvPicPr/>
              <p:nvPr/>
            </p:nvPicPr>
            <p:blipFill>
              <a:blip r:embed="rId6"/>
              <a:stretch>
                <a:fillRect/>
              </a:stretch>
            </p:blipFill>
            <p:spPr>
              <a:xfrm>
                <a:off x="1319740" y="1729169"/>
                <a:ext cx="3030959" cy="1402627"/>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 name="Ink 2">
                <a:extLst>
                  <a:ext uri="{FF2B5EF4-FFF2-40B4-BE49-F238E27FC236}">
                    <a16:creationId xmlns:a16="http://schemas.microsoft.com/office/drawing/2014/main" id="{E12A557F-AF4D-4DB7-9ED6-6B08C47A6610}"/>
                  </a:ext>
                </a:extLst>
              </p14:cNvPr>
              <p14:cNvContentPartPr/>
              <p14:nvPr/>
            </p14:nvContentPartPr>
            <p14:xfrm>
              <a:off x="5655068" y="1681859"/>
              <a:ext cx="179280" cy="433080"/>
            </p14:xfrm>
          </p:contentPart>
        </mc:Choice>
        <mc:Fallback xmlns="">
          <p:pic>
            <p:nvPicPr>
              <p:cNvPr id="3" name="Ink 2">
                <a:extLst>
                  <a:ext uri="{FF2B5EF4-FFF2-40B4-BE49-F238E27FC236}">
                    <a16:creationId xmlns:a16="http://schemas.microsoft.com/office/drawing/2014/main" id="{E12A557F-AF4D-4DB7-9ED6-6B08C47A6610}"/>
                  </a:ext>
                </a:extLst>
              </p:cNvPr>
              <p:cNvPicPr/>
              <p:nvPr/>
            </p:nvPicPr>
            <p:blipFill>
              <a:blip r:embed="rId8"/>
              <a:stretch>
                <a:fillRect/>
              </a:stretch>
            </p:blipFill>
            <p:spPr>
              <a:xfrm>
                <a:off x="5646068" y="1672852"/>
                <a:ext cx="196920" cy="450735"/>
              </a:xfrm>
              <a:prstGeom prst="rect">
                <a:avLst/>
              </a:prstGeom>
            </p:spPr>
          </p:pic>
        </mc:Fallback>
      </mc:AlternateContent>
      <p:sp>
        <p:nvSpPr>
          <p:cNvPr id="7" name="TextBox 6">
            <a:extLst>
              <a:ext uri="{FF2B5EF4-FFF2-40B4-BE49-F238E27FC236}">
                <a16:creationId xmlns:a16="http://schemas.microsoft.com/office/drawing/2014/main" id="{DEF481DF-8506-4FC4-9497-24AF9E2E5790}"/>
              </a:ext>
            </a:extLst>
          </p:cNvPr>
          <p:cNvSpPr txBox="1"/>
          <p:nvPr/>
        </p:nvSpPr>
        <p:spPr>
          <a:xfrm>
            <a:off x="4997324" y="2113351"/>
            <a:ext cx="1812758" cy="738664"/>
          </a:xfrm>
          <a:prstGeom prst="rect">
            <a:avLst/>
          </a:prstGeom>
          <a:noFill/>
        </p:spPr>
        <p:txBody>
          <a:bodyPr wrap="square" rtlCol="0">
            <a:spAutoFit/>
          </a:bodyPr>
          <a:lstStyle/>
          <a:p>
            <a:r>
              <a:rPr lang="en-US" sz="1400"/>
              <a:t>Transparency of the point.  Is number between 0 and 1.</a:t>
            </a:r>
          </a:p>
        </p:txBody>
      </p:sp>
      <mc:AlternateContent xmlns:mc="http://schemas.openxmlformats.org/markup-compatibility/2006" xmlns:p14="http://schemas.microsoft.com/office/powerpoint/2010/main">
        <mc:Choice Requires="p14">
          <p:contentPart p14:bwMode="auto" r:id="rId9">
            <p14:nvContentPartPr>
              <p14:cNvPr id="11" name="Ink 10">
                <a:extLst>
                  <a:ext uri="{FF2B5EF4-FFF2-40B4-BE49-F238E27FC236}">
                    <a16:creationId xmlns:a16="http://schemas.microsoft.com/office/drawing/2014/main" id="{91D89597-800F-4AE0-AE25-51AF00AD74BF}"/>
                  </a:ext>
                </a:extLst>
              </p14:cNvPr>
              <p14:cNvContentPartPr/>
              <p14:nvPr/>
            </p14:nvContentPartPr>
            <p14:xfrm>
              <a:off x="7075629" y="1710341"/>
              <a:ext cx="433800" cy="353880"/>
            </p14:xfrm>
          </p:contentPart>
        </mc:Choice>
        <mc:Fallback xmlns="">
          <p:pic>
            <p:nvPicPr>
              <p:cNvPr id="11" name="Ink 10">
                <a:extLst>
                  <a:ext uri="{FF2B5EF4-FFF2-40B4-BE49-F238E27FC236}">
                    <a16:creationId xmlns:a16="http://schemas.microsoft.com/office/drawing/2014/main" id="{91D89597-800F-4AE0-AE25-51AF00AD74BF}"/>
                  </a:ext>
                </a:extLst>
              </p:cNvPr>
              <p:cNvPicPr/>
              <p:nvPr/>
            </p:nvPicPr>
            <p:blipFill>
              <a:blip r:embed="rId10"/>
              <a:stretch>
                <a:fillRect/>
              </a:stretch>
            </p:blipFill>
            <p:spPr>
              <a:xfrm>
                <a:off x="7066629" y="1701350"/>
                <a:ext cx="451440" cy="371502"/>
              </a:xfrm>
              <a:prstGeom prst="rect">
                <a:avLst/>
              </a:prstGeom>
            </p:spPr>
          </p:pic>
        </mc:Fallback>
      </mc:AlternateContent>
      <p:sp>
        <p:nvSpPr>
          <p:cNvPr id="4" name="TextBox 3">
            <a:extLst>
              <a:ext uri="{FF2B5EF4-FFF2-40B4-BE49-F238E27FC236}">
                <a16:creationId xmlns:a16="http://schemas.microsoft.com/office/drawing/2014/main" id="{BDCB2E1B-2F8F-74C7-FB67-390875933FFC}"/>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
        <p:nvSpPr>
          <p:cNvPr id="2" name="TextBox 1">
            <a:extLst>
              <a:ext uri="{FF2B5EF4-FFF2-40B4-BE49-F238E27FC236}">
                <a16:creationId xmlns:a16="http://schemas.microsoft.com/office/drawing/2014/main" id="{CA5E9964-96A6-E711-8C26-6CED3092912E}"/>
              </a:ext>
            </a:extLst>
          </p:cNvPr>
          <p:cNvSpPr txBox="1"/>
          <p:nvPr/>
        </p:nvSpPr>
        <p:spPr>
          <a:xfrm>
            <a:off x="8536574" y="3261203"/>
            <a:ext cx="2890684" cy="954107"/>
          </a:xfrm>
          <a:prstGeom prst="rect">
            <a:avLst/>
          </a:prstGeom>
          <a:noFill/>
        </p:spPr>
        <p:txBody>
          <a:bodyPr wrap="square" rtlCol="0">
            <a:spAutoFit/>
          </a:bodyPr>
          <a:lstStyle/>
          <a:p>
            <a:r>
              <a:rPr lang="en-US" sz="1400"/>
              <a:t>and if want </a:t>
            </a:r>
            <a:r>
              <a:rPr lang="en-US" sz="1400" i="1"/>
              <a:t>empty</a:t>
            </a:r>
            <a:r>
              <a:rPr lang="en-US" sz="1400"/>
              <a:t> circles, then can specify separately:</a:t>
            </a:r>
          </a:p>
          <a:p>
            <a:r>
              <a:rPr lang="en-US" sz="1400"/>
              <a:t> edgecolor = “color”</a:t>
            </a:r>
          </a:p>
          <a:p>
            <a:r>
              <a:rPr lang="en-US" sz="1400"/>
              <a:t>facecolor = “none”</a:t>
            </a:r>
          </a:p>
        </p:txBody>
      </p:sp>
    </p:spTree>
    <p:extLst>
      <p:ext uri="{BB962C8B-B14F-4D97-AF65-F5344CB8AC3E}">
        <p14:creationId xmlns:p14="http://schemas.microsoft.com/office/powerpoint/2010/main" val="33261047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593F95-99FF-012B-74C5-04E7785246BE}"/>
              </a:ext>
            </a:extLst>
          </p:cNvPr>
          <p:cNvSpPr txBox="1"/>
          <p:nvPr/>
        </p:nvSpPr>
        <p:spPr>
          <a:xfrm>
            <a:off x="482513" y="1187624"/>
            <a:ext cx="9001518" cy="338554"/>
          </a:xfrm>
          <a:prstGeom prst="rect">
            <a:avLst/>
          </a:prstGeom>
          <a:noFill/>
        </p:spPr>
        <p:txBody>
          <a:bodyPr wrap="square" rtlCol="0">
            <a:spAutoFit/>
          </a:bodyPr>
          <a:lstStyle/>
          <a:p>
            <a:r>
              <a:rPr lang="en-US" sz="1600"/>
              <a:t>Here’s some </a:t>
            </a:r>
            <a:r>
              <a:rPr lang="en-US" sz="1600">
                <a:solidFill>
                  <a:srgbClr val="FF0000"/>
                </a:solidFill>
              </a:rPr>
              <a:t>type of plot </a:t>
            </a:r>
            <a:r>
              <a:rPr lang="en-US" sz="1600"/>
              <a:t>options.  This is basically a line plot, but with the capability of adding error bars.</a:t>
            </a:r>
          </a:p>
        </p:txBody>
      </p:sp>
      <p:sp>
        <p:nvSpPr>
          <p:cNvPr id="3" name="Rectangle 2">
            <a:extLst>
              <a:ext uri="{FF2B5EF4-FFF2-40B4-BE49-F238E27FC236}">
                <a16:creationId xmlns:a16="http://schemas.microsoft.com/office/drawing/2014/main" id="{FA8F6CF3-92DE-219C-6402-00242C8F2C3D}"/>
              </a:ext>
            </a:extLst>
          </p:cNvPr>
          <p:cNvSpPr/>
          <p:nvPr/>
        </p:nvSpPr>
        <p:spPr>
          <a:xfrm>
            <a:off x="1810552" y="2573449"/>
            <a:ext cx="2243597" cy="738664"/>
          </a:xfrm>
          <a:prstGeom prst="rect">
            <a:avLst/>
          </a:prstGeom>
        </p:spPr>
        <p:txBody>
          <a:bodyPr wrap="square">
            <a:spAutoFit/>
          </a:bodyPr>
          <a:lstStyle/>
          <a:p>
            <a:r>
              <a:rPr lang="en-US" sz="1400"/>
              <a:t>Connects points with lines, as with regular plot.  But also adds error bars.  </a:t>
            </a:r>
          </a:p>
        </p:txBody>
      </p:sp>
      <p:sp>
        <p:nvSpPr>
          <p:cNvPr id="4" name="TextBox 3">
            <a:extLst>
              <a:ext uri="{FF2B5EF4-FFF2-40B4-BE49-F238E27FC236}">
                <a16:creationId xmlns:a16="http://schemas.microsoft.com/office/drawing/2014/main" id="{71D50B3B-68C4-1D55-8517-06126E371C8D}"/>
              </a:ext>
            </a:extLst>
          </p:cNvPr>
          <p:cNvSpPr txBox="1"/>
          <p:nvPr/>
        </p:nvSpPr>
        <p:spPr>
          <a:xfrm>
            <a:off x="482513" y="3835487"/>
            <a:ext cx="8376352" cy="584775"/>
          </a:xfrm>
          <a:prstGeom prst="rect">
            <a:avLst/>
          </a:prstGeom>
          <a:noFill/>
        </p:spPr>
        <p:txBody>
          <a:bodyPr wrap="square">
            <a:spAutoFit/>
          </a:bodyPr>
          <a:lstStyle/>
          <a:p>
            <a:r>
              <a:rPr lang="en-US" sz="1600">
                <a:solidFill>
                  <a:srgbClr val="3333CC"/>
                </a:solidFill>
              </a:rPr>
              <a:t>pyplot.errorbar(domain, range, color = “red”, yerr = listoferrors, ecolor = “blue”, linestyle = None, </a:t>
            </a:r>
          </a:p>
          <a:p>
            <a:r>
              <a:rPr lang="en-US" sz="1600">
                <a:solidFill>
                  <a:srgbClr val="3333CC"/>
                </a:solidFill>
              </a:rPr>
              <a:t>	         marker = “.”,  markersize = s, elinewidth = w, capsize = c, alpha = a)</a:t>
            </a:r>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323EE7FB-68B5-60F6-8FDC-FAF1E8ABD637}"/>
                  </a:ext>
                </a:extLst>
              </p14:cNvPr>
              <p14:cNvContentPartPr/>
              <p14:nvPr/>
            </p14:nvContentPartPr>
            <p14:xfrm>
              <a:off x="2136270" y="3425630"/>
              <a:ext cx="320760" cy="363240"/>
            </p14:xfrm>
          </p:contentPart>
        </mc:Choice>
        <mc:Fallback xmlns="">
          <p:pic>
            <p:nvPicPr>
              <p:cNvPr id="5" name="Ink 4">
                <a:extLst>
                  <a:ext uri="{FF2B5EF4-FFF2-40B4-BE49-F238E27FC236}">
                    <a16:creationId xmlns:a16="http://schemas.microsoft.com/office/drawing/2014/main" id="{323EE7FB-68B5-60F6-8FDC-FAF1E8ABD637}"/>
                  </a:ext>
                </a:extLst>
              </p:cNvPr>
              <p:cNvPicPr/>
              <p:nvPr/>
            </p:nvPicPr>
            <p:blipFill>
              <a:blip r:embed="rId3"/>
              <a:stretch>
                <a:fillRect/>
              </a:stretch>
            </p:blipFill>
            <p:spPr>
              <a:xfrm>
                <a:off x="2127270" y="3416630"/>
                <a:ext cx="338400" cy="38088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BF4C4A96-4D30-F832-9FB6-C3E3CEE909F6}"/>
                  </a:ext>
                </a:extLst>
              </p14:cNvPr>
              <p14:cNvContentPartPr/>
              <p14:nvPr/>
            </p14:nvContentPartPr>
            <p14:xfrm>
              <a:off x="5017133" y="3322035"/>
              <a:ext cx="273960" cy="461160"/>
            </p14:xfrm>
          </p:contentPart>
        </mc:Choice>
        <mc:Fallback xmlns="">
          <p:pic>
            <p:nvPicPr>
              <p:cNvPr id="6" name="Ink 5">
                <a:extLst>
                  <a:ext uri="{FF2B5EF4-FFF2-40B4-BE49-F238E27FC236}">
                    <a16:creationId xmlns:a16="http://schemas.microsoft.com/office/drawing/2014/main" id="{BF4C4A96-4D30-F832-9FB6-C3E3CEE909F6}"/>
                  </a:ext>
                </a:extLst>
              </p:cNvPr>
              <p:cNvPicPr/>
              <p:nvPr/>
            </p:nvPicPr>
            <p:blipFill>
              <a:blip r:embed="rId5"/>
              <a:stretch>
                <a:fillRect/>
              </a:stretch>
            </p:blipFill>
            <p:spPr>
              <a:xfrm>
                <a:off x="5011013" y="3315915"/>
                <a:ext cx="286200" cy="473400"/>
              </a:xfrm>
              <a:prstGeom prst="rect">
                <a:avLst/>
              </a:prstGeom>
            </p:spPr>
          </p:pic>
        </mc:Fallback>
      </mc:AlternateContent>
      <p:sp>
        <p:nvSpPr>
          <p:cNvPr id="7" name="TextBox 6">
            <a:extLst>
              <a:ext uri="{FF2B5EF4-FFF2-40B4-BE49-F238E27FC236}">
                <a16:creationId xmlns:a16="http://schemas.microsoft.com/office/drawing/2014/main" id="{707A04E9-4C6A-0FDC-63E9-EFD4670DD1C1}"/>
              </a:ext>
            </a:extLst>
          </p:cNvPr>
          <p:cNvSpPr txBox="1"/>
          <p:nvPr/>
        </p:nvSpPr>
        <p:spPr>
          <a:xfrm>
            <a:off x="4382335" y="2080123"/>
            <a:ext cx="2153265" cy="1169551"/>
          </a:xfrm>
          <a:prstGeom prst="rect">
            <a:avLst/>
          </a:prstGeom>
          <a:noFill/>
        </p:spPr>
        <p:txBody>
          <a:bodyPr wrap="square" rtlCol="0">
            <a:spAutoFit/>
          </a:bodyPr>
          <a:lstStyle/>
          <a:p>
            <a:r>
              <a:rPr lang="en-US" sz="1400"/>
              <a:t>can be list of errors for each point, or just a scalar, if all errors are the same.  This is the length of each half of the errorbar.</a:t>
            </a:r>
          </a:p>
        </p:txBody>
      </p:sp>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26AED7F4-B053-511B-AA3C-B5269C75ADC5}"/>
                  </a:ext>
                </a:extLst>
              </p14:cNvPr>
              <p14:cNvContentPartPr/>
              <p14:nvPr/>
            </p14:nvContentPartPr>
            <p14:xfrm>
              <a:off x="6506103" y="3495915"/>
              <a:ext cx="587160" cy="287280"/>
            </p14:xfrm>
          </p:contentPart>
        </mc:Choice>
        <mc:Fallback xmlns="">
          <p:pic>
            <p:nvPicPr>
              <p:cNvPr id="8" name="Ink 7">
                <a:extLst>
                  <a:ext uri="{FF2B5EF4-FFF2-40B4-BE49-F238E27FC236}">
                    <a16:creationId xmlns:a16="http://schemas.microsoft.com/office/drawing/2014/main" id="{26AED7F4-B053-511B-AA3C-B5269C75ADC5}"/>
                  </a:ext>
                </a:extLst>
              </p:cNvPr>
              <p:cNvPicPr/>
              <p:nvPr/>
            </p:nvPicPr>
            <p:blipFill>
              <a:blip r:embed="rId7"/>
              <a:stretch>
                <a:fillRect/>
              </a:stretch>
            </p:blipFill>
            <p:spPr>
              <a:xfrm>
                <a:off x="6499979" y="3489795"/>
                <a:ext cx="599408" cy="299520"/>
              </a:xfrm>
              <a:prstGeom prst="rect">
                <a:avLst/>
              </a:prstGeom>
            </p:spPr>
          </p:pic>
        </mc:Fallback>
      </mc:AlternateContent>
      <p:sp>
        <p:nvSpPr>
          <p:cNvPr id="9" name="TextBox 8">
            <a:extLst>
              <a:ext uri="{FF2B5EF4-FFF2-40B4-BE49-F238E27FC236}">
                <a16:creationId xmlns:a16="http://schemas.microsoft.com/office/drawing/2014/main" id="{5BD83A49-C355-BE94-E87C-83394381EF17}"/>
              </a:ext>
            </a:extLst>
          </p:cNvPr>
          <p:cNvSpPr txBox="1"/>
          <p:nvPr/>
        </p:nvSpPr>
        <p:spPr>
          <a:xfrm>
            <a:off x="6435889" y="3130968"/>
            <a:ext cx="2074607" cy="307777"/>
          </a:xfrm>
          <a:prstGeom prst="rect">
            <a:avLst/>
          </a:prstGeom>
          <a:noFill/>
        </p:spPr>
        <p:txBody>
          <a:bodyPr wrap="square" rtlCol="0">
            <a:spAutoFit/>
          </a:bodyPr>
          <a:lstStyle/>
          <a:p>
            <a:r>
              <a:rPr lang="en-US" sz="1400"/>
              <a:t>color of the error bars.</a:t>
            </a:r>
          </a:p>
        </p:txBody>
      </p:sp>
      <p:sp>
        <p:nvSpPr>
          <p:cNvPr id="10" name="TextBox 9">
            <a:extLst>
              <a:ext uri="{FF2B5EF4-FFF2-40B4-BE49-F238E27FC236}">
                <a16:creationId xmlns:a16="http://schemas.microsoft.com/office/drawing/2014/main" id="{908F599E-A9F9-4A1D-46A4-887C87C8AB08}"/>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mc:AlternateContent xmlns:mc="http://schemas.openxmlformats.org/markup-compatibility/2006" xmlns:p14="http://schemas.microsoft.com/office/powerpoint/2010/main">
        <mc:Choice Requires="p14">
          <p:contentPart p14:bwMode="auto" r:id="rId8">
            <p14:nvContentPartPr>
              <p14:cNvPr id="13" name="Ink 12">
                <a:extLst>
                  <a:ext uri="{FF2B5EF4-FFF2-40B4-BE49-F238E27FC236}">
                    <a16:creationId xmlns:a16="http://schemas.microsoft.com/office/drawing/2014/main" id="{D80B7F1B-4D3F-DC39-BC93-3BB2D16C738D}"/>
                  </a:ext>
                </a:extLst>
              </p14:cNvPr>
              <p14:cNvContentPartPr/>
              <p14:nvPr/>
            </p14:nvContentPartPr>
            <p14:xfrm>
              <a:off x="1438950" y="4497659"/>
              <a:ext cx="1018080" cy="369720"/>
            </p14:xfrm>
          </p:contentPart>
        </mc:Choice>
        <mc:Fallback xmlns="">
          <p:pic>
            <p:nvPicPr>
              <p:cNvPr id="13" name="Ink 12">
                <a:extLst>
                  <a:ext uri="{FF2B5EF4-FFF2-40B4-BE49-F238E27FC236}">
                    <a16:creationId xmlns:a16="http://schemas.microsoft.com/office/drawing/2014/main" id="{D80B7F1B-4D3F-DC39-BC93-3BB2D16C738D}"/>
                  </a:ext>
                </a:extLst>
              </p:cNvPr>
              <p:cNvPicPr/>
              <p:nvPr/>
            </p:nvPicPr>
            <p:blipFill>
              <a:blip r:embed="rId9"/>
              <a:stretch>
                <a:fillRect/>
              </a:stretch>
            </p:blipFill>
            <p:spPr>
              <a:xfrm>
                <a:off x="1430310" y="4489019"/>
                <a:ext cx="1035720" cy="387360"/>
              </a:xfrm>
              <a:prstGeom prst="rect">
                <a:avLst/>
              </a:prstGeom>
            </p:spPr>
          </p:pic>
        </mc:Fallback>
      </mc:AlternateContent>
      <p:sp>
        <p:nvSpPr>
          <p:cNvPr id="14" name="TextBox 13">
            <a:extLst>
              <a:ext uri="{FF2B5EF4-FFF2-40B4-BE49-F238E27FC236}">
                <a16:creationId xmlns:a16="http://schemas.microsoft.com/office/drawing/2014/main" id="{3FE42010-4F50-4CD7-81D7-4B7C178F7DB7}"/>
              </a:ext>
            </a:extLst>
          </p:cNvPr>
          <p:cNvSpPr txBox="1"/>
          <p:nvPr/>
        </p:nvSpPr>
        <p:spPr>
          <a:xfrm>
            <a:off x="523036" y="4969701"/>
            <a:ext cx="2409314" cy="738664"/>
          </a:xfrm>
          <a:prstGeom prst="rect">
            <a:avLst/>
          </a:prstGeom>
          <a:noFill/>
        </p:spPr>
        <p:txBody>
          <a:bodyPr wrap="square" rtlCol="0">
            <a:spAutoFit/>
          </a:bodyPr>
          <a:lstStyle/>
          <a:p>
            <a:r>
              <a:rPr lang="en-US" sz="1400"/>
              <a:t>“.” marks the center of the error bar with a dot.  There lots of other options.</a:t>
            </a:r>
          </a:p>
        </p:txBody>
      </p:sp>
      <mc:AlternateContent xmlns:mc="http://schemas.openxmlformats.org/markup-compatibility/2006" xmlns:p14="http://schemas.microsoft.com/office/powerpoint/2010/main">
        <mc:Choice Requires="p14">
          <p:contentPart p14:bwMode="auto" r:id="rId10">
            <p14:nvContentPartPr>
              <p14:cNvPr id="15" name="Ink 14">
                <a:extLst>
                  <a:ext uri="{FF2B5EF4-FFF2-40B4-BE49-F238E27FC236}">
                    <a16:creationId xmlns:a16="http://schemas.microsoft.com/office/drawing/2014/main" id="{3E54394C-9278-37A2-8BC7-9A657BDF3AAC}"/>
                  </a:ext>
                </a:extLst>
              </p14:cNvPr>
              <p14:cNvContentPartPr/>
              <p14:nvPr/>
            </p14:nvContentPartPr>
            <p14:xfrm>
              <a:off x="3720429" y="4533795"/>
              <a:ext cx="333720" cy="1129320"/>
            </p14:xfrm>
          </p:contentPart>
        </mc:Choice>
        <mc:Fallback xmlns="">
          <p:pic>
            <p:nvPicPr>
              <p:cNvPr id="15" name="Ink 14">
                <a:extLst>
                  <a:ext uri="{FF2B5EF4-FFF2-40B4-BE49-F238E27FC236}">
                    <a16:creationId xmlns:a16="http://schemas.microsoft.com/office/drawing/2014/main" id="{3E54394C-9278-37A2-8BC7-9A657BDF3AAC}"/>
                  </a:ext>
                </a:extLst>
              </p:cNvPr>
              <p:cNvPicPr/>
              <p:nvPr/>
            </p:nvPicPr>
            <p:blipFill>
              <a:blip r:embed="rId11"/>
              <a:stretch>
                <a:fillRect/>
              </a:stretch>
            </p:blipFill>
            <p:spPr>
              <a:xfrm>
                <a:off x="3711429" y="4524795"/>
                <a:ext cx="351360" cy="11469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6" name="Ink 15">
                <a:extLst>
                  <a:ext uri="{FF2B5EF4-FFF2-40B4-BE49-F238E27FC236}">
                    <a16:creationId xmlns:a16="http://schemas.microsoft.com/office/drawing/2014/main" id="{1C3C1553-E857-80E8-3170-04D89C07D3AE}"/>
                  </a:ext>
                </a:extLst>
              </p14:cNvPr>
              <p14:cNvContentPartPr/>
              <p14:nvPr/>
            </p14:nvContentPartPr>
            <p14:xfrm rot="10800000">
              <a:off x="4919527" y="4466879"/>
              <a:ext cx="972360" cy="339840"/>
            </p14:xfrm>
          </p:contentPart>
        </mc:Choice>
        <mc:Fallback xmlns="">
          <p:pic>
            <p:nvPicPr>
              <p:cNvPr id="16" name="Ink 15">
                <a:extLst>
                  <a:ext uri="{FF2B5EF4-FFF2-40B4-BE49-F238E27FC236}">
                    <a16:creationId xmlns:a16="http://schemas.microsoft.com/office/drawing/2014/main" id="{1C3C1553-E857-80E8-3170-04D89C07D3AE}"/>
                  </a:ext>
                </a:extLst>
              </p:cNvPr>
              <p:cNvPicPr/>
              <p:nvPr/>
            </p:nvPicPr>
            <p:blipFill>
              <a:blip r:embed="rId13"/>
              <a:stretch>
                <a:fillRect/>
              </a:stretch>
            </p:blipFill>
            <p:spPr>
              <a:xfrm rot="10800000">
                <a:off x="4910887" y="4458239"/>
                <a:ext cx="990000" cy="3574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7" name="Ink 16">
                <a:extLst>
                  <a:ext uri="{FF2B5EF4-FFF2-40B4-BE49-F238E27FC236}">
                    <a16:creationId xmlns:a16="http://schemas.microsoft.com/office/drawing/2014/main" id="{04409473-DE25-20F6-FC4D-322830558809}"/>
                  </a:ext>
                </a:extLst>
              </p14:cNvPr>
              <p14:cNvContentPartPr/>
              <p14:nvPr/>
            </p14:nvContentPartPr>
            <p14:xfrm>
              <a:off x="8367375" y="2979228"/>
              <a:ext cx="512280" cy="845640"/>
            </p14:xfrm>
          </p:contentPart>
        </mc:Choice>
        <mc:Fallback xmlns="">
          <p:pic>
            <p:nvPicPr>
              <p:cNvPr id="17" name="Ink 16">
                <a:extLst>
                  <a:ext uri="{FF2B5EF4-FFF2-40B4-BE49-F238E27FC236}">
                    <a16:creationId xmlns:a16="http://schemas.microsoft.com/office/drawing/2014/main" id="{04409473-DE25-20F6-FC4D-322830558809}"/>
                  </a:ext>
                </a:extLst>
              </p:cNvPr>
              <p:cNvPicPr/>
              <p:nvPr/>
            </p:nvPicPr>
            <p:blipFill>
              <a:blip r:embed="rId15"/>
              <a:stretch>
                <a:fillRect/>
              </a:stretch>
            </p:blipFill>
            <p:spPr>
              <a:xfrm>
                <a:off x="8358375" y="2970588"/>
                <a:ext cx="529920" cy="863280"/>
              </a:xfrm>
              <a:prstGeom prst="rect">
                <a:avLst/>
              </a:prstGeom>
            </p:spPr>
          </p:pic>
        </mc:Fallback>
      </mc:AlternateContent>
      <p:sp>
        <p:nvSpPr>
          <p:cNvPr id="18" name="TextBox 17">
            <a:extLst>
              <a:ext uri="{FF2B5EF4-FFF2-40B4-BE49-F238E27FC236}">
                <a16:creationId xmlns:a16="http://schemas.microsoft.com/office/drawing/2014/main" id="{3EA3914E-A9D1-7B53-7A20-864F9947793A}"/>
              </a:ext>
            </a:extLst>
          </p:cNvPr>
          <p:cNvSpPr txBox="1"/>
          <p:nvPr/>
        </p:nvSpPr>
        <p:spPr>
          <a:xfrm>
            <a:off x="8274522" y="2338042"/>
            <a:ext cx="2757272" cy="523220"/>
          </a:xfrm>
          <a:prstGeom prst="rect">
            <a:avLst/>
          </a:prstGeom>
          <a:noFill/>
        </p:spPr>
        <p:txBody>
          <a:bodyPr wrap="square" rtlCol="0">
            <a:spAutoFit/>
          </a:bodyPr>
          <a:lstStyle/>
          <a:p>
            <a:r>
              <a:rPr lang="en-US" sz="1400"/>
              <a:t>if don’t want to connect the centers of the errorbars with lines.</a:t>
            </a:r>
          </a:p>
        </p:txBody>
      </p:sp>
      <p:sp>
        <p:nvSpPr>
          <p:cNvPr id="19" name="TextBox 18">
            <a:extLst>
              <a:ext uri="{FF2B5EF4-FFF2-40B4-BE49-F238E27FC236}">
                <a16:creationId xmlns:a16="http://schemas.microsoft.com/office/drawing/2014/main" id="{0B4CE85B-2942-0CD7-280C-5B6C5393B9CD}"/>
              </a:ext>
            </a:extLst>
          </p:cNvPr>
          <p:cNvSpPr txBox="1"/>
          <p:nvPr/>
        </p:nvSpPr>
        <p:spPr>
          <a:xfrm>
            <a:off x="2996393" y="5776648"/>
            <a:ext cx="1550917" cy="523220"/>
          </a:xfrm>
          <a:prstGeom prst="rect">
            <a:avLst/>
          </a:prstGeom>
          <a:noFill/>
        </p:spPr>
        <p:txBody>
          <a:bodyPr wrap="square" rtlCol="0">
            <a:spAutoFit/>
          </a:bodyPr>
          <a:lstStyle/>
          <a:p>
            <a:r>
              <a:rPr lang="en-US" sz="1400"/>
              <a:t>size of the marker.  s is just a number.</a:t>
            </a:r>
          </a:p>
        </p:txBody>
      </p:sp>
      <p:sp>
        <p:nvSpPr>
          <p:cNvPr id="20" name="TextBox 19">
            <a:extLst>
              <a:ext uri="{FF2B5EF4-FFF2-40B4-BE49-F238E27FC236}">
                <a16:creationId xmlns:a16="http://schemas.microsoft.com/office/drawing/2014/main" id="{3183B403-66B0-DCE2-7D9C-BD4436A4F286}"/>
              </a:ext>
            </a:extLst>
          </p:cNvPr>
          <p:cNvSpPr txBox="1"/>
          <p:nvPr/>
        </p:nvSpPr>
        <p:spPr>
          <a:xfrm>
            <a:off x="4985500" y="4867379"/>
            <a:ext cx="1550917" cy="738664"/>
          </a:xfrm>
          <a:prstGeom prst="rect">
            <a:avLst/>
          </a:prstGeom>
          <a:noFill/>
        </p:spPr>
        <p:txBody>
          <a:bodyPr wrap="square" rtlCol="0">
            <a:spAutoFit/>
          </a:bodyPr>
          <a:lstStyle/>
          <a:p>
            <a:r>
              <a:rPr lang="en-US" sz="1400"/>
              <a:t>errorbar line width, and errorbar cap size.</a:t>
            </a:r>
          </a:p>
        </p:txBody>
      </p:sp>
      <mc:AlternateContent xmlns:mc="http://schemas.openxmlformats.org/markup-compatibility/2006" xmlns:p14="http://schemas.microsoft.com/office/powerpoint/2010/main">
        <mc:Choice Requires="p14">
          <p:contentPart p14:bwMode="auto" r:id="rId16">
            <p14:nvContentPartPr>
              <p14:cNvPr id="21" name="Ink 20">
                <a:extLst>
                  <a:ext uri="{FF2B5EF4-FFF2-40B4-BE49-F238E27FC236}">
                    <a16:creationId xmlns:a16="http://schemas.microsoft.com/office/drawing/2014/main" id="{9F79C031-592E-8569-43C9-334534587490}"/>
                  </a:ext>
                </a:extLst>
              </p14:cNvPr>
              <p14:cNvContentPartPr/>
              <p14:nvPr/>
            </p14:nvContentPartPr>
            <p14:xfrm>
              <a:off x="6882735" y="4552068"/>
              <a:ext cx="503280" cy="284400"/>
            </p14:xfrm>
          </p:contentPart>
        </mc:Choice>
        <mc:Fallback xmlns="">
          <p:pic>
            <p:nvPicPr>
              <p:cNvPr id="21" name="Ink 20">
                <a:extLst>
                  <a:ext uri="{FF2B5EF4-FFF2-40B4-BE49-F238E27FC236}">
                    <a16:creationId xmlns:a16="http://schemas.microsoft.com/office/drawing/2014/main" id="{9F79C031-592E-8569-43C9-334534587490}"/>
                  </a:ext>
                </a:extLst>
              </p:cNvPr>
              <p:cNvPicPr/>
              <p:nvPr/>
            </p:nvPicPr>
            <p:blipFill>
              <a:blip r:embed="rId17"/>
              <a:stretch>
                <a:fillRect/>
              </a:stretch>
            </p:blipFill>
            <p:spPr>
              <a:xfrm>
                <a:off x="6873735" y="4543068"/>
                <a:ext cx="520920" cy="302040"/>
              </a:xfrm>
              <a:prstGeom prst="rect">
                <a:avLst/>
              </a:prstGeom>
            </p:spPr>
          </p:pic>
        </mc:Fallback>
      </mc:AlternateContent>
      <p:sp>
        <p:nvSpPr>
          <p:cNvPr id="22" name="TextBox 21">
            <a:extLst>
              <a:ext uri="{FF2B5EF4-FFF2-40B4-BE49-F238E27FC236}">
                <a16:creationId xmlns:a16="http://schemas.microsoft.com/office/drawing/2014/main" id="{724268F3-1D30-8E33-C34D-A40F2966805A}"/>
              </a:ext>
            </a:extLst>
          </p:cNvPr>
          <p:cNvSpPr txBox="1"/>
          <p:nvPr/>
        </p:nvSpPr>
        <p:spPr>
          <a:xfrm>
            <a:off x="7629832" y="4836468"/>
            <a:ext cx="2182762" cy="523220"/>
          </a:xfrm>
          <a:prstGeom prst="rect">
            <a:avLst/>
          </a:prstGeom>
          <a:noFill/>
        </p:spPr>
        <p:txBody>
          <a:bodyPr wrap="square" rtlCol="0">
            <a:spAutoFit/>
          </a:bodyPr>
          <a:lstStyle/>
          <a:p>
            <a:r>
              <a:rPr lang="en-US" sz="1400"/>
              <a:t>governs transparency of errorbars/marker.</a:t>
            </a:r>
          </a:p>
        </p:txBody>
      </p:sp>
    </p:spTree>
    <p:extLst>
      <p:ext uri="{BB962C8B-B14F-4D97-AF65-F5344CB8AC3E}">
        <p14:creationId xmlns:p14="http://schemas.microsoft.com/office/powerpoint/2010/main" val="2917601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7416C17-BECF-47DD-9195-FBE6D1A4E10F}"/>
              </a:ext>
            </a:extLst>
          </p:cNvPr>
          <p:cNvSpPr txBox="1"/>
          <p:nvPr/>
        </p:nvSpPr>
        <p:spPr>
          <a:xfrm>
            <a:off x="447867" y="1663381"/>
            <a:ext cx="9592562" cy="830997"/>
          </a:xfrm>
          <a:prstGeom prst="rect">
            <a:avLst/>
          </a:prstGeom>
          <a:noFill/>
        </p:spPr>
        <p:txBody>
          <a:bodyPr wrap="none" rtlCol="0">
            <a:spAutoFit/>
          </a:bodyPr>
          <a:lstStyle/>
          <a:p>
            <a:pPr marL="342900" indent="-342900">
              <a:buAutoNum type="arabicPeriod"/>
            </a:pPr>
            <a:r>
              <a:rPr lang="en-US" sz="1600"/>
              <a:t>create a domain list and a range list (but maybe don’t call them domain and range, </a:t>
            </a:r>
            <a:r>
              <a:rPr lang="en-US" sz="1600" err="1"/>
              <a:t>‘cause</a:t>
            </a:r>
            <a:r>
              <a:rPr lang="en-US" sz="1600"/>
              <a:t> range is a keyword)</a:t>
            </a:r>
          </a:p>
          <a:p>
            <a:pPr marL="342900" indent="-342900">
              <a:buAutoNum type="arabicPeriod"/>
            </a:pPr>
            <a:r>
              <a:rPr lang="en-US" sz="1600"/>
              <a:t>call </a:t>
            </a:r>
            <a:r>
              <a:rPr lang="en-US" sz="1600" err="1"/>
              <a:t>pylab.plot</a:t>
            </a:r>
            <a:r>
              <a:rPr lang="en-US" sz="1600"/>
              <a:t>(domain, range)</a:t>
            </a:r>
          </a:p>
          <a:p>
            <a:pPr marL="342900" indent="-342900">
              <a:buAutoNum type="arabicPeriod"/>
            </a:pPr>
            <a:r>
              <a:rPr lang="en-US" sz="1600"/>
              <a:t>if have multiple plots you want to display on the same graph, then just make successive calls to plot. </a:t>
            </a:r>
          </a:p>
        </p:txBody>
      </p:sp>
      <p:sp>
        <p:nvSpPr>
          <p:cNvPr id="7" name="TextBox 6">
            <a:extLst>
              <a:ext uri="{FF2B5EF4-FFF2-40B4-BE49-F238E27FC236}">
                <a16:creationId xmlns:a16="http://schemas.microsoft.com/office/drawing/2014/main" id="{320F5C9E-CD7E-421B-BA01-179D5FE03B5B}"/>
              </a:ext>
            </a:extLst>
          </p:cNvPr>
          <p:cNvSpPr txBox="1"/>
          <p:nvPr/>
        </p:nvSpPr>
        <p:spPr>
          <a:xfrm>
            <a:off x="447867" y="918227"/>
            <a:ext cx="11507427" cy="584775"/>
          </a:xfrm>
          <a:prstGeom prst="rect">
            <a:avLst/>
          </a:prstGeom>
          <a:noFill/>
        </p:spPr>
        <p:txBody>
          <a:bodyPr wrap="square" rtlCol="0">
            <a:spAutoFit/>
          </a:bodyPr>
          <a:lstStyle/>
          <a:p>
            <a:r>
              <a:rPr lang="en-US" sz="1600"/>
              <a:t>This is a quick and dirty library for making plots.  First have to import </a:t>
            </a:r>
            <a:r>
              <a:rPr lang="en-US" sz="1600" err="1"/>
              <a:t>pylab</a:t>
            </a:r>
            <a:r>
              <a:rPr lang="en-US" sz="1600"/>
              <a:t> of course.  Then to plot a set of (apparently interpolated) coordinates is this:</a:t>
            </a:r>
          </a:p>
        </p:txBody>
      </p:sp>
      <p:pic>
        <p:nvPicPr>
          <p:cNvPr id="10" name="Picture 9">
            <a:extLst>
              <a:ext uri="{FF2B5EF4-FFF2-40B4-BE49-F238E27FC236}">
                <a16:creationId xmlns:a16="http://schemas.microsoft.com/office/drawing/2014/main" id="{139A762B-0902-4CFE-9967-055BD763ED3D}"/>
              </a:ext>
            </a:extLst>
          </p:cNvPr>
          <p:cNvPicPr>
            <a:picLocks noChangeAspect="1"/>
          </p:cNvPicPr>
          <p:nvPr/>
        </p:nvPicPr>
        <p:blipFill>
          <a:blip r:embed="rId2"/>
          <a:stretch>
            <a:fillRect/>
          </a:stretch>
        </p:blipFill>
        <p:spPr>
          <a:xfrm>
            <a:off x="447867" y="2917406"/>
            <a:ext cx="3124200" cy="3667125"/>
          </a:xfrm>
          <a:prstGeom prst="rect">
            <a:avLst/>
          </a:prstGeom>
        </p:spPr>
      </p:pic>
      <p:pic>
        <p:nvPicPr>
          <p:cNvPr id="11" name="Picture 10">
            <a:extLst>
              <a:ext uri="{FF2B5EF4-FFF2-40B4-BE49-F238E27FC236}">
                <a16:creationId xmlns:a16="http://schemas.microsoft.com/office/drawing/2014/main" id="{9CF938E8-902E-4B65-BE7C-5A8F3DF7DAD0}"/>
              </a:ext>
            </a:extLst>
          </p:cNvPr>
          <p:cNvPicPr>
            <a:picLocks noChangeAspect="1"/>
          </p:cNvPicPr>
          <p:nvPr/>
        </p:nvPicPr>
        <p:blipFill>
          <a:blip r:embed="rId3"/>
          <a:stretch>
            <a:fillRect/>
          </a:stretch>
        </p:blipFill>
        <p:spPr>
          <a:xfrm>
            <a:off x="5107863" y="2845873"/>
            <a:ext cx="4584433" cy="2982783"/>
          </a:xfrm>
          <a:prstGeom prst="rect">
            <a:avLst/>
          </a:prstGeom>
        </p:spPr>
      </p:pic>
      <p:sp>
        <p:nvSpPr>
          <p:cNvPr id="3" name="TextBox 2">
            <a:extLst>
              <a:ext uri="{FF2B5EF4-FFF2-40B4-BE49-F238E27FC236}">
                <a16:creationId xmlns:a16="http://schemas.microsoft.com/office/drawing/2014/main" id="{B9367662-4818-6B84-9AF5-8EC3C3CCD8CB}"/>
              </a:ext>
            </a:extLst>
          </p:cNvPr>
          <p:cNvSpPr txBox="1"/>
          <p:nvPr/>
        </p:nvSpPr>
        <p:spPr>
          <a:xfrm>
            <a:off x="4982329" y="145540"/>
            <a:ext cx="889026" cy="461665"/>
          </a:xfrm>
          <a:prstGeom prst="rect">
            <a:avLst/>
          </a:prstGeom>
          <a:noFill/>
        </p:spPr>
        <p:txBody>
          <a:bodyPr wrap="none" rtlCol="0">
            <a:spAutoFit/>
          </a:bodyPr>
          <a:lstStyle/>
          <a:p>
            <a:r>
              <a:rPr lang="en-US" sz="2400" b="1" u="sng"/>
              <a:t>Pylab</a:t>
            </a:r>
            <a:endParaRPr lang="en-US" b="1" u="sng"/>
          </a:p>
        </p:txBody>
      </p:sp>
    </p:spTree>
    <p:extLst>
      <p:ext uri="{BB962C8B-B14F-4D97-AF65-F5344CB8AC3E}">
        <p14:creationId xmlns:p14="http://schemas.microsoft.com/office/powerpoint/2010/main" val="37370844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593F95-99FF-012B-74C5-04E7785246BE}"/>
              </a:ext>
            </a:extLst>
          </p:cNvPr>
          <p:cNvSpPr txBox="1"/>
          <p:nvPr/>
        </p:nvSpPr>
        <p:spPr>
          <a:xfrm>
            <a:off x="456164" y="1030225"/>
            <a:ext cx="9001518" cy="338554"/>
          </a:xfrm>
          <a:prstGeom prst="rect">
            <a:avLst/>
          </a:prstGeom>
          <a:noFill/>
        </p:spPr>
        <p:txBody>
          <a:bodyPr wrap="square" rtlCol="0">
            <a:spAutoFit/>
          </a:bodyPr>
          <a:lstStyle/>
          <a:p>
            <a:r>
              <a:rPr lang="en-US" sz="1600"/>
              <a:t>For example, I scatterplotted some points, and then errorbared some points on top of them.   </a:t>
            </a:r>
          </a:p>
        </p:txBody>
      </p:sp>
      <p:sp>
        <p:nvSpPr>
          <p:cNvPr id="10" name="TextBox 9">
            <a:extLst>
              <a:ext uri="{FF2B5EF4-FFF2-40B4-BE49-F238E27FC236}">
                <a16:creationId xmlns:a16="http://schemas.microsoft.com/office/drawing/2014/main" id="{908F599E-A9F9-4A1D-46A4-887C87C8AB08}"/>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pic>
        <p:nvPicPr>
          <p:cNvPr id="11" name="Picture 10">
            <a:extLst>
              <a:ext uri="{FF2B5EF4-FFF2-40B4-BE49-F238E27FC236}">
                <a16:creationId xmlns:a16="http://schemas.microsoft.com/office/drawing/2014/main" id="{C164C338-8A8C-28FB-9EBE-AFB1AAC9B917}"/>
              </a:ext>
            </a:extLst>
          </p:cNvPr>
          <p:cNvPicPr>
            <a:picLocks noChangeAspect="1"/>
          </p:cNvPicPr>
          <p:nvPr/>
        </p:nvPicPr>
        <p:blipFill>
          <a:blip r:embed="rId2"/>
          <a:stretch>
            <a:fillRect/>
          </a:stretch>
        </p:blipFill>
        <p:spPr>
          <a:xfrm>
            <a:off x="533235" y="2660376"/>
            <a:ext cx="11164858" cy="1209844"/>
          </a:xfrm>
          <a:prstGeom prst="rect">
            <a:avLst/>
          </a:prstGeom>
        </p:spPr>
      </p:pic>
      <p:pic>
        <p:nvPicPr>
          <p:cNvPr id="12" name="Picture 11">
            <a:extLst>
              <a:ext uri="{FF2B5EF4-FFF2-40B4-BE49-F238E27FC236}">
                <a16:creationId xmlns:a16="http://schemas.microsoft.com/office/drawing/2014/main" id="{523A768D-3A6A-6DB5-B3B6-DB040CF8E097}"/>
              </a:ext>
            </a:extLst>
          </p:cNvPr>
          <p:cNvPicPr>
            <a:picLocks noChangeAspect="1"/>
          </p:cNvPicPr>
          <p:nvPr/>
        </p:nvPicPr>
        <p:blipFill>
          <a:blip r:embed="rId3"/>
          <a:stretch>
            <a:fillRect/>
          </a:stretch>
        </p:blipFill>
        <p:spPr>
          <a:xfrm>
            <a:off x="290626" y="4047771"/>
            <a:ext cx="3778393" cy="2749721"/>
          </a:xfrm>
          <a:prstGeom prst="rect">
            <a:avLst/>
          </a:prstGeom>
        </p:spPr>
      </p:pic>
      <p:pic>
        <p:nvPicPr>
          <p:cNvPr id="13" name="Picture 12">
            <a:extLst>
              <a:ext uri="{FF2B5EF4-FFF2-40B4-BE49-F238E27FC236}">
                <a16:creationId xmlns:a16="http://schemas.microsoft.com/office/drawing/2014/main" id="{373FD347-15A9-3FF6-D7BD-5A5EA3CC4A7B}"/>
              </a:ext>
            </a:extLst>
          </p:cNvPr>
          <p:cNvPicPr>
            <a:picLocks noChangeAspect="1"/>
          </p:cNvPicPr>
          <p:nvPr/>
        </p:nvPicPr>
        <p:blipFill>
          <a:blip r:embed="rId4"/>
          <a:stretch>
            <a:fillRect/>
          </a:stretch>
        </p:blipFill>
        <p:spPr>
          <a:xfrm>
            <a:off x="496959" y="1435368"/>
            <a:ext cx="3867690" cy="1076475"/>
          </a:xfrm>
          <a:prstGeom prst="rect">
            <a:avLst/>
          </a:prstGeom>
        </p:spPr>
      </p:pic>
    </p:spTree>
    <p:extLst>
      <p:ext uri="{BB962C8B-B14F-4D97-AF65-F5344CB8AC3E}">
        <p14:creationId xmlns:p14="http://schemas.microsoft.com/office/powerpoint/2010/main" val="5913883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8CDC284-1E8E-4BDD-85AF-2256E5C282B5}"/>
              </a:ext>
            </a:extLst>
          </p:cNvPr>
          <p:cNvSpPr txBox="1"/>
          <p:nvPr/>
        </p:nvSpPr>
        <p:spPr>
          <a:xfrm>
            <a:off x="396436" y="1135888"/>
            <a:ext cx="10527041" cy="338554"/>
          </a:xfrm>
          <a:prstGeom prst="rect">
            <a:avLst/>
          </a:prstGeom>
          <a:noFill/>
        </p:spPr>
        <p:txBody>
          <a:bodyPr wrap="square" rtlCol="0">
            <a:spAutoFit/>
          </a:bodyPr>
          <a:lstStyle/>
          <a:p>
            <a:r>
              <a:rPr lang="en-US" sz="1600"/>
              <a:t>These are some of the </a:t>
            </a:r>
            <a:r>
              <a:rPr lang="en-US" sz="1600">
                <a:solidFill>
                  <a:srgbClr val="FF0000"/>
                </a:solidFill>
              </a:rPr>
              <a:t>typeofplot</a:t>
            </a:r>
            <a:r>
              <a:rPr lang="en-US" sz="1600"/>
              <a:t> options.  Most of the specifications in type of plot on the previous page apply here too.</a:t>
            </a:r>
            <a:endParaRPr lang="en-US" sz="2000"/>
          </a:p>
        </p:txBody>
      </p:sp>
      <p:sp>
        <p:nvSpPr>
          <p:cNvPr id="13" name="TextBox 12">
            <a:extLst>
              <a:ext uri="{FF2B5EF4-FFF2-40B4-BE49-F238E27FC236}">
                <a16:creationId xmlns:a16="http://schemas.microsoft.com/office/drawing/2014/main" id="{8E3C25A3-4F40-4050-BB75-7C4B675D4EA1}"/>
              </a:ext>
            </a:extLst>
          </p:cNvPr>
          <p:cNvSpPr txBox="1"/>
          <p:nvPr/>
        </p:nvSpPr>
        <p:spPr>
          <a:xfrm>
            <a:off x="396436" y="1824799"/>
            <a:ext cx="4106737" cy="338554"/>
          </a:xfrm>
          <a:prstGeom prst="rect">
            <a:avLst/>
          </a:prstGeom>
          <a:noFill/>
        </p:spPr>
        <p:txBody>
          <a:bodyPr wrap="square">
            <a:spAutoFit/>
          </a:bodyPr>
          <a:lstStyle/>
          <a:p>
            <a:r>
              <a:rPr lang="en-US" sz="1600">
                <a:solidFill>
                  <a:srgbClr val="3333CC"/>
                </a:solidFill>
              </a:rPr>
              <a:t>pyplot.contour(domain, range, alpha = #)</a:t>
            </a:r>
          </a:p>
        </p:txBody>
      </p:sp>
      <p:sp>
        <p:nvSpPr>
          <p:cNvPr id="14" name="Rectangle 13">
            <a:extLst>
              <a:ext uri="{FF2B5EF4-FFF2-40B4-BE49-F238E27FC236}">
                <a16:creationId xmlns:a16="http://schemas.microsoft.com/office/drawing/2014/main" id="{5E73FB5A-0FCD-45B7-8B13-4B6EB2629C06}"/>
              </a:ext>
            </a:extLst>
          </p:cNvPr>
          <p:cNvSpPr/>
          <p:nvPr/>
        </p:nvSpPr>
        <p:spPr>
          <a:xfrm>
            <a:off x="396436" y="2605282"/>
            <a:ext cx="1900330" cy="1169551"/>
          </a:xfrm>
          <a:prstGeom prst="rect">
            <a:avLst/>
          </a:prstGeom>
        </p:spPr>
        <p:txBody>
          <a:bodyPr wrap="square">
            <a:spAutoFit/>
          </a:bodyPr>
          <a:lstStyle/>
          <a:p>
            <a:r>
              <a:rPr lang="en-US" sz="1400"/>
              <a:t>draws a contour plot of a 3D surface.  But unlike the 3d axes contour plots – this one is just in 2D.  </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C7BB339F-810D-4D55-8BC0-3F867484F528}"/>
                  </a:ext>
                </a:extLst>
              </p14:cNvPr>
              <p14:cNvContentPartPr/>
              <p14:nvPr/>
            </p14:nvContentPartPr>
            <p14:xfrm>
              <a:off x="989784" y="2196124"/>
              <a:ext cx="338955" cy="363240"/>
            </p14:xfrm>
          </p:contentPart>
        </mc:Choice>
        <mc:Fallback xmlns="">
          <p:pic>
            <p:nvPicPr>
              <p:cNvPr id="15" name="Ink 14">
                <a:extLst>
                  <a:ext uri="{FF2B5EF4-FFF2-40B4-BE49-F238E27FC236}">
                    <a16:creationId xmlns:a16="http://schemas.microsoft.com/office/drawing/2014/main" id="{C7BB339F-810D-4D55-8BC0-3F867484F528}"/>
                  </a:ext>
                </a:extLst>
              </p:cNvPr>
              <p:cNvPicPr/>
              <p:nvPr/>
            </p:nvPicPr>
            <p:blipFill>
              <a:blip r:embed="rId4"/>
              <a:stretch>
                <a:fillRect/>
              </a:stretch>
            </p:blipFill>
            <p:spPr>
              <a:xfrm>
                <a:off x="980788" y="2187124"/>
                <a:ext cx="356586" cy="3808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E12A557F-AF4D-4DB7-9ED6-6B08C47A6610}"/>
                  </a:ext>
                </a:extLst>
              </p14:cNvPr>
              <p14:cNvContentPartPr/>
              <p14:nvPr/>
            </p14:nvContentPartPr>
            <p14:xfrm>
              <a:off x="3571801" y="2203345"/>
              <a:ext cx="179280" cy="433080"/>
            </p14:xfrm>
          </p:contentPart>
        </mc:Choice>
        <mc:Fallback xmlns="">
          <p:pic>
            <p:nvPicPr>
              <p:cNvPr id="3" name="Ink 2">
                <a:extLst>
                  <a:ext uri="{FF2B5EF4-FFF2-40B4-BE49-F238E27FC236}">
                    <a16:creationId xmlns:a16="http://schemas.microsoft.com/office/drawing/2014/main" id="{E12A557F-AF4D-4DB7-9ED6-6B08C47A6610}"/>
                  </a:ext>
                </a:extLst>
              </p:cNvPr>
              <p:cNvPicPr/>
              <p:nvPr/>
            </p:nvPicPr>
            <p:blipFill>
              <a:blip r:embed="rId6"/>
              <a:stretch>
                <a:fillRect/>
              </a:stretch>
            </p:blipFill>
            <p:spPr>
              <a:xfrm>
                <a:off x="3562801" y="2194338"/>
                <a:ext cx="196920" cy="450735"/>
              </a:xfrm>
              <a:prstGeom prst="rect">
                <a:avLst/>
              </a:prstGeom>
            </p:spPr>
          </p:pic>
        </mc:Fallback>
      </mc:AlternateContent>
      <p:sp>
        <p:nvSpPr>
          <p:cNvPr id="7" name="TextBox 6">
            <a:extLst>
              <a:ext uri="{FF2B5EF4-FFF2-40B4-BE49-F238E27FC236}">
                <a16:creationId xmlns:a16="http://schemas.microsoft.com/office/drawing/2014/main" id="{DEF481DF-8506-4FC4-9497-24AF9E2E5790}"/>
              </a:ext>
            </a:extLst>
          </p:cNvPr>
          <p:cNvSpPr txBox="1"/>
          <p:nvPr/>
        </p:nvSpPr>
        <p:spPr>
          <a:xfrm>
            <a:off x="3886858" y="2280239"/>
            <a:ext cx="2465951" cy="523220"/>
          </a:xfrm>
          <a:prstGeom prst="rect">
            <a:avLst/>
          </a:prstGeom>
          <a:noFill/>
        </p:spPr>
        <p:txBody>
          <a:bodyPr wrap="square" rtlCol="0">
            <a:spAutoFit/>
          </a:bodyPr>
          <a:lstStyle/>
          <a:p>
            <a:r>
              <a:rPr lang="en-US" sz="1400"/>
              <a:t>Transparency of the point.  Is number between 0 and 1.</a:t>
            </a:r>
          </a:p>
        </p:txBody>
      </p:sp>
      <p:sp>
        <p:nvSpPr>
          <p:cNvPr id="4" name="TextBox 3">
            <a:extLst>
              <a:ext uri="{FF2B5EF4-FFF2-40B4-BE49-F238E27FC236}">
                <a16:creationId xmlns:a16="http://schemas.microsoft.com/office/drawing/2014/main" id="{0EE07C82-49AE-C79E-A882-0C20CD638BD8}"/>
              </a:ext>
            </a:extLst>
          </p:cNvPr>
          <p:cNvSpPr txBox="1"/>
          <p:nvPr/>
        </p:nvSpPr>
        <p:spPr>
          <a:xfrm>
            <a:off x="1534016" y="3847430"/>
            <a:ext cx="2241755" cy="738664"/>
          </a:xfrm>
          <a:prstGeom prst="rect">
            <a:avLst/>
          </a:prstGeom>
          <a:noFill/>
        </p:spPr>
        <p:txBody>
          <a:bodyPr wrap="square" rtlCol="0">
            <a:spAutoFit/>
          </a:bodyPr>
          <a:lstStyle/>
          <a:p>
            <a:r>
              <a:rPr lang="en-US" sz="1400"/>
              <a:t>domain and range have to be in the form of meshgrids, X, Y – see 3D plotting stuff.</a:t>
            </a:r>
          </a:p>
        </p:txBody>
      </p:sp>
      <mc:AlternateContent xmlns:mc="http://schemas.openxmlformats.org/markup-compatibility/2006" xmlns:p14="http://schemas.microsoft.com/office/powerpoint/2010/main">
        <mc:Choice Requires="p14">
          <p:contentPart p14:bwMode="auto" r:id="rId7">
            <p14:nvContentPartPr>
              <p14:cNvPr id="5" name="Ink 4">
                <a:extLst>
                  <a:ext uri="{FF2B5EF4-FFF2-40B4-BE49-F238E27FC236}">
                    <a16:creationId xmlns:a16="http://schemas.microsoft.com/office/drawing/2014/main" id="{5BA3315E-5527-991B-DD21-FAAAA7675E24}"/>
                  </a:ext>
                </a:extLst>
              </p14:cNvPr>
              <p14:cNvContentPartPr/>
              <p14:nvPr/>
            </p14:nvContentPartPr>
            <p14:xfrm>
              <a:off x="2159750" y="2147203"/>
              <a:ext cx="581040" cy="1579581"/>
            </p14:xfrm>
          </p:contentPart>
        </mc:Choice>
        <mc:Fallback xmlns="">
          <p:pic>
            <p:nvPicPr>
              <p:cNvPr id="5" name="Ink 4">
                <a:extLst>
                  <a:ext uri="{FF2B5EF4-FFF2-40B4-BE49-F238E27FC236}">
                    <a16:creationId xmlns:a16="http://schemas.microsoft.com/office/drawing/2014/main" id="{5BA3315E-5527-991B-DD21-FAAAA7675E24}"/>
                  </a:ext>
                </a:extLst>
              </p:cNvPr>
              <p:cNvPicPr/>
              <p:nvPr/>
            </p:nvPicPr>
            <p:blipFill>
              <a:blip r:embed="rId8"/>
              <a:stretch>
                <a:fillRect/>
              </a:stretch>
            </p:blipFill>
            <p:spPr>
              <a:xfrm>
                <a:off x="2150744" y="2138202"/>
                <a:ext cx="598691" cy="1597224"/>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Ink 5">
                <a:extLst>
                  <a:ext uri="{FF2B5EF4-FFF2-40B4-BE49-F238E27FC236}">
                    <a16:creationId xmlns:a16="http://schemas.microsoft.com/office/drawing/2014/main" id="{0651A4D9-460D-9DA6-9F3F-5004A435237A}"/>
                  </a:ext>
                </a:extLst>
              </p14:cNvPr>
              <p14:cNvContentPartPr/>
              <p14:nvPr/>
            </p14:nvContentPartPr>
            <p14:xfrm>
              <a:off x="2603774" y="2181354"/>
              <a:ext cx="51120" cy="755640"/>
            </p14:xfrm>
          </p:contentPart>
        </mc:Choice>
        <mc:Fallback xmlns="">
          <p:pic>
            <p:nvPicPr>
              <p:cNvPr id="6" name="Ink 5">
                <a:extLst>
                  <a:ext uri="{FF2B5EF4-FFF2-40B4-BE49-F238E27FC236}">
                    <a16:creationId xmlns:a16="http://schemas.microsoft.com/office/drawing/2014/main" id="{0651A4D9-460D-9DA6-9F3F-5004A435237A}"/>
                  </a:ext>
                </a:extLst>
              </p:cNvPr>
              <p:cNvPicPr/>
              <p:nvPr/>
            </p:nvPicPr>
            <p:blipFill>
              <a:blip r:embed="rId10"/>
              <a:stretch>
                <a:fillRect/>
              </a:stretch>
            </p:blipFill>
            <p:spPr>
              <a:xfrm>
                <a:off x="2594774" y="2172354"/>
                <a:ext cx="68760" cy="773280"/>
              </a:xfrm>
              <a:prstGeom prst="rect">
                <a:avLst/>
              </a:prstGeom>
            </p:spPr>
          </p:pic>
        </mc:Fallback>
      </mc:AlternateContent>
      <p:sp>
        <p:nvSpPr>
          <p:cNvPr id="8" name="TextBox 7">
            <a:extLst>
              <a:ext uri="{FF2B5EF4-FFF2-40B4-BE49-F238E27FC236}">
                <a16:creationId xmlns:a16="http://schemas.microsoft.com/office/drawing/2014/main" id="{465E3925-F32B-2A45-1A0E-46BBC1C5CE82}"/>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
        <p:nvSpPr>
          <p:cNvPr id="2" name="TextBox 1">
            <a:extLst>
              <a:ext uri="{FF2B5EF4-FFF2-40B4-BE49-F238E27FC236}">
                <a16:creationId xmlns:a16="http://schemas.microsoft.com/office/drawing/2014/main" id="{220BB50C-7BCC-AA68-30CE-D64FE506E514}"/>
              </a:ext>
            </a:extLst>
          </p:cNvPr>
          <p:cNvSpPr txBox="1"/>
          <p:nvPr/>
        </p:nvSpPr>
        <p:spPr>
          <a:xfrm>
            <a:off x="396435" y="5168909"/>
            <a:ext cx="5327053" cy="338554"/>
          </a:xfrm>
          <a:prstGeom prst="rect">
            <a:avLst/>
          </a:prstGeom>
          <a:noFill/>
        </p:spPr>
        <p:txBody>
          <a:bodyPr wrap="square">
            <a:spAutoFit/>
          </a:bodyPr>
          <a:lstStyle/>
          <a:p>
            <a:r>
              <a:rPr lang="en-US" sz="1600">
                <a:solidFill>
                  <a:srgbClr val="3333CC"/>
                </a:solidFill>
              </a:rPr>
              <a:t>pyplot.contourf(domain, range, cmap = “colormap”, alpha = #)</a:t>
            </a:r>
          </a:p>
        </p:txBody>
      </p:sp>
      <mc:AlternateContent xmlns:mc="http://schemas.openxmlformats.org/markup-compatibility/2006" xmlns:p14="http://schemas.microsoft.com/office/powerpoint/2010/main">
        <mc:Choice Requires="p14">
          <p:contentPart p14:bwMode="auto" r:id="rId11">
            <p14:nvContentPartPr>
              <p14:cNvPr id="20" name="Ink 19">
                <a:extLst>
                  <a:ext uri="{FF2B5EF4-FFF2-40B4-BE49-F238E27FC236}">
                    <a16:creationId xmlns:a16="http://schemas.microsoft.com/office/drawing/2014/main" id="{84C396FD-83FB-662D-7751-E5656AE003FE}"/>
                  </a:ext>
                </a:extLst>
              </p14:cNvPr>
              <p14:cNvContentPartPr/>
              <p14:nvPr/>
            </p14:nvContentPartPr>
            <p14:xfrm>
              <a:off x="5869541" y="5290442"/>
              <a:ext cx="510480" cy="50760"/>
            </p14:xfrm>
          </p:contentPart>
        </mc:Choice>
        <mc:Fallback xmlns="">
          <p:pic>
            <p:nvPicPr>
              <p:cNvPr id="20" name="Ink 19">
                <a:extLst>
                  <a:ext uri="{FF2B5EF4-FFF2-40B4-BE49-F238E27FC236}">
                    <a16:creationId xmlns:a16="http://schemas.microsoft.com/office/drawing/2014/main" id="{84C396FD-83FB-662D-7751-E5656AE003FE}"/>
                  </a:ext>
                </a:extLst>
              </p:cNvPr>
              <p:cNvPicPr/>
              <p:nvPr/>
            </p:nvPicPr>
            <p:blipFill>
              <a:blip r:embed="rId12"/>
              <a:stretch>
                <a:fillRect/>
              </a:stretch>
            </p:blipFill>
            <p:spPr>
              <a:xfrm>
                <a:off x="5863421" y="5284322"/>
                <a:ext cx="522720" cy="63000"/>
              </a:xfrm>
              <a:prstGeom prst="rect">
                <a:avLst/>
              </a:prstGeom>
            </p:spPr>
          </p:pic>
        </mc:Fallback>
      </mc:AlternateContent>
      <p:sp>
        <p:nvSpPr>
          <p:cNvPr id="21" name="TextBox 20">
            <a:extLst>
              <a:ext uri="{FF2B5EF4-FFF2-40B4-BE49-F238E27FC236}">
                <a16:creationId xmlns:a16="http://schemas.microsoft.com/office/drawing/2014/main" id="{FBFB2E8A-F8EE-4496-A4FE-557237F9406F}"/>
              </a:ext>
            </a:extLst>
          </p:cNvPr>
          <p:cNvSpPr txBox="1"/>
          <p:nvPr/>
        </p:nvSpPr>
        <p:spPr>
          <a:xfrm>
            <a:off x="6714320" y="5105777"/>
            <a:ext cx="3717706" cy="523220"/>
          </a:xfrm>
          <a:prstGeom prst="rect">
            <a:avLst/>
          </a:prstGeom>
          <a:noFill/>
        </p:spPr>
        <p:txBody>
          <a:bodyPr wrap="square" rtlCol="0">
            <a:spAutoFit/>
          </a:bodyPr>
          <a:lstStyle/>
          <a:p>
            <a:r>
              <a:rPr lang="en-US" sz="1400"/>
              <a:t>this guy will fill the contours according to the colormap supplied.</a:t>
            </a:r>
          </a:p>
        </p:txBody>
      </p:sp>
    </p:spTree>
    <p:extLst>
      <p:ext uri="{BB962C8B-B14F-4D97-AF65-F5344CB8AC3E}">
        <p14:creationId xmlns:p14="http://schemas.microsoft.com/office/powerpoint/2010/main" val="19146349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8CDC284-1E8E-4BDD-85AF-2256E5C282B5}"/>
              </a:ext>
            </a:extLst>
          </p:cNvPr>
          <p:cNvSpPr txBox="1"/>
          <p:nvPr/>
        </p:nvSpPr>
        <p:spPr>
          <a:xfrm>
            <a:off x="348812" y="1181799"/>
            <a:ext cx="2099114" cy="338554"/>
          </a:xfrm>
          <a:prstGeom prst="rect">
            <a:avLst/>
          </a:prstGeom>
          <a:noFill/>
        </p:spPr>
        <p:txBody>
          <a:bodyPr wrap="square" rtlCol="0">
            <a:spAutoFit/>
          </a:bodyPr>
          <a:lstStyle/>
          <a:p>
            <a:r>
              <a:rPr lang="en-US" sz="1600"/>
              <a:t>Here’s a contour plot,</a:t>
            </a:r>
            <a:endParaRPr lang="en-US" sz="2000"/>
          </a:p>
        </p:txBody>
      </p:sp>
      <p:pic>
        <p:nvPicPr>
          <p:cNvPr id="8" name="Picture 7">
            <a:extLst>
              <a:ext uri="{FF2B5EF4-FFF2-40B4-BE49-F238E27FC236}">
                <a16:creationId xmlns:a16="http://schemas.microsoft.com/office/drawing/2014/main" id="{280C1ADB-7F07-C5B2-D755-7F79E8875F13}"/>
              </a:ext>
            </a:extLst>
          </p:cNvPr>
          <p:cNvPicPr>
            <a:picLocks noChangeAspect="1"/>
          </p:cNvPicPr>
          <p:nvPr/>
        </p:nvPicPr>
        <p:blipFill>
          <a:blip r:embed="rId3"/>
          <a:stretch>
            <a:fillRect/>
          </a:stretch>
        </p:blipFill>
        <p:spPr>
          <a:xfrm>
            <a:off x="396437" y="1750275"/>
            <a:ext cx="7361849" cy="1318926"/>
          </a:xfrm>
          <a:prstGeom prst="rect">
            <a:avLst/>
          </a:prstGeom>
        </p:spPr>
      </p:pic>
      <p:pic>
        <p:nvPicPr>
          <p:cNvPr id="10" name="Picture 9">
            <a:extLst>
              <a:ext uri="{FF2B5EF4-FFF2-40B4-BE49-F238E27FC236}">
                <a16:creationId xmlns:a16="http://schemas.microsoft.com/office/drawing/2014/main" id="{1B3C38C8-2052-790D-19AE-48004FA9DC63}"/>
              </a:ext>
            </a:extLst>
          </p:cNvPr>
          <p:cNvPicPr>
            <a:picLocks noChangeAspect="1"/>
          </p:cNvPicPr>
          <p:nvPr/>
        </p:nvPicPr>
        <p:blipFill>
          <a:blip r:embed="rId4"/>
          <a:stretch>
            <a:fillRect/>
          </a:stretch>
        </p:blipFill>
        <p:spPr>
          <a:xfrm>
            <a:off x="396437" y="3346748"/>
            <a:ext cx="2911092" cy="1988992"/>
          </a:xfrm>
          <a:prstGeom prst="rect">
            <a:avLst/>
          </a:prstGeom>
        </p:spPr>
      </p:pic>
      <p:sp>
        <p:nvSpPr>
          <p:cNvPr id="3" name="TextBox 2">
            <a:extLst>
              <a:ext uri="{FF2B5EF4-FFF2-40B4-BE49-F238E27FC236}">
                <a16:creationId xmlns:a16="http://schemas.microsoft.com/office/drawing/2014/main" id="{CA484EBE-F9EC-B5E8-522F-620A476663B6}"/>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Tree>
    <p:extLst>
      <p:ext uri="{BB962C8B-B14F-4D97-AF65-F5344CB8AC3E}">
        <p14:creationId xmlns:p14="http://schemas.microsoft.com/office/powerpoint/2010/main" val="20575335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8CDC284-1E8E-4BDD-85AF-2256E5C282B5}"/>
              </a:ext>
            </a:extLst>
          </p:cNvPr>
          <p:cNvSpPr txBox="1"/>
          <p:nvPr/>
        </p:nvSpPr>
        <p:spPr>
          <a:xfrm>
            <a:off x="374516" y="966305"/>
            <a:ext cx="10397697" cy="338554"/>
          </a:xfrm>
          <a:prstGeom prst="rect">
            <a:avLst/>
          </a:prstGeom>
          <a:noFill/>
        </p:spPr>
        <p:txBody>
          <a:bodyPr wrap="square" rtlCol="0">
            <a:spAutoFit/>
          </a:bodyPr>
          <a:lstStyle/>
          <a:p>
            <a:r>
              <a:rPr lang="en-US" sz="1600"/>
              <a:t>These are some of the </a:t>
            </a:r>
            <a:r>
              <a:rPr lang="en-US" sz="1600">
                <a:solidFill>
                  <a:srgbClr val="FF0000"/>
                </a:solidFill>
              </a:rPr>
              <a:t>typeofplot</a:t>
            </a:r>
            <a:r>
              <a:rPr lang="en-US" sz="1600"/>
              <a:t> options.  Most of the specifications in type of plot on the previous page apply here too.</a:t>
            </a:r>
            <a:endParaRPr lang="en-US" sz="2000"/>
          </a:p>
        </p:txBody>
      </p:sp>
      <p:sp>
        <p:nvSpPr>
          <p:cNvPr id="12" name="TextBox 11">
            <a:extLst>
              <a:ext uri="{FF2B5EF4-FFF2-40B4-BE49-F238E27FC236}">
                <a16:creationId xmlns:a16="http://schemas.microsoft.com/office/drawing/2014/main" id="{B428171F-80FD-4BAC-8655-2BE2785679C0}"/>
              </a:ext>
            </a:extLst>
          </p:cNvPr>
          <p:cNvSpPr txBox="1"/>
          <p:nvPr/>
        </p:nvSpPr>
        <p:spPr>
          <a:xfrm>
            <a:off x="388289" y="1715812"/>
            <a:ext cx="2596199" cy="338554"/>
          </a:xfrm>
          <a:prstGeom prst="rect">
            <a:avLst/>
          </a:prstGeom>
          <a:noFill/>
        </p:spPr>
        <p:txBody>
          <a:bodyPr wrap="square">
            <a:spAutoFit/>
          </a:bodyPr>
          <a:lstStyle/>
          <a:p>
            <a:r>
              <a:rPr lang="en-US" sz="1600">
                <a:solidFill>
                  <a:srgbClr val="3333CC"/>
                </a:solidFill>
              </a:rPr>
              <a:t>pyplot.axvline(x-coord, etc.)</a:t>
            </a:r>
          </a:p>
        </p:txBody>
      </p:sp>
      <mc:AlternateContent xmlns:mc="http://schemas.openxmlformats.org/markup-compatibility/2006" xmlns:p14="http://schemas.microsoft.com/office/powerpoint/2010/main">
        <mc:Choice Requires="p14">
          <p:contentPart p14:bwMode="auto" r:id="rId3">
            <p14:nvContentPartPr>
              <p14:cNvPr id="16" name="Ink 15">
                <a:extLst>
                  <a:ext uri="{FF2B5EF4-FFF2-40B4-BE49-F238E27FC236}">
                    <a16:creationId xmlns:a16="http://schemas.microsoft.com/office/drawing/2014/main" id="{A66DDAA7-51EB-4D16-AB08-D7293E7BCB85}"/>
                  </a:ext>
                </a:extLst>
              </p14:cNvPr>
              <p14:cNvContentPartPr/>
              <p14:nvPr/>
            </p14:nvContentPartPr>
            <p14:xfrm>
              <a:off x="3318929" y="1899662"/>
              <a:ext cx="1187640" cy="77760"/>
            </p14:xfrm>
          </p:contentPart>
        </mc:Choice>
        <mc:Fallback xmlns="">
          <p:pic>
            <p:nvPicPr>
              <p:cNvPr id="16" name="Ink 15">
                <a:extLst>
                  <a:ext uri="{FF2B5EF4-FFF2-40B4-BE49-F238E27FC236}">
                    <a16:creationId xmlns:a16="http://schemas.microsoft.com/office/drawing/2014/main" id="{A66DDAA7-51EB-4D16-AB08-D7293E7BCB85}"/>
                  </a:ext>
                </a:extLst>
              </p:cNvPr>
              <p:cNvPicPr/>
              <p:nvPr/>
            </p:nvPicPr>
            <p:blipFill>
              <a:blip r:embed="rId4"/>
              <a:stretch>
                <a:fillRect/>
              </a:stretch>
            </p:blipFill>
            <p:spPr>
              <a:xfrm>
                <a:off x="3309929" y="1890703"/>
                <a:ext cx="1205280" cy="95319"/>
              </a:xfrm>
              <a:prstGeom prst="rect">
                <a:avLst/>
              </a:prstGeom>
            </p:spPr>
          </p:pic>
        </mc:Fallback>
      </mc:AlternateContent>
      <p:sp>
        <p:nvSpPr>
          <p:cNvPr id="17" name="Rectangle 16">
            <a:extLst>
              <a:ext uri="{FF2B5EF4-FFF2-40B4-BE49-F238E27FC236}">
                <a16:creationId xmlns:a16="http://schemas.microsoft.com/office/drawing/2014/main" id="{E80E6E8B-AA7B-41F9-9211-C4D55FDCE5FA}"/>
              </a:ext>
            </a:extLst>
          </p:cNvPr>
          <p:cNvSpPr/>
          <p:nvPr/>
        </p:nvSpPr>
        <p:spPr>
          <a:xfrm>
            <a:off x="4768136" y="1750957"/>
            <a:ext cx="3717628" cy="316806"/>
          </a:xfrm>
          <a:prstGeom prst="rect">
            <a:avLst/>
          </a:prstGeom>
        </p:spPr>
        <p:txBody>
          <a:bodyPr wrap="square">
            <a:spAutoFit/>
          </a:bodyPr>
          <a:lstStyle/>
          <a:p>
            <a:r>
              <a:rPr lang="en-US" sz="1400"/>
              <a:t>Plots vertical line at x-coord</a:t>
            </a:r>
          </a:p>
        </p:txBody>
      </p:sp>
      <mc:AlternateContent xmlns:mc="http://schemas.openxmlformats.org/markup-compatibility/2006" xmlns:p14="http://schemas.microsoft.com/office/powerpoint/2010/main">
        <mc:Choice Requires="p14">
          <p:contentPart p14:bwMode="auto" r:id="rId5">
            <p14:nvContentPartPr>
              <p14:cNvPr id="18" name="Ink 17">
                <a:extLst>
                  <a:ext uri="{FF2B5EF4-FFF2-40B4-BE49-F238E27FC236}">
                    <a16:creationId xmlns:a16="http://schemas.microsoft.com/office/drawing/2014/main" id="{D5D8CBE9-6E7F-433F-A170-FD9B878FA7A2}"/>
                  </a:ext>
                </a:extLst>
              </p14:cNvPr>
              <p14:cNvContentPartPr/>
              <p14:nvPr/>
            </p14:nvContentPartPr>
            <p14:xfrm>
              <a:off x="3246055" y="2585436"/>
              <a:ext cx="1187640" cy="77760"/>
            </p14:xfrm>
          </p:contentPart>
        </mc:Choice>
        <mc:Fallback xmlns="">
          <p:pic>
            <p:nvPicPr>
              <p:cNvPr id="18" name="Ink 17">
                <a:extLst>
                  <a:ext uri="{FF2B5EF4-FFF2-40B4-BE49-F238E27FC236}">
                    <a16:creationId xmlns:a16="http://schemas.microsoft.com/office/drawing/2014/main" id="{D5D8CBE9-6E7F-433F-A170-FD9B878FA7A2}"/>
                  </a:ext>
                </a:extLst>
              </p:cNvPr>
              <p:cNvPicPr/>
              <p:nvPr/>
            </p:nvPicPr>
            <p:blipFill>
              <a:blip r:embed="rId4"/>
              <a:stretch>
                <a:fillRect/>
              </a:stretch>
            </p:blipFill>
            <p:spPr>
              <a:xfrm>
                <a:off x="3237055" y="2576477"/>
                <a:ext cx="1205280" cy="95319"/>
              </a:xfrm>
              <a:prstGeom prst="rect">
                <a:avLst/>
              </a:prstGeom>
            </p:spPr>
          </p:pic>
        </mc:Fallback>
      </mc:AlternateContent>
      <p:sp>
        <p:nvSpPr>
          <p:cNvPr id="19" name="Rectangle 18">
            <a:extLst>
              <a:ext uri="{FF2B5EF4-FFF2-40B4-BE49-F238E27FC236}">
                <a16:creationId xmlns:a16="http://schemas.microsoft.com/office/drawing/2014/main" id="{544E72B1-C2D7-4418-887A-37C1EBEFEA9F}"/>
              </a:ext>
            </a:extLst>
          </p:cNvPr>
          <p:cNvSpPr/>
          <p:nvPr/>
        </p:nvSpPr>
        <p:spPr>
          <a:xfrm>
            <a:off x="4695262" y="2436731"/>
            <a:ext cx="3709436" cy="316806"/>
          </a:xfrm>
          <a:prstGeom prst="rect">
            <a:avLst/>
          </a:prstGeom>
        </p:spPr>
        <p:txBody>
          <a:bodyPr wrap="square">
            <a:spAutoFit/>
          </a:bodyPr>
          <a:lstStyle/>
          <a:p>
            <a:r>
              <a:rPr lang="en-US" sz="1400"/>
              <a:t>Plots horizontal line at y-coord</a:t>
            </a:r>
          </a:p>
        </p:txBody>
      </p:sp>
      <p:sp>
        <p:nvSpPr>
          <p:cNvPr id="21" name="TextBox 20">
            <a:extLst>
              <a:ext uri="{FF2B5EF4-FFF2-40B4-BE49-F238E27FC236}">
                <a16:creationId xmlns:a16="http://schemas.microsoft.com/office/drawing/2014/main" id="{25AAFB6A-DE73-41D5-AE8C-A5C3A1BEE3A2}"/>
              </a:ext>
            </a:extLst>
          </p:cNvPr>
          <p:cNvSpPr txBox="1"/>
          <p:nvPr/>
        </p:nvSpPr>
        <p:spPr>
          <a:xfrm>
            <a:off x="388291" y="2410468"/>
            <a:ext cx="2596198" cy="338554"/>
          </a:xfrm>
          <a:prstGeom prst="rect">
            <a:avLst/>
          </a:prstGeom>
          <a:noFill/>
        </p:spPr>
        <p:txBody>
          <a:bodyPr wrap="square">
            <a:spAutoFit/>
          </a:bodyPr>
          <a:lstStyle/>
          <a:p>
            <a:r>
              <a:rPr lang="en-US" sz="1600">
                <a:solidFill>
                  <a:srgbClr val="3333CC"/>
                </a:solidFill>
              </a:rPr>
              <a:t>pyplot.axhline(y-coord, etc.)</a:t>
            </a:r>
          </a:p>
        </p:txBody>
      </p:sp>
      <p:sp>
        <p:nvSpPr>
          <p:cNvPr id="3" name="TextBox 2">
            <a:extLst>
              <a:ext uri="{FF2B5EF4-FFF2-40B4-BE49-F238E27FC236}">
                <a16:creationId xmlns:a16="http://schemas.microsoft.com/office/drawing/2014/main" id="{A0604457-5B5B-2D9E-1255-93A82E5F8B07}"/>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mc:AlternateContent xmlns:mc="http://schemas.openxmlformats.org/markup-compatibility/2006" xmlns:p14="http://schemas.microsoft.com/office/powerpoint/2010/main">
        <mc:Choice Requires="p14">
          <p:contentPart p14:bwMode="auto" r:id="rId6">
            <p14:nvContentPartPr>
              <p14:cNvPr id="2" name="Ink 1">
                <a:extLst>
                  <a:ext uri="{FF2B5EF4-FFF2-40B4-BE49-F238E27FC236}">
                    <a16:creationId xmlns:a16="http://schemas.microsoft.com/office/drawing/2014/main" id="{2EFC72BB-371D-CAD1-79A7-40D5235D6FE4}"/>
                  </a:ext>
                </a:extLst>
              </p14:cNvPr>
              <p14:cNvContentPartPr/>
              <p14:nvPr/>
            </p14:nvContentPartPr>
            <p14:xfrm>
              <a:off x="2552443" y="5104861"/>
              <a:ext cx="1187640" cy="77760"/>
            </p14:xfrm>
          </p:contentPart>
        </mc:Choice>
        <mc:Fallback xmlns="">
          <p:pic>
            <p:nvPicPr>
              <p:cNvPr id="2" name="Ink 1">
                <a:extLst>
                  <a:ext uri="{FF2B5EF4-FFF2-40B4-BE49-F238E27FC236}">
                    <a16:creationId xmlns:a16="http://schemas.microsoft.com/office/drawing/2014/main" id="{2EFC72BB-371D-CAD1-79A7-40D5235D6FE4}"/>
                  </a:ext>
                </a:extLst>
              </p:cNvPr>
              <p:cNvPicPr/>
              <p:nvPr/>
            </p:nvPicPr>
            <p:blipFill>
              <a:blip r:embed="rId7"/>
              <a:stretch>
                <a:fillRect/>
              </a:stretch>
            </p:blipFill>
            <p:spPr>
              <a:xfrm>
                <a:off x="2543443" y="5095902"/>
                <a:ext cx="1205280" cy="95319"/>
              </a:xfrm>
              <a:prstGeom prst="rect">
                <a:avLst/>
              </a:prstGeom>
            </p:spPr>
          </p:pic>
        </mc:Fallback>
      </mc:AlternateContent>
      <p:sp>
        <p:nvSpPr>
          <p:cNvPr id="4" name="Rectangle 3">
            <a:extLst>
              <a:ext uri="{FF2B5EF4-FFF2-40B4-BE49-F238E27FC236}">
                <a16:creationId xmlns:a16="http://schemas.microsoft.com/office/drawing/2014/main" id="{8767E033-C3E4-8BDC-D486-8817C3D6F8D8}"/>
              </a:ext>
            </a:extLst>
          </p:cNvPr>
          <p:cNvSpPr/>
          <p:nvPr/>
        </p:nvSpPr>
        <p:spPr>
          <a:xfrm>
            <a:off x="3951791" y="4957962"/>
            <a:ext cx="4755645" cy="307777"/>
          </a:xfrm>
          <a:prstGeom prst="rect">
            <a:avLst/>
          </a:prstGeom>
        </p:spPr>
        <p:txBody>
          <a:bodyPr wrap="square">
            <a:spAutoFit/>
          </a:bodyPr>
          <a:lstStyle/>
          <a:p>
            <a:r>
              <a:rPr lang="en-US" sz="1400"/>
              <a:t>Plots arrow starting at (x,y), and ending at (x+dx, y+dy).</a:t>
            </a:r>
          </a:p>
        </p:txBody>
      </p:sp>
      <p:sp>
        <p:nvSpPr>
          <p:cNvPr id="5" name="TextBox 4">
            <a:extLst>
              <a:ext uri="{FF2B5EF4-FFF2-40B4-BE49-F238E27FC236}">
                <a16:creationId xmlns:a16="http://schemas.microsoft.com/office/drawing/2014/main" id="{288AFE23-65E6-1149-5C07-6128CC90A877}"/>
              </a:ext>
            </a:extLst>
          </p:cNvPr>
          <p:cNvSpPr txBox="1"/>
          <p:nvPr/>
        </p:nvSpPr>
        <p:spPr>
          <a:xfrm>
            <a:off x="374515" y="4938995"/>
            <a:ext cx="2177928" cy="338554"/>
          </a:xfrm>
          <a:prstGeom prst="rect">
            <a:avLst/>
          </a:prstGeom>
          <a:noFill/>
        </p:spPr>
        <p:txBody>
          <a:bodyPr wrap="square">
            <a:spAutoFit/>
          </a:bodyPr>
          <a:lstStyle/>
          <a:p>
            <a:r>
              <a:rPr lang="en-US" sz="1600">
                <a:solidFill>
                  <a:srgbClr val="3333CC"/>
                </a:solidFill>
              </a:rPr>
              <a:t>pyplot.arrow(x,y,dx,dy)</a:t>
            </a:r>
          </a:p>
        </p:txBody>
      </p:sp>
      <p:pic>
        <p:nvPicPr>
          <p:cNvPr id="6" name="Picture 5">
            <a:extLst>
              <a:ext uri="{FF2B5EF4-FFF2-40B4-BE49-F238E27FC236}">
                <a16:creationId xmlns:a16="http://schemas.microsoft.com/office/drawing/2014/main" id="{A2C5AFC9-C059-8822-322D-5616A33AD439}"/>
              </a:ext>
            </a:extLst>
          </p:cNvPr>
          <p:cNvPicPr>
            <a:picLocks noChangeAspect="1"/>
          </p:cNvPicPr>
          <p:nvPr/>
        </p:nvPicPr>
        <p:blipFill>
          <a:blip r:embed="rId8"/>
          <a:stretch>
            <a:fillRect/>
          </a:stretch>
        </p:blipFill>
        <p:spPr>
          <a:xfrm>
            <a:off x="4047613" y="5396812"/>
            <a:ext cx="2408237" cy="270083"/>
          </a:xfrm>
          <a:prstGeom prst="rect">
            <a:avLst/>
          </a:prstGeom>
        </p:spPr>
      </p:pic>
      <mc:AlternateContent xmlns:mc="http://schemas.openxmlformats.org/markup-compatibility/2006" xmlns:p14="http://schemas.microsoft.com/office/powerpoint/2010/main">
        <mc:Choice Requires="p14">
          <p:contentPart p14:bwMode="auto" r:id="rId9">
            <p14:nvContentPartPr>
              <p14:cNvPr id="7" name="Ink 6">
                <a:extLst>
                  <a:ext uri="{FF2B5EF4-FFF2-40B4-BE49-F238E27FC236}">
                    <a16:creationId xmlns:a16="http://schemas.microsoft.com/office/drawing/2014/main" id="{7C1E2D81-0C71-CD00-B5B5-1C01F0608645}"/>
                  </a:ext>
                </a:extLst>
              </p14:cNvPr>
              <p14:cNvContentPartPr/>
              <p14:nvPr/>
            </p14:nvContentPartPr>
            <p14:xfrm>
              <a:off x="6621118" y="3503102"/>
              <a:ext cx="1187640" cy="77760"/>
            </p14:xfrm>
          </p:contentPart>
        </mc:Choice>
        <mc:Fallback xmlns="">
          <p:pic>
            <p:nvPicPr>
              <p:cNvPr id="7" name="Ink 6">
                <a:extLst>
                  <a:ext uri="{FF2B5EF4-FFF2-40B4-BE49-F238E27FC236}">
                    <a16:creationId xmlns:a16="http://schemas.microsoft.com/office/drawing/2014/main" id="{7C1E2D81-0C71-CD00-B5B5-1C01F0608645}"/>
                  </a:ext>
                </a:extLst>
              </p:cNvPr>
              <p:cNvPicPr/>
              <p:nvPr/>
            </p:nvPicPr>
            <p:blipFill>
              <a:blip r:embed="rId7"/>
              <a:stretch>
                <a:fillRect/>
              </a:stretch>
            </p:blipFill>
            <p:spPr>
              <a:xfrm>
                <a:off x="6612118" y="3494143"/>
                <a:ext cx="1205280" cy="95319"/>
              </a:xfrm>
              <a:prstGeom prst="rect">
                <a:avLst/>
              </a:prstGeom>
            </p:spPr>
          </p:pic>
        </mc:Fallback>
      </mc:AlternateContent>
      <p:sp>
        <p:nvSpPr>
          <p:cNvPr id="8" name="Rectangle 7">
            <a:extLst>
              <a:ext uri="{FF2B5EF4-FFF2-40B4-BE49-F238E27FC236}">
                <a16:creationId xmlns:a16="http://schemas.microsoft.com/office/drawing/2014/main" id="{AABCDDB6-436A-24D7-A2E3-1E7AA70E6F7B}"/>
              </a:ext>
            </a:extLst>
          </p:cNvPr>
          <p:cNvSpPr/>
          <p:nvPr/>
        </p:nvSpPr>
        <p:spPr>
          <a:xfrm>
            <a:off x="8054569" y="3342920"/>
            <a:ext cx="2703870" cy="523220"/>
          </a:xfrm>
          <a:prstGeom prst="rect">
            <a:avLst/>
          </a:prstGeom>
        </p:spPr>
        <p:txBody>
          <a:bodyPr wrap="square">
            <a:spAutoFit/>
          </a:bodyPr>
          <a:lstStyle/>
          <a:p>
            <a:r>
              <a:rPr lang="en-US" sz="1400"/>
              <a:t>Plots line going through specified point and with that slope.</a:t>
            </a:r>
          </a:p>
        </p:txBody>
      </p:sp>
      <p:sp>
        <p:nvSpPr>
          <p:cNvPr id="10" name="TextBox 9">
            <a:extLst>
              <a:ext uri="{FF2B5EF4-FFF2-40B4-BE49-F238E27FC236}">
                <a16:creationId xmlns:a16="http://schemas.microsoft.com/office/drawing/2014/main" id="{074584C6-953A-87C2-E637-25D9FA4A5A61}"/>
              </a:ext>
            </a:extLst>
          </p:cNvPr>
          <p:cNvSpPr txBox="1"/>
          <p:nvPr/>
        </p:nvSpPr>
        <p:spPr>
          <a:xfrm>
            <a:off x="374516" y="3355489"/>
            <a:ext cx="6189491" cy="338554"/>
          </a:xfrm>
          <a:prstGeom prst="rect">
            <a:avLst/>
          </a:prstGeom>
          <a:noFill/>
        </p:spPr>
        <p:txBody>
          <a:bodyPr wrap="square">
            <a:spAutoFit/>
          </a:bodyPr>
          <a:lstStyle/>
          <a:p>
            <a:r>
              <a:rPr lang="en-US" sz="1600">
                <a:solidFill>
                  <a:srgbClr val="3333CC"/>
                </a:solidFill>
              </a:rPr>
              <a:t>pyplot.axline(xy1 = (x-coord1, y-ccord1), slope = m, etc., linewidth = w)</a:t>
            </a:r>
          </a:p>
        </p:txBody>
      </p:sp>
      <mc:AlternateContent xmlns:mc="http://schemas.openxmlformats.org/markup-compatibility/2006" xmlns:p14="http://schemas.microsoft.com/office/powerpoint/2010/main">
        <mc:Choice Requires="p14">
          <p:contentPart p14:bwMode="auto" r:id="rId10">
            <p14:nvContentPartPr>
              <p14:cNvPr id="11" name="Ink 10">
                <a:extLst>
                  <a:ext uri="{FF2B5EF4-FFF2-40B4-BE49-F238E27FC236}">
                    <a16:creationId xmlns:a16="http://schemas.microsoft.com/office/drawing/2014/main" id="{373744B7-0A56-3E99-E558-3D4BFBCC0EAF}"/>
                  </a:ext>
                </a:extLst>
              </p14:cNvPr>
              <p14:cNvContentPartPr/>
              <p14:nvPr/>
            </p14:nvContentPartPr>
            <p14:xfrm>
              <a:off x="8203931" y="4181870"/>
              <a:ext cx="1187640" cy="77760"/>
            </p14:xfrm>
          </p:contentPart>
        </mc:Choice>
        <mc:Fallback xmlns="">
          <p:pic>
            <p:nvPicPr>
              <p:cNvPr id="11" name="Ink 10">
                <a:extLst>
                  <a:ext uri="{FF2B5EF4-FFF2-40B4-BE49-F238E27FC236}">
                    <a16:creationId xmlns:a16="http://schemas.microsoft.com/office/drawing/2014/main" id="{373744B7-0A56-3E99-E558-3D4BFBCC0EAF}"/>
                  </a:ext>
                </a:extLst>
              </p:cNvPr>
              <p:cNvPicPr/>
              <p:nvPr/>
            </p:nvPicPr>
            <p:blipFill>
              <a:blip r:embed="rId7"/>
              <a:stretch>
                <a:fillRect/>
              </a:stretch>
            </p:blipFill>
            <p:spPr>
              <a:xfrm>
                <a:off x="8194931" y="4172911"/>
                <a:ext cx="1205280" cy="95319"/>
              </a:xfrm>
              <a:prstGeom prst="rect">
                <a:avLst/>
              </a:prstGeom>
            </p:spPr>
          </p:pic>
        </mc:Fallback>
      </mc:AlternateContent>
      <p:sp>
        <p:nvSpPr>
          <p:cNvPr id="13" name="Rectangle 12">
            <a:extLst>
              <a:ext uri="{FF2B5EF4-FFF2-40B4-BE49-F238E27FC236}">
                <a16:creationId xmlns:a16="http://schemas.microsoft.com/office/drawing/2014/main" id="{B1373E21-09DC-2DBE-DDF5-7775BD86ADE5}"/>
              </a:ext>
            </a:extLst>
          </p:cNvPr>
          <p:cNvSpPr/>
          <p:nvPr/>
        </p:nvSpPr>
        <p:spPr>
          <a:xfrm>
            <a:off x="9602174" y="4017431"/>
            <a:ext cx="2005778" cy="523220"/>
          </a:xfrm>
          <a:prstGeom prst="rect">
            <a:avLst/>
          </a:prstGeom>
        </p:spPr>
        <p:txBody>
          <a:bodyPr wrap="square">
            <a:spAutoFit/>
          </a:bodyPr>
          <a:lstStyle/>
          <a:p>
            <a:r>
              <a:rPr lang="en-US" sz="1400"/>
              <a:t>Plots line going through specified points.</a:t>
            </a:r>
          </a:p>
        </p:txBody>
      </p:sp>
      <p:sp>
        <p:nvSpPr>
          <p:cNvPr id="14" name="TextBox 13">
            <a:extLst>
              <a:ext uri="{FF2B5EF4-FFF2-40B4-BE49-F238E27FC236}">
                <a16:creationId xmlns:a16="http://schemas.microsoft.com/office/drawing/2014/main" id="{73A272D9-517D-532D-90E7-658E451231C6}"/>
              </a:ext>
            </a:extLst>
          </p:cNvPr>
          <p:cNvSpPr txBox="1"/>
          <p:nvPr/>
        </p:nvSpPr>
        <p:spPr>
          <a:xfrm>
            <a:off x="374514" y="4004033"/>
            <a:ext cx="7398859" cy="338554"/>
          </a:xfrm>
          <a:prstGeom prst="rect">
            <a:avLst/>
          </a:prstGeom>
          <a:noFill/>
        </p:spPr>
        <p:txBody>
          <a:bodyPr wrap="square">
            <a:spAutoFit/>
          </a:bodyPr>
          <a:lstStyle/>
          <a:p>
            <a:r>
              <a:rPr lang="en-US" sz="1600">
                <a:solidFill>
                  <a:srgbClr val="3333CC"/>
                </a:solidFill>
              </a:rPr>
              <a:t>pyplot.axline(xy1 = (x-coord1, y-ccord1), xy2 = (x-coord2, y-coord2), etc., linewidth = w)</a:t>
            </a:r>
          </a:p>
        </p:txBody>
      </p:sp>
    </p:spTree>
    <p:extLst>
      <p:ext uri="{BB962C8B-B14F-4D97-AF65-F5344CB8AC3E}">
        <p14:creationId xmlns:p14="http://schemas.microsoft.com/office/powerpoint/2010/main" val="16338577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8CDC284-1E8E-4BDD-85AF-2256E5C282B5}"/>
              </a:ext>
            </a:extLst>
          </p:cNvPr>
          <p:cNvSpPr txBox="1"/>
          <p:nvPr/>
        </p:nvSpPr>
        <p:spPr>
          <a:xfrm>
            <a:off x="521640" y="1058095"/>
            <a:ext cx="3488385" cy="338554"/>
          </a:xfrm>
          <a:prstGeom prst="rect">
            <a:avLst/>
          </a:prstGeom>
          <a:noFill/>
        </p:spPr>
        <p:txBody>
          <a:bodyPr wrap="square" rtlCol="0">
            <a:spAutoFit/>
          </a:bodyPr>
          <a:lstStyle/>
          <a:p>
            <a:r>
              <a:rPr lang="en-US" sz="1600"/>
              <a:t>Here’s doing the vertical line stuff,</a:t>
            </a:r>
            <a:endParaRPr lang="en-US" sz="2000"/>
          </a:p>
        </p:txBody>
      </p:sp>
      <p:pic>
        <p:nvPicPr>
          <p:cNvPr id="4" name="Picture 3">
            <a:extLst>
              <a:ext uri="{FF2B5EF4-FFF2-40B4-BE49-F238E27FC236}">
                <a16:creationId xmlns:a16="http://schemas.microsoft.com/office/drawing/2014/main" id="{B2D41FDE-3A93-4420-8310-2776255E5B1E}"/>
              </a:ext>
            </a:extLst>
          </p:cNvPr>
          <p:cNvPicPr>
            <a:picLocks noChangeAspect="1"/>
          </p:cNvPicPr>
          <p:nvPr/>
        </p:nvPicPr>
        <p:blipFill>
          <a:blip r:embed="rId3"/>
          <a:stretch>
            <a:fillRect/>
          </a:stretch>
        </p:blipFill>
        <p:spPr>
          <a:xfrm>
            <a:off x="625831" y="1615507"/>
            <a:ext cx="2743583" cy="1038370"/>
          </a:xfrm>
          <a:prstGeom prst="rect">
            <a:avLst/>
          </a:prstGeom>
        </p:spPr>
      </p:pic>
      <p:pic>
        <p:nvPicPr>
          <p:cNvPr id="5" name="Picture 4">
            <a:extLst>
              <a:ext uri="{FF2B5EF4-FFF2-40B4-BE49-F238E27FC236}">
                <a16:creationId xmlns:a16="http://schemas.microsoft.com/office/drawing/2014/main" id="{D95F6E36-9FD1-4845-8AC0-6A4141B2C128}"/>
              </a:ext>
            </a:extLst>
          </p:cNvPr>
          <p:cNvPicPr>
            <a:picLocks noChangeAspect="1"/>
          </p:cNvPicPr>
          <p:nvPr/>
        </p:nvPicPr>
        <p:blipFill>
          <a:blip r:embed="rId4"/>
          <a:stretch>
            <a:fillRect/>
          </a:stretch>
        </p:blipFill>
        <p:spPr>
          <a:xfrm>
            <a:off x="450066" y="2872735"/>
            <a:ext cx="4275027" cy="2801564"/>
          </a:xfrm>
          <a:prstGeom prst="rect">
            <a:avLst/>
          </a:prstGeom>
        </p:spPr>
      </p:pic>
      <p:sp>
        <p:nvSpPr>
          <p:cNvPr id="3" name="TextBox 2">
            <a:extLst>
              <a:ext uri="{FF2B5EF4-FFF2-40B4-BE49-F238E27FC236}">
                <a16:creationId xmlns:a16="http://schemas.microsoft.com/office/drawing/2014/main" id="{44787D39-2992-CC9D-68FD-9E4D59D211AC}"/>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pic>
        <p:nvPicPr>
          <p:cNvPr id="2" name="Picture 1">
            <a:extLst>
              <a:ext uri="{FF2B5EF4-FFF2-40B4-BE49-F238E27FC236}">
                <a16:creationId xmlns:a16="http://schemas.microsoft.com/office/drawing/2014/main" id="{87A7E36E-96D3-F7D6-F9AF-6F35C7D53996}"/>
              </a:ext>
            </a:extLst>
          </p:cNvPr>
          <p:cNvPicPr>
            <a:picLocks noChangeAspect="1"/>
          </p:cNvPicPr>
          <p:nvPr/>
        </p:nvPicPr>
        <p:blipFill>
          <a:blip r:embed="rId5"/>
          <a:stretch>
            <a:fillRect/>
          </a:stretch>
        </p:blipFill>
        <p:spPr>
          <a:xfrm>
            <a:off x="6296850" y="1592457"/>
            <a:ext cx="2953354" cy="940891"/>
          </a:xfrm>
          <a:prstGeom prst="rect">
            <a:avLst/>
          </a:prstGeom>
        </p:spPr>
      </p:pic>
      <p:pic>
        <p:nvPicPr>
          <p:cNvPr id="6" name="Picture 5">
            <a:extLst>
              <a:ext uri="{FF2B5EF4-FFF2-40B4-BE49-F238E27FC236}">
                <a16:creationId xmlns:a16="http://schemas.microsoft.com/office/drawing/2014/main" id="{999BBF9B-B5CC-F041-D635-FBD110D27888}"/>
              </a:ext>
            </a:extLst>
          </p:cNvPr>
          <p:cNvPicPr>
            <a:picLocks noChangeAspect="1"/>
          </p:cNvPicPr>
          <p:nvPr/>
        </p:nvPicPr>
        <p:blipFill>
          <a:blip r:embed="rId6"/>
          <a:stretch>
            <a:fillRect/>
          </a:stretch>
        </p:blipFill>
        <p:spPr>
          <a:xfrm>
            <a:off x="6096000" y="2855394"/>
            <a:ext cx="4384080" cy="2938518"/>
          </a:xfrm>
          <a:prstGeom prst="rect">
            <a:avLst/>
          </a:prstGeom>
        </p:spPr>
      </p:pic>
      <p:sp>
        <p:nvSpPr>
          <p:cNvPr id="7" name="TextBox 6">
            <a:extLst>
              <a:ext uri="{FF2B5EF4-FFF2-40B4-BE49-F238E27FC236}">
                <a16:creationId xmlns:a16="http://schemas.microsoft.com/office/drawing/2014/main" id="{C1A2E6DF-56C4-0328-A83B-E34E6E7539AE}"/>
              </a:ext>
            </a:extLst>
          </p:cNvPr>
          <p:cNvSpPr txBox="1"/>
          <p:nvPr/>
        </p:nvSpPr>
        <p:spPr>
          <a:xfrm>
            <a:off x="6282813" y="1112331"/>
            <a:ext cx="5663381" cy="338554"/>
          </a:xfrm>
          <a:prstGeom prst="rect">
            <a:avLst/>
          </a:prstGeom>
          <a:noFill/>
        </p:spPr>
        <p:txBody>
          <a:bodyPr wrap="square" rtlCol="0">
            <a:spAutoFit/>
          </a:bodyPr>
          <a:lstStyle/>
          <a:p>
            <a:r>
              <a:rPr lang="en-US" sz="1600"/>
              <a:t>And another line.  Note pyplot.axis(“equal”) makes scales equal.  </a:t>
            </a:r>
            <a:endParaRPr lang="en-US" sz="2000"/>
          </a:p>
        </p:txBody>
      </p:sp>
    </p:spTree>
    <p:extLst>
      <p:ext uri="{BB962C8B-B14F-4D97-AF65-F5344CB8AC3E}">
        <p14:creationId xmlns:p14="http://schemas.microsoft.com/office/powerpoint/2010/main" val="30528313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5981108-7DCB-40A9-B2C5-4D8D5AAA2967}"/>
              </a:ext>
            </a:extLst>
          </p:cNvPr>
          <p:cNvSpPr txBox="1"/>
          <p:nvPr/>
        </p:nvSpPr>
        <p:spPr>
          <a:xfrm flipH="1">
            <a:off x="388286" y="1984708"/>
            <a:ext cx="6393513" cy="338554"/>
          </a:xfrm>
          <a:prstGeom prst="rect">
            <a:avLst/>
          </a:prstGeom>
          <a:noFill/>
        </p:spPr>
        <p:txBody>
          <a:bodyPr wrap="square" rtlCol="0">
            <a:spAutoFit/>
          </a:bodyPr>
          <a:lstStyle/>
          <a:p>
            <a:r>
              <a:rPr lang="en-US" sz="1600">
                <a:solidFill>
                  <a:srgbClr val="3333CC"/>
                </a:solidFill>
              </a:rPr>
              <a:t>pyplot.bar(domain, range, color = “color”, width = bar thickness, alpha = #)</a:t>
            </a:r>
          </a:p>
        </p:txBody>
      </p:sp>
      <p:sp>
        <p:nvSpPr>
          <p:cNvPr id="9" name="TextBox 8">
            <a:extLst>
              <a:ext uri="{FF2B5EF4-FFF2-40B4-BE49-F238E27FC236}">
                <a16:creationId xmlns:a16="http://schemas.microsoft.com/office/drawing/2014/main" id="{28CDC284-1E8E-4BDD-85AF-2256E5C282B5}"/>
              </a:ext>
            </a:extLst>
          </p:cNvPr>
          <p:cNvSpPr txBox="1"/>
          <p:nvPr/>
        </p:nvSpPr>
        <p:spPr>
          <a:xfrm>
            <a:off x="388290" y="1240141"/>
            <a:ext cx="10673000" cy="338554"/>
          </a:xfrm>
          <a:prstGeom prst="rect">
            <a:avLst/>
          </a:prstGeom>
          <a:noFill/>
        </p:spPr>
        <p:txBody>
          <a:bodyPr wrap="square" rtlCol="0">
            <a:spAutoFit/>
          </a:bodyPr>
          <a:lstStyle/>
          <a:p>
            <a:r>
              <a:rPr lang="en-US" sz="1600"/>
              <a:t>These are some of the </a:t>
            </a:r>
            <a:r>
              <a:rPr lang="en-US" sz="1600">
                <a:solidFill>
                  <a:srgbClr val="FF0000"/>
                </a:solidFill>
              </a:rPr>
              <a:t>typeofplot</a:t>
            </a:r>
            <a:r>
              <a:rPr lang="en-US" sz="1600"/>
              <a:t> options.  Most of the specifications in type of plot on the previous page apply here too.</a:t>
            </a:r>
            <a:endParaRPr lang="en-US" sz="2000"/>
          </a:p>
        </p:txBody>
      </p:sp>
      <p:sp>
        <p:nvSpPr>
          <p:cNvPr id="15" name="Rectangle 14">
            <a:extLst>
              <a:ext uri="{FF2B5EF4-FFF2-40B4-BE49-F238E27FC236}">
                <a16:creationId xmlns:a16="http://schemas.microsoft.com/office/drawing/2014/main" id="{8FE4C94C-6376-466F-B748-B898B4C846C9}"/>
              </a:ext>
            </a:extLst>
          </p:cNvPr>
          <p:cNvSpPr/>
          <p:nvPr/>
        </p:nvSpPr>
        <p:spPr>
          <a:xfrm>
            <a:off x="7538251" y="1910815"/>
            <a:ext cx="4515940" cy="1600438"/>
          </a:xfrm>
          <a:prstGeom prst="rect">
            <a:avLst/>
          </a:prstGeom>
        </p:spPr>
        <p:txBody>
          <a:bodyPr wrap="square">
            <a:spAutoFit/>
          </a:bodyPr>
          <a:lstStyle/>
          <a:p>
            <a:r>
              <a:rPr lang="en-US" sz="1400"/>
              <a:t>plots one unit thick vertical bar with given heights in range, centered on the given x values in the domain.  Note the x-values don’t have to be numbers…could be letters, words…</a:t>
            </a:r>
          </a:p>
          <a:p>
            <a:r>
              <a:rPr lang="en-US" sz="1400"/>
              <a:t>And color could be a list of colors too…and if want different widths for each bar, then width should be a list. These also take alpha = # arguments, where # is between 0 and 1 (governs transparency of bar)</a:t>
            </a:r>
          </a:p>
        </p:txBody>
      </p:sp>
      <p:sp>
        <p:nvSpPr>
          <p:cNvPr id="12" name="TextBox 11">
            <a:extLst>
              <a:ext uri="{FF2B5EF4-FFF2-40B4-BE49-F238E27FC236}">
                <a16:creationId xmlns:a16="http://schemas.microsoft.com/office/drawing/2014/main" id="{8F1EB6F5-C3AD-4B5E-A7D9-BF509196305B}"/>
              </a:ext>
            </a:extLst>
          </p:cNvPr>
          <p:cNvSpPr txBox="1"/>
          <p:nvPr/>
        </p:nvSpPr>
        <p:spPr>
          <a:xfrm>
            <a:off x="388286" y="4272639"/>
            <a:ext cx="5021915" cy="338554"/>
          </a:xfrm>
          <a:prstGeom prst="rect">
            <a:avLst/>
          </a:prstGeom>
          <a:noFill/>
        </p:spPr>
        <p:txBody>
          <a:bodyPr wrap="square">
            <a:spAutoFit/>
          </a:bodyPr>
          <a:lstStyle/>
          <a:p>
            <a:r>
              <a:rPr lang="en-US" sz="1600">
                <a:solidFill>
                  <a:srgbClr val="3333CC"/>
                </a:solidFill>
              </a:rPr>
              <a:t>pyplot.xticks(list of positions, list of labels, rotation=angle) </a:t>
            </a:r>
          </a:p>
        </p:txBody>
      </p:sp>
      <mc:AlternateContent xmlns:mc="http://schemas.openxmlformats.org/markup-compatibility/2006" xmlns:p14="http://schemas.microsoft.com/office/powerpoint/2010/main">
        <mc:Choice Requires="p14">
          <p:contentPart p14:bwMode="auto" r:id="rId3">
            <p14:nvContentPartPr>
              <p14:cNvPr id="17" name="Ink 16">
                <a:extLst>
                  <a:ext uri="{FF2B5EF4-FFF2-40B4-BE49-F238E27FC236}">
                    <a16:creationId xmlns:a16="http://schemas.microsoft.com/office/drawing/2014/main" id="{E5B2C220-E69B-2451-6259-D70855240580}"/>
                  </a:ext>
                </a:extLst>
              </p14:cNvPr>
              <p14:cNvContentPartPr/>
              <p14:nvPr/>
            </p14:nvContentPartPr>
            <p14:xfrm>
              <a:off x="5410201" y="4400156"/>
              <a:ext cx="1031400" cy="41760"/>
            </p14:xfrm>
          </p:contentPart>
        </mc:Choice>
        <mc:Fallback xmlns="">
          <p:pic>
            <p:nvPicPr>
              <p:cNvPr id="17" name="Ink 16">
                <a:extLst>
                  <a:ext uri="{FF2B5EF4-FFF2-40B4-BE49-F238E27FC236}">
                    <a16:creationId xmlns:a16="http://schemas.microsoft.com/office/drawing/2014/main" id="{E5B2C220-E69B-2451-6259-D70855240580}"/>
                  </a:ext>
                </a:extLst>
              </p:cNvPr>
              <p:cNvPicPr/>
              <p:nvPr/>
            </p:nvPicPr>
            <p:blipFill>
              <a:blip r:embed="rId4"/>
              <a:stretch>
                <a:fillRect/>
              </a:stretch>
            </p:blipFill>
            <p:spPr>
              <a:xfrm>
                <a:off x="5401201" y="4391156"/>
                <a:ext cx="1049040" cy="59400"/>
              </a:xfrm>
              <a:prstGeom prst="rect">
                <a:avLst/>
              </a:prstGeom>
            </p:spPr>
          </p:pic>
        </mc:Fallback>
      </mc:AlternateContent>
      <p:sp>
        <p:nvSpPr>
          <p:cNvPr id="18" name="TextBox 17">
            <a:extLst>
              <a:ext uri="{FF2B5EF4-FFF2-40B4-BE49-F238E27FC236}">
                <a16:creationId xmlns:a16="http://schemas.microsoft.com/office/drawing/2014/main" id="{8380D57C-597A-86DC-2854-2D784C33AF63}"/>
              </a:ext>
            </a:extLst>
          </p:cNvPr>
          <p:cNvSpPr txBox="1"/>
          <p:nvPr/>
        </p:nvSpPr>
        <p:spPr>
          <a:xfrm>
            <a:off x="6636774" y="4272639"/>
            <a:ext cx="5338917" cy="1169551"/>
          </a:xfrm>
          <a:prstGeom prst="rect">
            <a:avLst/>
          </a:prstGeom>
          <a:noFill/>
        </p:spPr>
        <p:txBody>
          <a:bodyPr wrap="square" rtlCol="0">
            <a:spAutoFit/>
          </a:bodyPr>
          <a:lstStyle/>
          <a:p>
            <a:r>
              <a:rPr lang="en-US" sz="1400"/>
              <a:t>you can put the domain in numbers, if want control locations of bar centers, and then use this command to rename the numbers as labels, if want to have name labels instead of number labels for the bars on the x-axis.  You would probably want to make list of positions = domain in this case.  angle specifies the angle you want the labels rotated.  </a:t>
            </a:r>
          </a:p>
        </p:txBody>
      </p:sp>
      <mc:AlternateContent xmlns:mc="http://schemas.openxmlformats.org/markup-compatibility/2006" xmlns:p14="http://schemas.microsoft.com/office/powerpoint/2010/main">
        <mc:Choice Requires="p14">
          <p:contentPart p14:bwMode="auto" r:id="rId5">
            <p14:nvContentPartPr>
              <p14:cNvPr id="4" name="Ink 3">
                <a:extLst>
                  <a:ext uri="{FF2B5EF4-FFF2-40B4-BE49-F238E27FC236}">
                    <a16:creationId xmlns:a16="http://schemas.microsoft.com/office/drawing/2014/main" id="{9BDAF56C-C546-B498-7AA4-9D4AE5ED2265}"/>
                  </a:ext>
                </a:extLst>
              </p14:cNvPr>
              <p14:cNvContentPartPr/>
              <p14:nvPr/>
            </p14:nvContentPartPr>
            <p14:xfrm>
              <a:off x="6905685" y="2178022"/>
              <a:ext cx="508680" cy="30960"/>
            </p14:xfrm>
          </p:contentPart>
        </mc:Choice>
        <mc:Fallback xmlns="">
          <p:pic>
            <p:nvPicPr>
              <p:cNvPr id="4" name="Ink 3">
                <a:extLst>
                  <a:ext uri="{FF2B5EF4-FFF2-40B4-BE49-F238E27FC236}">
                    <a16:creationId xmlns:a16="http://schemas.microsoft.com/office/drawing/2014/main" id="{9BDAF56C-C546-B498-7AA4-9D4AE5ED2265}"/>
                  </a:ext>
                </a:extLst>
              </p:cNvPr>
              <p:cNvPicPr/>
              <p:nvPr/>
            </p:nvPicPr>
            <p:blipFill>
              <a:blip r:embed="rId6"/>
              <a:stretch>
                <a:fillRect/>
              </a:stretch>
            </p:blipFill>
            <p:spPr>
              <a:xfrm>
                <a:off x="6899565" y="2171902"/>
                <a:ext cx="520920" cy="43200"/>
              </a:xfrm>
              <a:prstGeom prst="rect">
                <a:avLst/>
              </a:prstGeom>
            </p:spPr>
          </p:pic>
        </mc:Fallback>
      </mc:AlternateContent>
      <p:sp>
        <p:nvSpPr>
          <p:cNvPr id="2" name="TextBox 1">
            <a:extLst>
              <a:ext uri="{FF2B5EF4-FFF2-40B4-BE49-F238E27FC236}">
                <a16:creationId xmlns:a16="http://schemas.microsoft.com/office/drawing/2014/main" id="{741723B3-799B-BD7F-870A-658A123EDF74}"/>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Tree>
    <p:extLst>
      <p:ext uri="{BB962C8B-B14F-4D97-AF65-F5344CB8AC3E}">
        <p14:creationId xmlns:p14="http://schemas.microsoft.com/office/powerpoint/2010/main" val="33124285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8CDC284-1E8E-4BDD-85AF-2256E5C282B5}"/>
              </a:ext>
            </a:extLst>
          </p:cNvPr>
          <p:cNvSpPr txBox="1"/>
          <p:nvPr/>
        </p:nvSpPr>
        <p:spPr>
          <a:xfrm>
            <a:off x="398121" y="1023831"/>
            <a:ext cx="3049929" cy="338554"/>
          </a:xfrm>
          <a:prstGeom prst="rect">
            <a:avLst/>
          </a:prstGeom>
          <a:noFill/>
        </p:spPr>
        <p:txBody>
          <a:bodyPr wrap="square" rtlCol="0">
            <a:spAutoFit/>
          </a:bodyPr>
          <a:lstStyle/>
          <a:p>
            <a:r>
              <a:rPr lang="en-US" sz="1600"/>
              <a:t>Here’s some bar plots,</a:t>
            </a:r>
            <a:endParaRPr lang="en-US" sz="2000"/>
          </a:p>
        </p:txBody>
      </p:sp>
      <p:pic>
        <p:nvPicPr>
          <p:cNvPr id="10" name="Picture 9">
            <a:extLst>
              <a:ext uri="{FF2B5EF4-FFF2-40B4-BE49-F238E27FC236}">
                <a16:creationId xmlns:a16="http://schemas.microsoft.com/office/drawing/2014/main" id="{2CEFB155-135B-44E2-89A3-9213CF8ACF23}"/>
              </a:ext>
            </a:extLst>
          </p:cNvPr>
          <p:cNvPicPr>
            <a:picLocks noChangeAspect="1"/>
          </p:cNvPicPr>
          <p:nvPr/>
        </p:nvPicPr>
        <p:blipFill>
          <a:blip r:embed="rId3"/>
          <a:stretch>
            <a:fillRect/>
          </a:stretch>
        </p:blipFill>
        <p:spPr>
          <a:xfrm>
            <a:off x="496444" y="1695786"/>
            <a:ext cx="4534533" cy="1086002"/>
          </a:xfrm>
          <a:prstGeom prst="rect">
            <a:avLst/>
          </a:prstGeom>
        </p:spPr>
      </p:pic>
      <p:pic>
        <p:nvPicPr>
          <p:cNvPr id="23" name="Picture 22">
            <a:extLst>
              <a:ext uri="{FF2B5EF4-FFF2-40B4-BE49-F238E27FC236}">
                <a16:creationId xmlns:a16="http://schemas.microsoft.com/office/drawing/2014/main" id="{FDE72E98-2CF1-4F45-B54E-932AC014F624}"/>
              </a:ext>
            </a:extLst>
          </p:cNvPr>
          <p:cNvPicPr>
            <a:picLocks noChangeAspect="1"/>
          </p:cNvPicPr>
          <p:nvPr/>
        </p:nvPicPr>
        <p:blipFill>
          <a:blip r:embed="rId4"/>
          <a:stretch>
            <a:fillRect/>
          </a:stretch>
        </p:blipFill>
        <p:spPr>
          <a:xfrm>
            <a:off x="5965070" y="1556289"/>
            <a:ext cx="3042560" cy="2092642"/>
          </a:xfrm>
          <a:prstGeom prst="rect">
            <a:avLst/>
          </a:prstGeom>
        </p:spPr>
      </p:pic>
      <p:pic>
        <p:nvPicPr>
          <p:cNvPr id="2" name="Picture 1">
            <a:extLst>
              <a:ext uri="{FF2B5EF4-FFF2-40B4-BE49-F238E27FC236}">
                <a16:creationId xmlns:a16="http://schemas.microsoft.com/office/drawing/2014/main" id="{2B616BBE-FAAF-DB87-31AF-51DDC8896D84}"/>
              </a:ext>
            </a:extLst>
          </p:cNvPr>
          <p:cNvPicPr>
            <a:picLocks noChangeAspect="1"/>
          </p:cNvPicPr>
          <p:nvPr/>
        </p:nvPicPr>
        <p:blipFill>
          <a:blip r:embed="rId5"/>
          <a:stretch>
            <a:fillRect/>
          </a:stretch>
        </p:blipFill>
        <p:spPr>
          <a:xfrm>
            <a:off x="512969" y="4252726"/>
            <a:ext cx="4290432" cy="2187130"/>
          </a:xfrm>
          <a:prstGeom prst="rect">
            <a:avLst/>
          </a:prstGeom>
        </p:spPr>
      </p:pic>
      <p:pic>
        <p:nvPicPr>
          <p:cNvPr id="4" name="Picture 3">
            <a:extLst>
              <a:ext uri="{FF2B5EF4-FFF2-40B4-BE49-F238E27FC236}">
                <a16:creationId xmlns:a16="http://schemas.microsoft.com/office/drawing/2014/main" id="{730678E3-DCCF-6CA0-DA62-05B6CEA00A90}"/>
              </a:ext>
            </a:extLst>
          </p:cNvPr>
          <p:cNvPicPr>
            <a:picLocks noChangeAspect="1"/>
          </p:cNvPicPr>
          <p:nvPr/>
        </p:nvPicPr>
        <p:blipFill>
          <a:blip r:embed="rId6"/>
          <a:stretch>
            <a:fillRect/>
          </a:stretch>
        </p:blipFill>
        <p:spPr>
          <a:xfrm>
            <a:off x="5774619" y="4038258"/>
            <a:ext cx="3693845" cy="2526906"/>
          </a:xfrm>
          <a:prstGeom prst="rect">
            <a:avLst/>
          </a:prstGeom>
        </p:spPr>
      </p:pic>
      <p:sp>
        <p:nvSpPr>
          <p:cNvPr id="5" name="TextBox 4">
            <a:extLst>
              <a:ext uri="{FF2B5EF4-FFF2-40B4-BE49-F238E27FC236}">
                <a16:creationId xmlns:a16="http://schemas.microsoft.com/office/drawing/2014/main" id="{D2493456-6BFE-B5BD-04CA-F44F9AFE8C06}"/>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Tree>
    <p:extLst>
      <p:ext uri="{BB962C8B-B14F-4D97-AF65-F5344CB8AC3E}">
        <p14:creationId xmlns:p14="http://schemas.microsoft.com/office/powerpoint/2010/main" val="38211168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8CDC284-1E8E-4BDD-85AF-2256E5C282B5}"/>
              </a:ext>
            </a:extLst>
          </p:cNvPr>
          <p:cNvSpPr txBox="1"/>
          <p:nvPr/>
        </p:nvSpPr>
        <p:spPr>
          <a:xfrm>
            <a:off x="388289" y="1240141"/>
            <a:ext cx="10466523" cy="338554"/>
          </a:xfrm>
          <a:prstGeom prst="rect">
            <a:avLst/>
          </a:prstGeom>
          <a:noFill/>
        </p:spPr>
        <p:txBody>
          <a:bodyPr wrap="square" rtlCol="0">
            <a:spAutoFit/>
          </a:bodyPr>
          <a:lstStyle/>
          <a:p>
            <a:r>
              <a:rPr lang="en-US" sz="1600"/>
              <a:t>These are some of the </a:t>
            </a:r>
            <a:r>
              <a:rPr lang="en-US" sz="1600">
                <a:solidFill>
                  <a:srgbClr val="FF0000"/>
                </a:solidFill>
              </a:rPr>
              <a:t>typeofplot</a:t>
            </a:r>
            <a:r>
              <a:rPr lang="en-US" sz="1600"/>
              <a:t> options.  Most of the specifications in type of plot on the previous page apply here too.</a:t>
            </a:r>
            <a:endParaRPr lang="en-US" sz="2000"/>
          </a:p>
        </p:txBody>
      </p:sp>
      <mc:AlternateContent xmlns:mc="http://schemas.openxmlformats.org/markup-compatibility/2006" xmlns:p14="http://schemas.microsoft.com/office/powerpoint/2010/main">
        <mc:Choice Requires="p14">
          <p:contentPart p14:bwMode="auto" r:id="rId3">
            <p14:nvContentPartPr>
              <p14:cNvPr id="11" name="Ink 10">
                <a:extLst>
                  <a:ext uri="{FF2B5EF4-FFF2-40B4-BE49-F238E27FC236}">
                    <a16:creationId xmlns:a16="http://schemas.microsoft.com/office/drawing/2014/main" id="{09D0DEF0-6DE9-455F-AD66-AC72C9832B55}"/>
                  </a:ext>
                </a:extLst>
              </p14:cNvPr>
              <p14:cNvContentPartPr/>
              <p14:nvPr/>
            </p14:nvContentPartPr>
            <p14:xfrm>
              <a:off x="6924674" y="2473140"/>
              <a:ext cx="1187640" cy="77760"/>
            </p14:xfrm>
          </p:contentPart>
        </mc:Choice>
        <mc:Fallback xmlns="">
          <p:pic>
            <p:nvPicPr>
              <p:cNvPr id="11" name="Ink 10">
                <a:extLst>
                  <a:ext uri="{FF2B5EF4-FFF2-40B4-BE49-F238E27FC236}">
                    <a16:creationId xmlns:a16="http://schemas.microsoft.com/office/drawing/2014/main" id="{09D0DEF0-6DE9-455F-AD66-AC72C9832B55}"/>
                  </a:ext>
                </a:extLst>
              </p:cNvPr>
              <p:cNvPicPr/>
              <p:nvPr/>
            </p:nvPicPr>
            <p:blipFill>
              <a:blip r:embed="rId4"/>
              <a:stretch>
                <a:fillRect/>
              </a:stretch>
            </p:blipFill>
            <p:spPr>
              <a:xfrm>
                <a:off x="6915674" y="2464181"/>
                <a:ext cx="1205280" cy="95319"/>
              </a:xfrm>
              <a:prstGeom prst="rect">
                <a:avLst/>
              </a:prstGeom>
            </p:spPr>
          </p:pic>
        </mc:Fallback>
      </mc:AlternateContent>
      <p:sp>
        <p:nvSpPr>
          <p:cNvPr id="13" name="Rectangle 12">
            <a:extLst>
              <a:ext uri="{FF2B5EF4-FFF2-40B4-BE49-F238E27FC236}">
                <a16:creationId xmlns:a16="http://schemas.microsoft.com/office/drawing/2014/main" id="{07017BD2-1ED1-434E-AD06-BEE0986C77A0}"/>
              </a:ext>
            </a:extLst>
          </p:cNvPr>
          <p:cNvSpPr/>
          <p:nvPr/>
        </p:nvSpPr>
        <p:spPr>
          <a:xfrm>
            <a:off x="8301726" y="2214262"/>
            <a:ext cx="3552378" cy="954107"/>
          </a:xfrm>
          <a:prstGeom prst="rect">
            <a:avLst/>
          </a:prstGeom>
        </p:spPr>
        <p:txBody>
          <a:bodyPr wrap="square">
            <a:spAutoFit/>
          </a:bodyPr>
          <a:lstStyle/>
          <a:p>
            <a:r>
              <a:rPr lang="en-US" sz="1400"/>
              <a:t>plotsunit thick horizontal bar of given lengths in range, centered at y-coordinates in domain.  If domain and range are just single numbers, then input the single numbers, not as lists.</a:t>
            </a:r>
          </a:p>
        </p:txBody>
      </p:sp>
      <p:sp>
        <p:nvSpPr>
          <p:cNvPr id="20" name="TextBox 19">
            <a:extLst>
              <a:ext uri="{FF2B5EF4-FFF2-40B4-BE49-F238E27FC236}">
                <a16:creationId xmlns:a16="http://schemas.microsoft.com/office/drawing/2014/main" id="{B5334340-8E09-4437-B77C-D0ECDE7BED5D}"/>
              </a:ext>
            </a:extLst>
          </p:cNvPr>
          <p:cNvSpPr txBox="1"/>
          <p:nvPr/>
        </p:nvSpPr>
        <p:spPr>
          <a:xfrm>
            <a:off x="388289" y="2271868"/>
            <a:ext cx="6536385" cy="338554"/>
          </a:xfrm>
          <a:prstGeom prst="rect">
            <a:avLst/>
          </a:prstGeom>
          <a:noFill/>
        </p:spPr>
        <p:txBody>
          <a:bodyPr wrap="square">
            <a:spAutoFit/>
          </a:bodyPr>
          <a:lstStyle/>
          <a:p>
            <a:r>
              <a:rPr lang="en-US" sz="1600">
                <a:solidFill>
                  <a:srgbClr val="3333CC"/>
                </a:solidFill>
              </a:rPr>
              <a:t>pyplot.barh(domain, range, color = “color”, height = bar thickness, alpha = #)</a:t>
            </a:r>
          </a:p>
        </p:txBody>
      </p:sp>
      <p:sp>
        <p:nvSpPr>
          <p:cNvPr id="2" name="TextBox 1">
            <a:extLst>
              <a:ext uri="{FF2B5EF4-FFF2-40B4-BE49-F238E27FC236}">
                <a16:creationId xmlns:a16="http://schemas.microsoft.com/office/drawing/2014/main" id="{25E49704-B5AB-3118-2578-24988E5699DF}"/>
              </a:ext>
            </a:extLst>
          </p:cNvPr>
          <p:cNvSpPr txBox="1"/>
          <p:nvPr/>
        </p:nvSpPr>
        <p:spPr>
          <a:xfrm>
            <a:off x="388289" y="3479664"/>
            <a:ext cx="5127608" cy="338554"/>
          </a:xfrm>
          <a:prstGeom prst="rect">
            <a:avLst/>
          </a:prstGeom>
          <a:noFill/>
        </p:spPr>
        <p:txBody>
          <a:bodyPr wrap="square">
            <a:spAutoFit/>
          </a:bodyPr>
          <a:lstStyle/>
          <a:p>
            <a:r>
              <a:rPr lang="en-US" sz="1600">
                <a:solidFill>
                  <a:srgbClr val="3333CC"/>
                </a:solidFill>
              </a:rPr>
              <a:t>pyplot.yticks(list of positions, list of labels, rotation=angle) </a:t>
            </a:r>
          </a:p>
        </p:txBody>
      </p:sp>
      <mc:AlternateContent xmlns:mc="http://schemas.openxmlformats.org/markup-compatibility/2006" xmlns:p14="http://schemas.microsoft.com/office/powerpoint/2010/main">
        <mc:Choice Requires="p14">
          <p:contentPart p14:bwMode="auto" r:id="rId5">
            <p14:nvContentPartPr>
              <p14:cNvPr id="4" name="Ink 3">
                <a:extLst>
                  <a:ext uri="{FF2B5EF4-FFF2-40B4-BE49-F238E27FC236}">
                    <a16:creationId xmlns:a16="http://schemas.microsoft.com/office/drawing/2014/main" id="{74536EE8-F745-DF7F-9CB8-341840157E5C}"/>
                  </a:ext>
                </a:extLst>
              </p14:cNvPr>
              <p14:cNvContentPartPr/>
              <p14:nvPr/>
            </p14:nvContentPartPr>
            <p14:xfrm>
              <a:off x="5580300" y="3610029"/>
              <a:ext cx="1031400" cy="41760"/>
            </p14:xfrm>
          </p:contentPart>
        </mc:Choice>
        <mc:Fallback xmlns="">
          <p:pic>
            <p:nvPicPr>
              <p:cNvPr id="4" name="Ink 3">
                <a:extLst>
                  <a:ext uri="{FF2B5EF4-FFF2-40B4-BE49-F238E27FC236}">
                    <a16:creationId xmlns:a16="http://schemas.microsoft.com/office/drawing/2014/main" id="{74536EE8-F745-DF7F-9CB8-341840157E5C}"/>
                  </a:ext>
                </a:extLst>
              </p:cNvPr>
              <p:cNvPicPr/>
              <p:nvPr/>
            </p:nvPicPr>
            <p:blipFill>
              <a:blip r:embed="rId6"/>
              <a:stretch>
                <a:fillRect/>
              </a:stretch>
            </p:blipFill>
            <p:spPr>
              <a:xfrm>
                <a:off x="5571300" y="3601029"/>
                <a:ext cx="1049040" cy="59400"/>
              </a:xfrm>
              <a:prstGeom prst="rect">
                <a:avLst/>
              </a:prstGeom>
            </p:spPr>
          </p:pic>
        </mc:Fallback>
      </mc:AlternateContent>
      <p:sp>
        <p:nvSpPr>
          <p:cNvPr id="5" name="TextBox 4">
            <a:extLst>
              <a:ext uri="{FF2B5EF4-FFF2-40B4-BE49-F238E27FC236}">
                <a16:creationId xmlns:a16="http://schemas.microsoft.com/office/drawing/2014/main" id="{D28B2B3F-89AA-8A1A-66F8-BF4D6C97112D}"/>
              </a:ext>
            </a:extLst>
          </p:cNvPr>
          <p:cNvSpPr txBox="1"/>
          <p:nvPr/>
        </p:nvSpPr>
        <p:spPr>
          <a:xfrm>
            <a:off x="6767255" y="3445345"/>
            <a:ext cx="4579171" cy="1384995"/>
          </a:xfrm>
          <a:prstGeom prst="rect">
            <a:avLst/>
          </a:prstGeom>
          <a:noFill/>
        </p:spPr>
        <p:txBody>
          <a:bodyPr wrap="square" rtlCol="0">
            <a:spAutoFit/>
          </a:bodyPr>
          <a:lstStyle/>
          <a:p>
            <a:r>
              <a:rPr lang="en-US" sz="1400"/>
              <a:t>you can put the domain in numbers, if want control locations of bar centers, and then use this command to rename the numbers as labels, if want to have name labels instead of number labels for the bars on the y-axis.  You would probably want to make list of positions = domain in this case.  angle is the amount you want the labels rotated.</a:t>
            </a:r>
          </a:p>
        </p:txBody>
      </p:sp>
      <p:sp>
        <p:nvSpPr>
          <p:cNvPr id="3" name="TextBox 2">
            <a:extLst>
              <a:ext uri="{FF2B5EF4-FFF2-40B4-BE49-F238E27FC236}">
                <a16:creationId xmlns:a16="http://schemas.microsoft.com/office/drawing/2014/main" id="{4CA24AC4-AD2E-83B9-5329-88F4806430AA}"/>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Tree>
    <p:extLst>
      <p:ext uri="{BB962C8B-B14F-4D97-AF65-F5344CB8AC3E}">
        <p14:creationId xmlns:p14="http://schemas.microsoft.com/office/powerpoint/2010/main" val="31677439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8CDC284-1E8E-4BDD-85AF-2256E5C282B5}"/>
              </a:ext>
            </a:extLst>
          </p:cNvPr>
          <p:cNvSpPr txBox="1"/>
          <p:nvPr/>
        </p:nvSpPr>
        <p:spPr>
          <a:xfrm>
            <a:off x="388290" y="1240141"/>
            <a:ext cx="2478736" cy="338554"/>
          </a:xfrm>
          <a:prstGeom prst="rect">
            <a:avLst/>
          </a:prstGeom>
          <a:noFill/>
        </p:spPr>
        <p:txBody>
          <a:bodyPr wrap="square" rtlCol="0">
            <a:spAutoFit/>
          </a:bodyPr>
          <a:lstStyle/>
          <a:p>
            <a:r>
              <a:rPr lang="en-US" sz="1600"/>
              <a:t>And some more bar plots,</a:t>
            </a:r>
            <a:endParaRPr lang="en-US" sz="2000"/>
          </a:p>
        </p:txBody>
      </p:sp>
      <p:pic>
        <p:nvPicPr>
          <p:cNvPr id="5" name="Picture 4">
            <a:extLst>
              <a:ext uri="{FF2B5EF4-FFF2-40B4-BE49-F238E27FC236}">
                <a16:creationId xmlns:a16="http://schemas.microsoft.com/office/drawing/2014/main" id="{5DC4C47D-CA5D-F320-4A94-4AD31D729802}"/>
              </a:ext>
            </a:extLst>
          </p:cNvPr>
          <p:cNvPicPr>
            <a:picLocks noChangeAspect="1"/>
          </p:cNvPicPr>
          <p:nvPr/>
        </p:nvPicPr>
        <p:blipFill>
          <a:blip r:embed="rId3"/>
          <a:stretch>
            <a:fillRect/>
          </a:stretch>
        </p:blipFill>
        <p:spPr>
          <a:xfrm>
            <a:off x="482448" y="2230188"/>
            <a:ext cx="5030981" cy="2450770"/>
          </a:xfrm>
          <a:prstGeom prst="rect">
            <a:avLst/>
          </a:prstGeom>
        </p:spPr>
      </p:pic>
      <p:pic>
        <p:nvPicPr>
          <p:cNvPr id="6" name="Picture 5">
            <a:extLst>
              <a:ext uri="{FF2B5EF4-FFF2-40B4-BE49-F238E27FC236}">
                <a16:creationId xmlns:a16="http://schemas.microsoft.com/office/drawing/2014/main" id="{CC2C0675-1CF0-C69E-4E7E-8E2328735F43}"/>
              </a:ext>
            </a:extLst>
          </p:cNvPr>
          <p:cNvPicPr>
            <a:picLocks noChangeAspect="1"/>
          </p:cNvPicPr>
          <p:nvPr/>
        </p:nvPicPr>
        <p:blipFill>
          <a:blip r:embed="rId4"/>
          <a:stretch>
            <a:fillRect/>
          </a:stretch>
        </p:blipFill>
        <p:spPr>
          <a:xfrm>
            <a:off x="6678573" y="2183485"/>
            <a:ext cx="4323724" cy="2646808"/>
          </a:xfrm>
          <a:prstGeom prst="rect">
            <a:avLst/>
          </a:prstGeom>
        </p:spPr>
      </p:pic>
      <p:sp>
        <p:nvSpPr>
          <p:cNvPr id="3" name="TextBox 2">
            <a:extLst>
              <a:ext uri="{FF2B5EF4-FFF2-40B4-BE49-F238E27FC236}">
                <a16:creationId xmlns:a16="http://schemas.microsoft.com/office/drawing/2014/main" id="{D552767C-5EE9-A9B2-F7E3-FC49C6C130FE}"/>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Tree>
    <p:extLst>
      <p:ext uri="{BB962C8B-B14F-4D97-AF65-F5344CB8AC3E}">
        <p14:creationId xmlns:p14="http://schemas.microsoft.com/office/powerpoint/2010/main" val="41045350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DCFA794-B02C-47A0-BED1-78FACF8D1692}"/>
              </a:ext>
            </a:extLst>
          </p:cNvPr>
          <p:cNvSpPr txBox="1"/>
          <p:nvPr/>
        </p:nvSpPr>
        <p:spPr>
          <a:xfrm>
            <a:off x="296911" y="1447333"/>
            <a:ext cx="1979564" cy="338554"/>
          </a:xfrm>
          <a:prstGeom prst="rect">
            <a:avLst/>
          </a:prstGeom>
          <a:noFill/>
        </p:spPr>
        <p:txBody>
          <a:bodyPr wrap="square" rtlCol="0">
            <a:spAutoFit/>
          </a:bodyPr>
          <a:lstStyle/>
          <a:p>
            <a:r>
              <a:rPr lang="en-US" sz="1600" err="1">
                <a:solidFill>
                  <a:srgbClr val="3333CC"/>
                </a:solidFill>
              </a:rPr>
              <a:t>pyplot.</a:t>
            </a:r>
            <a:r>
              <a:rPr lang="en-US" sz="1600">
                <a:solidFill>
                  <a:srgbClr val="3333CC"/>
                </a:solidFill>
              </a:rPr>
              <a:t>hist(</a:t>
            </a:r>
          </a:p>
        </p:txBody>
      </p:sp>
      <p:sp>
        <p:nvSpPr>
          <p:cNvPr id="17" name="TextBox 16">
            <a:extLst>
              <a:ext uri="{FF2B5EF4-FFF2-40B4-BE49-F238E27FC236}">
                <a16:creationId xmlns:a16="http://schemas.microsoft.com/office/drawing/2014/main" id="{0E0B0897-F5D5-45CD-BC7B-72AB6537E5C3}"/>
              </a:ext>
            </a:extLst>
          </p:cNvPr>
          <p:cNvSpPr txBox="1"/>
          <p:nvPr/>
        </p:nvSpPr>
        <p:spPr>
          <a:xfrm>
            <a:off x="296911" y="838275"/>
            <a:ext cx="6913514" cy="338554"/>
          </a:xfrm>
          <a:prstGeom prst="rect">
            <a:avLst/>
          </a:prstGeom>
          <a:noFill/>
        </p:spPr>
        <p:txBody>
          <a:bodyPr wrap="square" rtlCol="0">
            <a:spAutoFit/>
          </a:bodyPr>
          <a:lstStyle/>
          <a:p>
            <a:r>
              <a:rPr lang="en-US" sz="1600"/>
              <a:t>These are some of the </a:t>
            </a:r>
            <a:r>
              <a:rPr lang="en-US" sz="1600">
                <a:solidFill>
                  <a:srgbClr val="FF0000"/>
                </a:solidFill>
              </a:rPr>
              <a:t>typeofplot</a:t>
            </a:r>
            <a:r>
              <a:rPr lang="en-US" sz="1600"/>
              <a:t> options. Here’s how we can do histograms,</a:t>
            </a:r>
            <a:endParaRPr lang="en-US" sz="2000"/>
          </a:p>
        </p:txBody>
      </p:sp>
      <p:sp>
        <p:nvSpPr>
          <p:cNvPr id="29" name="TextBox 28">
            <a:extLst>
              <a:ext uri="{FF2B5EF4-FFF2-40B4-BE49-F238E27FC236}">
                <a16:creationId xmlns:a16="http://schemas.microsoft.com/office/drawing/2014/main" id="{321CFD64-A58A-FB5E-88B3-F94B95597DC7}"/>
              </a:ext>
            </a:extLst>
          </p:cNvPr>
          <p:cNvSpPr txBox="1"/>
          <p:nvPr/>
        </p:nvSpPr>
        <p:spPr>
          <a:xfrm>
            <a:off x="1304925" y="4653140"/>
            <a:ext cx="1943100" cy="338554"/>
          </a:xfrm>
          <a:prstGeom prst="rect">
            <a:avLst/>
          </a:prstGeom>
          <a:noFill/>
        </p:spPr>
        <p:txBody>
          <a:bodyPr wrap="square">
            <a:spAutoFit/>
          </a:bodyPr>
          <a:lstStyle/>
          <a:p>
            <a:r>
              <a:rPr lang="en-US" sz="1600">
                <a:solidFill>
                  <a:srgbClr val="3333CC"/>
                </a:solidFill>
              </a:rPr>
              <a:t>color = “color”</a:t>
            </a:r>
            <a:endParaRPr lang="en-US" sz="1600"/>
          </a:p>
        </p:txBody>
      </p:sp>
      <p:sp>
        <p:nvSpPr>
          <p:cNvPr id="31" name="TextBox 30">
            <a:extLst>
              <a:ext uri="{FF2B5EF4-FFF2-40B4-BE49-F238E27FC236}">
                <a16:creationId xmlns:a16="http://schemas.microsoft.com/office/drawing/2014/main" id="{6FF6D802-78FF-3280-C7CF-91A997632F31}"/>
              </a:ext>
            </a:extLst>
          </p:cNvPr>
          <p:cNvSpPr txBox="1"/>
          <p:nvPr/>
        </p:nvSpPr>
        <p:spPr>
          <a:xfrm>
            <a:off x="1244648" y="5852633"/>
            <a:ext cx="2686050" cy="338554"/>
          </a:xfrm>
          <a:prstGeom prst="rect">
            <a:avLst/>
          </a:prstGeom>
          <a:noFill/>
        </p:spPr>
        <p:txBody>
          <a:bodyPr wrap="square">
            <a:spAutoFit/>
          </a:bodyPr>
          <a:lstStyle/>
          <a:p>
            <a:r>
              <a:rPr lang="en-US" sz="1600">
                <a:solidFill>
                  <a:srgbClr val="3333CC"/>
                </a:solidFill>
              </a:rPr>
              <a:t>weights = list of weights</a:t>
            </a:r>
            <a:endParaRPr lang="en-US" sz="1600"/>
          </a:p>
        </p:txBody>
      </p:sp>
      <p:sp>
        <p:nvSpPr>
          <p:cNvPr id="33" name="TextBox 32">
            <a:extLst>
              <a:ext uri="{FF2B5EF4-FFF2-40B4-BE49-F238E27FC236}">
                <a16:creationId xmlns:a16="http://schemas.microsoft.com/office/drawing/2014/main" id="{F0B37D8D-D2E9-1500-0A3D-E16734BCB96E}"/>
              </a:ext>
            </a:extLst>
          </p:cNvPr>
          <p:cNvSpPr txBox="1"/>
          <p:nvPr/>
        </p:nvSpPr>
        <p:spPr>
          <a:xfrm>
            <a:off x="1286693" y="5248555"/>
            <a:ext cx="1543050" cy="338554"/>
          </a:xfrm>
          <a:prstGeom prst="rect">
            <a:avLst/>
          </a:prstGeom>
          <a:noFill/>
        </p:spPr>
        <p:txBody>
          <a:bodyPr wrap="square">
            <a:spAutoFit/>
          </a:bodyPr>
          <a:lstStyle/>
          <a:p>
            <a:r>
              <a:rPr lang="en-US" sz="1600">
                <a:solidFill>
                  <a:srgbClr val="3333CC"/>
                </a:solidFill>
              </a:rPr>
              <a:t>label = “key”</a:t>
            </a:r>
            <a:endParaRPr lang="en-US" sz="1600"/>
          </a:p>
        </p:txBody>
      </p:sp>
      <p:sp>
        <p:nvSpPr>
          <p:cNvPr id="35" name="TextBox 34">
            <a:extLst>
              <a:ext uri="{FF2B5EF4-FFF2-40B4-BE49-F238E27FC236}">
                <a16:creationId xmlns:a16="http://schemas.microsoft.com/office/drawing/2014/main" id="{0F4EEA67-7BA7-45AA-CBB7-47A6EDBF8821}"/>
              </a:ext>
            </a:extLst>
          </p:cNvPr>
          <p:cNvSpPr txBox="1"/>
          <p:nvPr/>
        </p:nvSpPr>
        <p:spPr>
          <a:xfrm>
            <a:off x="1294839" y="4140105"/>
            <a:ext cx="1762125" cy="338554"/>
          </a:xfrm>
          <a:prstGeom prst="rect">
            <a:avLst/>
          </a:prstGeom>
          <a:noFill/>
        </p:spPr>
        <p:txBody>
          <a:bodyPr wrap="square">
            <a:spAutoFit/>
          </a:bodyPr>
          <a:lstStyle/>
          <a:p>
            <a:r>
              <a:rPr lang="en-US" sz="1600">
                <a:solidFill>
                  <a:srgbClr val="3333CC"/>
                </a:solidFill>
              </a:rPr>
              <a:t>alpha = number</a:t>
            </a:r>
            <a:endParaRPr lang="en-US" sz="1600"/>
          </a:p>
        </p:txBody>
      </p:sp>
      <p:sp>
        <p:nvSpPr>
          <p:cNvPr id="37" name="TextBox 36">
            <a:extLst>
              <a:ext uri="{FF2B5EF4-FFF2-40B4-BE49-F238E27FC236}">
                <a16:creationId xmlns:a16="http://schemas.microsoft.com/office/drawing/2014/main" id="{A7B480F6-1B1D-5024-B862-339EB35E40BA}"/>
              </a:ext>
            </a:extLst>
          </p:cNvPr>
          <p:cNvSpPr txBox="1"/>
          <p:nvPr/>
        </p:nvSpPr>
        <p:spPr>
          <a:xfrm>
            <a:off x="1294839" y="3485319"/>
            <a:ext cx="1114425" cy="338554"/>
          </a:xfrm>
          <a:prstGeom prst="rect">
            <a:avLst/>
          </a:prstGeom>
          <a:noFill/>
        </p:spPr>
        <p:txBody>
          <a:bodyPr wrap="square">
            <a:spAutoFit/>
          </a:bodyPr>
          <a:lstStyle/>
          <a:p>
            <a:r>
              <a:rPr lang="en-US" sz="1600">
                <a:solidFill>
                  <a:srgbClr val="3333CC"/>
                </a:solidFill>
              </a:rPr>
              <a:t>width = #</a:t>
            </a:r>
            <a:endParaRPr lang="en-US" sz="1600"/>
          </a:p>
        </p:txBody>
      </p:sp>
      <mc:AlternateContent xmlns:mc="http://schemas.openxmlformats.org/markup-compatibility/2006" xmlns:p14="http://schemas.microsoft.com/office/powerpoint/2010/main">
        <mc:Choice Requires="p14">
          <p:contentPart p14:bwMode="auto" r:id="rId2">
            <p14:nvContentPartPr>
              <p14:cNvPr id="38" name="Ink 37">
                <a:extLst>
                  <a:ext uri="{FF2B5EF4-FFF2-40B4-BE49-F238E27FC236}">
                    <a16:creationId xmlns:a16="http://schemas.microsoft.com/office/drawing/2014/main" id="{10C3C482-F17C-9E40-0CD5-55E3A9BFF491}"/>
                  </a:ext>
                </a:extLst>
              </p14:cNvPr>
              <p14:cNvContentPartPr/>
              <p14:nvPr/>
            </p14:nvContentPartPr>
            <p14:xfrm>
              <a:off x="2350062" y="3654596"/>
              <a:ext cx="312840" cy="29880"/>
            </p14:xfrm>
          </p:contentPart>
        </mc:Choice>
        <mc:Fallback xmlns="">
          <p:pic>
            <p:nvPicPr>
              <p:cNvPr id="38" name="Ink 37">
                <a:extLst>
                  <a:ext uri="{FF2B5EF4-FFF2-40B4-BE49-F238E27FC236}">
                    <a16:creationId xmlns:a16="http://schemas.microsoft.com/office/drawing/2014/main" id="{10C3C482-F17C-9E40-0CD5-55E3A9BFF491}"/>
                  </a:ext>
                </a:extLst>
              </p:cNvPr>
              <p:cNvPicPr/>
              <p:nvPr/>
            </p:nvPicPr>
            <p:blipFill>
              <a:blip r:embed="rId3"/>
              <a:stretch>
                <a:fillRect/>
              </a:stretch>
            </p:blipFill>
            <p:spPr>
              <a:xfrm>
                <a:off x="2343949" y="3648476"/>
                <a:ext cx="325066"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39" name="Ink 38">
                <a:extLst>
                  <a:ext uri="{FF2B5EF4-FFF2-40B4-BE49-F238E27FC236}">
                    <a16:creationId xmlns:a16="http://schemas.microsoft.com/office/drawing/2014/main" id="{0302DC98-F1E7-1785-9E12-005C4A6F1BA4}"/>
                  </a:ext>
                </a:extLst>
              </p14:cNvPr>
              <p14:cNvContentPartPr/>
              <p14:nvPr/>
            </p14:nvContentPartPr>
            <p14:xfrm>
              <a:off x="2894545" y="4298315"/>
              <a:ext cx="237600" cy="29160"/>
            </p14:xfrm>
          </p:contentPart>
        </mc:Choice>
        <mc:Fallback xmlns="">
          <p:pic>
            <p:nvPicPr>
              <p:cNvPr id="39" name="Ink 38">
                <a:extLst>
                  <a:ext uri="{FF2B5EF4-FFF2-40B4-BE49-F238E27FC236}">
                    <a16:creationId xmlns:a16="http://schemas.microsoft.com/office/drawing/2014/main" id="{0302DC98-F1E7-1785-9E12-005C4A6F1BA4}"/>
                  </a:ext>
                </a:extLst>
              </p:cNvPr>
              <p:cNvPicPr/>
              <p:nvPr/>
            </p:nvPicPr>
            <p:blipFill>
              <a:blip r:embed="rId5"/>
              <a:stretch>
                <a:fillRect/>
              </a:stretch>
            </p:blipFill>
            <p:spPr>
              <a:xfrm>
                <a:off x="2888425" y="4292195"/>
                <a:ext cx="24984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2" name="Ink 41">
                <a:extLst>
                  <a:ext uri="{FF2B5EF4-FFF2-40B4-BE49-F238E27FC236}">
                    <a16:creationId xmlns:a16="http://schemas.microsoft.com/office/drawing/2014/main" id="{A4FB6FAE-F743-4DAF-5D11-BF44C7C38C81}"/>
                  </a:ext>
                </a:extLst>
              </p14:cNvPr>
              <p14:cNvContentPartPr/>
              <p14:nvPr/>
            </p14:nvContentPartPr>
            <p14:xfrm>
              <a:off x="2752710" y="4837860"/>
              <a:ext cx="349560" cy="20520"/>
            </p14:xfrm>
          </p:contentPart>
        </mc:Choice>
        <mc:Fallback xmlns="">
          <p:pic>
            <p:nvPicPr>
              <p:cNvPr id="42" name="Ink 41">
                <a:extLst>
                  <a:ext uri="{FF2B5EF4-FFF2-40B4-BE49-F238E27FC236}">
                    <a16:creationId xmlns:a16="http://schemas.microsoft.com/office/drawing/2014/main" id="{A4FB6FAE-F743-4DAF-5D11-BF44C7C38C81}"/>
                  </a:ext>
                </a:extLst>
              </p:cNvPr>
              <p:cNvPicPr/>
              <p:nvPr/>
            </p:nvPicPr>
            <p:blipFill>
              <a:blip r:embed="rId7"/>
              <a:stretch>
                <a:fillRect/>
              </a:stretch>
            </p:blipFill>
            <p:spPr>
              <a:xfrm>
                <a:off x="2746590" y="4831740"/>
                <a:ext cx="3618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3" name="Ink 42">
                <a:extLst>
                  <a:ext uri="{FF2B5EF4-FFF2-40B4-BE49-F238E27FC236}">
                    <a16:creationId xmlns:a16="http://schemas.microsoft.com/office/drawing/2014/main" id="{DFAE8C92-2FFF-E055-3AD2-1BA94F4A7BDB}"/>
                  </a:ext>
                </a:extLst>
              </p14:cNvPr>
              <p14:cNvContentPartPr/>
              <p14:nvPr/>
            </p14:nvContentPartPr>
            <p14:xfrm>
              <a:off x="2638230" y="5409630"/>
              <a:ext cx="304200" cy="10440"/>
            </p14:xfrm>
          </p:contentPart>
        </mc:Choice>
        <mc:Fallback xmlns="">
          <p:pic>
            <p:nvPicPr>
              <p:cNvPr id="43" name="Ink 42">
                <a:extLst>
                  <a:ext uri="{FF2B5EF4-FFF2-40B4-BE49-F238E27FC236}">
                    <a16:creationId xmlns:a16="http://schemas.microsoft.com/office/drawing/2014/main" id="{DFAE8C92-2FFF-E055-3AD2-1BA94F4A7BDB}"/>
                  </a:ext>
                </a:extLst>
              </p:cNvPr>
              <p:cNvPicPr/>
              <p:nvPr/>
            </p:nvPicPr>
            <p:blipFill>
              <a:blip r:embed="rId9"/>
              <a:stretch>
                <a:fillRect/>
              </a:stretch>
            </p:blipFill>
            <p:spPr>
              <a:xfrm>
                <a:off x="2632110" y="5403510"/>
                <a:ext cx="3164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44" name="Ink 43">
                <a:extLst>
                  <a:ext uri="{FF2B5EF4-FFF2-40B4-BE49-F238E27FC236}">
                    <a16:creationId xmlns:a16="http://schemas.microsoft.com/office/drawing/2014/main" id="{4897BC70-F5C8-B456-F032-E1323C9E7E05}"/>
                  </a:ext>
                </a:extLst>
              </p14:cNvPr>
              <p14:cNvContentPartPr/>
              <p14:nvPr/>
            </p14:nvContentPartPr>
            <p14:xfrm>
              <a:off x="3457230" y="6021990"/>
              <a:ext cx="208800" cy="7560"/>
            </p14:xfrm>
          </p:contentPart>
        </mc:Choice>
        <mc:Fallback xmlns="">
          <p:pic>
            <p:nvPicPr>
              <p:cNvPr id="44" name="Ink 43">
                <a:extLst>
                  <a:ext uri="{FF2B5EF4-FFF2-40B4-BE49-F238E27FC236}">
                    <a16:creationId xmlns:a16="http://schemas.microsoft.com/office/drawing/2014/main" id="{4897BC70-F5C8-B456-F032-E1323C9E7E05}"/>
                  </a:ext>
                </a:extLst>
              </p:cNvPr>
              <p:cNvPicPr/>
              <p:nvPr/>
            </p:nvPicPr>
            <p:blipFill>
              <a:blip r:embed="rId11"/>
              <a:stretch>
                <a:fillRect/>
              </a:stretch>
            </p:blipFill>
            <p:spPr>
              <a:xfrm>
                <a:off x="3451110" y="6015870"/>
                <a:ext cx="221040" cy="19800"/>
              </a:xfrm>
              <a:prstGeom prst="rect">
                <a:avLst/>
              </a:prstGeom>
            </p:spPr>
          </p:pic>
        </mc:Fallback>
      </mc:AlternateContent>
      <p:sp>
        <p:nvSpPr>
          <p:cNvPr id="45" name="TextBox 44">
            <a:extLst>
              <a:ext uri="{FF2B5EF4-FFF2-40B4-BE49-F238E27FC236}">
                <a16:creationId xmlns:a16="http://schemas.microsoft.com/office/drawing/2014/main" id="{7B6C3333-5ABB-3038-A4FA-127CF6DAEC5A}"/>
              </a:ext>
            </a:extLst>
          </p:cNvPr>
          <p:cNvSpPr txBox="1"/>
          <p:nvPr/>
        </p:nvSpPr>
        <p:spPr>
          <a:xfrm rot="10800000" flipH="1" flipV="1">
            <a:off x="2829743" y="3485992"/>
            <a:ext cx="7823464" cy="307777"/>
          </a:xfrm>
          <a:prstGeom prst="rect">
            <a:avLst/>
          </a:prstGeom>
          <a:noFill/>
        </p:spPr>
        <p:txBody>
          <a:bodyPr wrap="square" rtlCol="0">
            <a:spAutoFit/>
          </a:bodyPr>
          <a:lstStyle/>
          <a:p>
            <a:r>
              <a:rPr lang="en-US" sz="1400"/>
              <a:t>is the width of the bar.  Can alternately specify rwidth, which is the width of the bar relative to its bin.  </a:t>
            </a:r>
          </a:p>
        </p:txBody>
      </p:sp>
      <p:sp>
        <p:nvSpPr>
          <p:cNvPr id="46" name="TextBox 45">
            <a:extLst>
              <a:ext uri="{FF2B5EF4-FFF2-40B4-BE49-F238E27FC236}">
                <a16:creationId xmlns:a16="http://schemas.microsoft.com/office/drawing/2014/main" id="{22E7668C-AB90-85B8-3DDC-C69E3CAB51B1}"/>
              </a:ext>
            </a:extLst>
          </p:cNvPr>
          <p:cNvSpPr txBox="1"/>
          <p:nvPr/>
        </p:nvSpPr>
        <p:spPr>
          <a:xfrm>
            <a:off x="3288385" y="4151278"/>
            <a:ext cx="6740880" cy="307777"/>
          </a:xfrm>
          <a:prstGeom prst="rect">
            <a:avLst/>
          </a:prstGeom>
          <a:noFill/>
        </p:spPr>
        <p:txBody>
          <a:bodyPr wrap="square" rtlCol="0">
            <a:spAutoFit/>
          </a:bodyPr>
          <a:lstStyle/>
          <a:p>
            <a:r>
              <a:rPr lang="en-US" sz="1400"/>
              <a:t>Sets transparency, which is useful if want to plot multiple histograms.</a:t>
            </a:r>
          </a:p>
        </p:txBody>
      </p:sp>
      <p:sp>
        <p:nvSpPr>
          <p:cNvPr id="48" name="TextBox 47">
            <a:extLst>
              <a:ext uri="{FF2B5EF4-FFF2-40B4-BE49-F238E27FC236}">
                <a16:creationId xmlns:a16="http://schemas.microsoft.com/office/drawing/2014/main" id="{F312720E-E697-173F-2801-E8D82528F145}"/>
              </a:ext>
            </a:extLst>
          </p:cNvPr>
          <p:cNvSpPr txBox="1"/>
          <p:nvPr/>
        </p:nvSpPr>
        <p:spPr>
          <a:xfrm>
            <a:off x="1335761" y="1457885"/>
            <a:ext cx="664490" cy="338554"/>
          </a:xfrm>
          <a:prstGeom prst="rect">
            <a:avLst/>
          </a:prstGeom>
          <a:noFill/>
        </p:spPr>
        <p:txBody>
          <a:bodyPr wrap="square">
            <a:spAutoFit/>
          </a:bodyPr>
          <a:lstStyle/>
          <a:p>
            <a:r>
              <a:rPr lang="en-US" sz="1600">
                <a:solidFill>
                  <a:srgbClr val="3333CC"/>
                </a:solidFill>
              </a:rPr>
              <a:t>array, </a:t>
            </a:r>
            <a:endParaRPr lang="en-US" sz="1600"/>
          </a:p>
        </p:txBody>
      </p:sp>
      <mc:AlternateContent xmlns:mc="http://schemas.openxmlformats.org/markup-compatibility/2006" xmlns:p14="http://schemas.microsoft.com/office/powerpoint/2010/main">
        <mc:Choice Requires="p14">
          <p:contentPart p14:bwMode="auto" r:id="rId12">
            <p14:nvContentPartPr>
              <p14:cNvPr id="49" name="Ink 48">
                <a:extLst>
                  <a:ext uri="{FF2B5EF4-FFF2-40B4-BE49-F238E27FC236}">
                    <a16:creationId xmlns:a16="http://schemas.microsoft.com/office/drawing/2014/main" id="{D7776286-7569-EE93-6526-1698EBF5C2F7}"/>
                  </a:ext>
                </a:extLst>
              </p14:cNvPr>
              <p14:cNvContentPartPr/>
              <p14:nvPr/>
            </p14:nvContentPartPr>
            <p14:xfrm>
              <a:off x="2169882" y="1669701"/>
              <a:ext cx="336600" cy="19800"/>
            </p14:xfrm>
          </p:contentPart>
        </mc:Choice>
        <mc:Fallback xmlns="">
          <p:pic>
            <p:nvPicPr>
              <p:cNvPr id="49" name="Ink 48">
                <a:extLst>
                  <a:ext uri="{FF2B5EF4-FFF2-40B4-BE49-F238E27FC236}">
                    <a16:creationId xmlns:a16="http://schemas.microsoft.com/office/drawing/2014/main" id="{D7776286-7569-EE93-6526-1698EBF5C2F7}"/>
                  </a:ext>
                </a:extLst>
              </p:cNvPr>
              <p:cNvPicPr/>
              <p:nvPr/>
            </p:nvPicPr>
            <p:blipFill>
              <a:blip r:embed="rId13"/>
              <a:stretch>
                <a:fillRect/>
              </a:stretch>
            </p:blipFill>
            <p:spPr>
              <a:xfrm>
                <a:off x="2163762" y="1663581"/>
                <a:ext cx="348840" cy="32040"/>
              </a:xfrm>
              <a:prstGeom prst="rect">
                <a:avLst/>
              </a:prstGeom>
            </p:spPr>
          </p:pic>
        </mc:Fallback>
      </mc:AlternateContent>
      <p:sp>
        <p:nvSpPr>
          <p:cNvPr id="50" name="TextBox 49">
            <a:extLst>
              <a:ext uri="{FF2B5EF4-FFF2-40B4-BE49-F238E27FC236}">
                <a16:creationId xmlns:a16="http://schemas.microsoft.com/office/drawing/2014/main" id="{023EDBA2-6B52-0F4C-F059-6BFF29600E93}"/>
              </a:ext>
            </a:extLst>
          </p:cNvPr>
          <p:cNvSpPr txBox="1"/>
          <p:nvPr/>
        </p:nvSpPr>
        <p:spPr>
          <a:xfrm>
            <a:off x="2638230" y="1420086"/>
            <a:ext cx="7487370" cy="738664"/>
          </a:xfrm>
          <a:prstGeom prst="rect">
            <a:avLst/>
          </a:prstGeom>
          <a:noFill/>
        </p:spPr>
        <p:txBody>
          <a:bodyPr wrap="square">
            <a:spAutoFit/>
          </a:bodyPr>
          <a:lstStyle/>
          <a:p>
            <a:r>
              <a:rPr lang="en-US" sz="1400"/>
              <a:t>Array is list of numbers to go in the histogram, and you can specify the range over which you want to bin the data yourself, instead of defaulting to min/max over your entire set of data.  Can also have list of arrays if want multiple plots side by side, on the same axes.</a:t>
            </a:r>
          </a:p>
        </p:txBody>
      </p:sp>
      <p:sp>
        <p:nvSpPr>
          <p:cNvPr id="51" name="TextBox 50">
            <a:extLst>
              <a:ext uri="{FF2B5EF4-FFF2-40B4-BE49-F238E27FC236}">
                <a16:creationId xmlns:a16="http://schemas.microsoft.com/office/drawing/2014/main" id="{28D9E3F9-6A70-6AFF-D907-F52A322B658A}"/>
              </a:ext>
            </a:extLst>
          </p:cNvPr>
          <p:cNvSpPr txBox="1"/>
          <p:nvPr/>
        </p:nvSpPr>
        <p:spPr>
          <a:xfrm>
            <a:off x="3864022" y="5751207"/>
            <a:ext cx="8137477" cy="738664"/>
          </a:xfrm>
          <a:prstGeom prst="rect">
            <a:avLst/>
          </a:prstGeom>
          <a:noFill/>
        </p:spPr>
        <p:txBody>
          <a:bodyPr wrap="square">
            <a:spAutoFit/>
          </a:bodyPr>
          <a:lstStyle/>
          <a:p>
            <a:r>
              <a:rPr lang="en-US" sz="1400"/>
              <a:t>weight is a list of the same size as array, whose elements give the weights that each element in array will contribute to the histogram.  Default would be 1.  To convert the histogram to a probability distribution you’d want to set weights = 1/bin_width/len(array). </a:t>
            </a:r>
            <a:endParaRPr lang="en-US" sz="1400" i="1"/>
          </a:p>
        </p:txBody>
      </p:sp>
      <p:sp>
        <p:nvSpPr>
          <p:cNvPr id="52" name="TextBox 51">
            <a:extLst>
              <a:ext uri="{FF2B5EF4-FFF2-40B4-BE49-F238E27FC236}">
                <a16:creationId xmlns:a16="http://schemas.microsoft.com/office/drawing/2014/main" id="{E323A01D-F7C6-CEDB-62CF-3E7D89DBC716}"/>
              </a:ext>
            </a:extLst>
          </p:cNvPr>
          <p:cNvSpPr txBox="1"/>
          <p:nvPr/>
        </p:nvSpPr>
        <p:spPr>
          <a:xfrm>
            <a:off x="3288385" y="4683971"/>
            <a:ext cx="5362011" cy="307777"/>
          </a:xfrm>
          <a:prstGeom prst="rect">
            <a:avLst/>
          </a:prstGeom>
          <a:noFill/>
        </p:spPr>
        <p:txBody>
          <a:bodyPr wrap="square" rtlCol="0">
            <a:spAutoFit/>
          </a:bodyPr>
          <a:lstStyle/>
          <a:p>
            <a:r>
              <a:rPr lang="en-US" sz="1400"/>
              <a:t>the plot color.  If have multiple plots, then can have list of colors.</a:t>
            </a:r>
          </a:p>
        </p:txBody>
      </p:sp>
      <p:sp>
        <p:nvSpPr>
          <p:cNvPr id="53" name="TextBox 52">
            <a:extLst>
              <a:ext uri="{FF2B5EF4-FFF2-40B4-BE49-F238E27FC236}">
                <a16:creationId xmlns:a16="http://schemas.microsoft.com/office/drawing/2014/main" id="{DD14A57E-9DE0-C782-4CCF-BA8C007C95D3}"/>
              </a:ext>
            </a:extLst>
          </p:cNvPr>
          <p:cNvSpPr txBox="1"/>
          <p:nvPr/>
        </p:nvSpPr>
        <p:spPr>
          <a:xfrm>
            <a:off x="3277160" y="5172736"/>
            <a:ext cx="7823463" cy="523220"/>
          </a:xfrm>
          <a:prstGeom prst="rect">
            <a:avLst/>
          </a:prstGeom>
          <a:noFill/>
        </p:spPr>
        <p:txBody>
          <a:bodyPr wrap="square" rtlCol="0">
            <a:spAutoFit/>
          </a:bodyPr>
          <a:lstStyle/>
          <a:p>
            <a:r>
              <a:rPr lang="en-US" sz="1400"/>
              <a:t>the plot label.  If have multiple plots, then can have list of labels.  Might have to also type pyplot.legend() to get it to show up.</a:t>
            </a:r>
          </a:p>
        </p:txBody>
      </p:sp>
      <p:sp>
        <p:nvSpPr>
          <p:cNvPr id="55" name="TextBox 54">
            <a:extLst>
              <a:ext uri="{FF2B5EF4-FFF2-40B4-BE49-F238E27FC236}">
                <a16:creationId xmlns:a16="http://schemas.microsoft.com/office/drawing/2014/main" id="{62585EE5-24E8-F16D-33A3-8140493ECE0B}"/>
              </a:ext>
            </a:extLst>
          </p:cNvPr>
          <p:cNvSpPr txBox="1"/>
          <p:nvPr/>
        </p:nvSpPr>
        <p:spPr>
          <a:xfrm>
            <a:off x="1209675" y="6324954"/>
            <a:ext cx="247184" cy="338554"/>
          </a:xfrm>
          <a:prstGeom prst="rect">
            <a:avLst/>
          </a:prstGeom>
          <a:noFill/>
        </p:spPr>
        <p:txBody>
          <a:bodyPr wrap="none" rtlCol="0">
            <a:spAutoFit/>
          </a:bodyPr>
          <a:lstStyle/>
          <a:p>
            <a:r>
              <a:rPr lang="en-US" sz="1600">
                <a:solidFill>
                  <a:srgbClr val="3333FF"/>
                </a:solidFill>
              </a:rPr>
              <a:t>)</a:t>
            </a:r>
          </a:p>
        </p:txBody>
      </p:sp>
      <p:sp>
        <p:nvSpPr>
          <p:cNvPr id="65" name="TextBox 64">
            <a:extLst>
              <a:ext uri="{FF2B5EF4-FFF2-40B4-BE49-F238E27FC236}">
                <a16:creationId xmlns:a16="http://schemas.microsoft.com/office/drawing/2014/main" id="{42912FE3-1459-8266-A2B8-D2B80C4C237E}"/>
              </a:ext>
            </a:extLst>
          </p:cNvPr>
          <p:cNvSpPr txBox="1"/>
          <p:nvPr/>
        </p:nvSpPr>
        <p:spPr>
          <a:xfrm>
            <a:off x="1294839" y="2510500"/>
            <a:ext cx="1609725" cy="338554"/>
          </a:xfrm>
          <a:prstGeom prst="rect">
            <a:avLst/>
          </a:prstGeom>
          <a:noFill/>
        </p:spPr>
        <p:txBody>
          <a:bodyPr wrap="square">
            <a:spAutoFit/>
          </a:bodyPr>
          <a:lstStyle/>
          <a:p>
            <a:r>
              <a:rPr lang="en-US" sz="1600">
                <a:solidFill>
                  <a:srgbClr val="3333CC"/>
                </a:solidFill>
              </a:rPr>
              <a:t>range = (a,b)</a:t>
            </a:r>
            <a:endParaRPr lang="en-US" sz="1600"/>
          </a:p>
        </p:txBody>
      </p:sp>
      <mc:AlternateContent xmlns:mc="http://schemas.openxmlformats.org/markup-compatibility/2006" xmlns:p14="http://schemas.microsoft.com/office/powerpoint/2010/main">
        <mc:Choice Requires="p14">
          <p:contentPart p14:bwMode="auto" r:id="rId14">
            <p14:nvContentPartPr>
              <p14:cNvPr id="66" name="Ink 65">
                <a:extLst>
                  <a:ext uri="{FF2B5EF4-FFF2-40B4-BE49-F238E27FC236}">
                    <a16:creationId xmlns:a16="http://schemas.microsoft.com/office/drawing/2014/main" id="{5B6DC52C-47AA-70B3-1736-3C285126C2A1}"/>
                  </a:ext>
                </a:extLst>
              </p14:cNvPr>
              <p14:cNvContentPartPr/>
              <p14:nvPr/>
            </p14:nvContentPartPr>
            <p14:xfrm>
              <a:off x="2560696" y="2675765"/>
              <a:ext cx="344160" cy="38520"/>
            </p14:xfrm>
          </p:contentPart>
        </mc:Choice>
        <mc:Fallback xmlns="">
          <p:pic>
            <p:nvPicPr>
              <p:cNvPr id="66" name="Ink 65">
                <a:extLst>
                  <a:ext uri="{FF2B5EF4-FFF2-40B4-BE49-F238E27FC236}">
                    <a16:creationId xmlns:a16="http://schemas.microsoft.com/office/drawing/2014/main" id="{5B6DC52C-47AA-70B3-1736-3C285126C2A1}"/>
                  </a:ext>
                </a:extLst>
              </p:cNvPr>
              <p:cNvPicPr/>
              <p:nvPr/>
            </p:nvPicPr>
            <p:blipFill>
              <a:blip r:embed="rId15"/>
              <a:stretch>
                <a:fillRect/>
              </a:stretch>
            </p:blipFill>
            <p:spPr>
              <a:xfrm>
                <a:off x="2554576" y="2669645"/>
                <a:ext cx="356400" cy="50760"/>
              </a:xfrm>
              <a:prstGeom prst="rect">
                <a:avLst/>
              </a:prstGeom>
            </p:spPr>
          </p:pic>
        </mc:Fallback>
      </mc:AlternateContent>
      <p:sp>
        <p:nvSpPr>
          <p:cNvPr id="67" name="TextBox 66">
            <a:extLst>
              <a:ext uri="{FF2B5EF4-FFF2-40B4-BE49-F238E27FC236}">
                <a16:creationId xmlns:a16="http://schemas.microsoft.com/office/drawing/2014/main" id="{68A69686-4B51-AEFA-2465-ED7FFA9F7376}"/>
              </a:ext>
            </a:extLst>
          </p:cNvPr>
          <p:cNvSpPr txBox="1"/>
          <p:nvPr/>
        </p:nvSpPr>
        <p:spPr>
          <a:xfrm>
            <a:off x="3266255" y="2242321"/>
            <a:ext cx="8295715" cy="1169551"/>
          </a:xfrm>
          <a:prstGeom prst="rect">
            <a:avLst/>
          </a:prstGeom>
          <a:noFill/>
        </p:spPr>
        <p:txBody>
          <a:bodyPr wrap="square">
            <a:spAutoFit/>
          </a:bodyPr>
          <a:lstStyle/>
          <a:p>
            <a:r>
              <a:rPr lang="en-US" sz="1400"/>
              <a:t>If you leave these off, then it will create its own bins encompassing the min and max values.   Otherwise, there are a few a ways to specify this.  </a:t>
            </a:r>
          </a:p>
          <a:p>
            <a:r>
              <a:rPr lang="en-US" sz="1400"/>
              <a:t>range = (a,b) … Will change default range of bins from (min, max) to (a,b)</a:t>
            </a:r>
          </a:p>
          <a:p>
            <a:r>
              <a:rPr lang="en-US" sz="1400"/>
              <a:t>bins = number …. Will specify the number of bins you want between min and max values</a:t>
            </a:r>
          </a:p>
          <a:p>
            <a:r>
              <a:rPr lang="en-US" sz="1400"/>
              <a:t>bins = List … Will set bin edges to the list values, and wouldn’t need a range argument in this case.    </a:t>
            </a:r>
          </a:p>
        </p:txBody>
      </p:sp>
      <p:sp>
        <p:nvSpPr>
          <p:cNvPr id="2" name="TextBox 1">
            <a:extLst>
              <a:ext uri="{FF2B5EF4-FFF2-40B4-BE49-F238E27FC236}">
                <a16:creationId xmlns:a16="http://schemas.microsoft.com/office/drawing/2014/main" id="{ECED7B1F-15C9-8DCB-E6EA-6C5B9F446A49}"/>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Tree>
    <p:extLst>
      <p:ext uri="{BB962C8B-B14F-4D97-AF65-F5344CB8AC3E}">
        <p14:creationId xmlns:p14="http://schemas.microsoft.com/office/powerpoint/2010/main" val="2711287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89DB400-2999-4016-922F-89AE50A02377}"/>
              </a:ext>
            </a:extLst>
          </p:cNvPr>
          <p:cNvSpPr txBox="1"/>
          <p:nvPr/>
        </p:nvSpPr>
        <p:spPr>
          <a:xfrm>
            <a:off x="476249" y="1068703"/>
            <a:ext cx="8562402" cy="584775"/>
          </a:xfrm>
          <a:prstGeom prst="rect">
            <a:avLst/>
          </a:prstGeom>
          <a:noFill/>
        </p:spPr>
        <p:txBody>
          <a:bodyPr wrap="square" rtlCol="0">
            <a:spAutoFit/>
          </a:bodyPr>
          <a:lstStyle/>
          <a:p>
            <a:r>
              <a:rPr lang="en-US" sz="1600"/>
              <a:t>If you want to finesse the graph, then there are lots of options.  Also, you can reopen the figure and add new  commands at any time by calling </a:t>
            </a:r>
            <a:r>
              <a:rPr lang="en-US" sz="1600" err="1"/>
              <a:t>pylab.figure</a:t>
            </a:r>
            <a:r>
              <a:rPr lang="en-US" sz="1600"/>
              <a:t>(‘</a:t>
            </a:r>
            <a:r>
              <a:rPr lang="en-US" sz="1600" err="1"/>
              <a:t>nameoffigure</a:t>
            </a:r>
            <a:r>
              <a:rPr lang="en-US" sz="1600"/>
              <a:t>’), again.</a:t>
            </a:r>
          </a:p>
        </p:txBody>
      </p:sp>
      <p:sp>
        <p:nvSpPr>
          <p:cNvPr id="25" name="TextBox 24">
            <a:extLst>
              <a:ext uri="{FF2B5EF4-FFF2-40B4-BE49-F238E27FC236}">
                <a16:creationId xmlns:a16="http://schemas.microsoft.com/office/drawing/2014/main" id="{51327295-7CE2-4951-A233-14DC94021750}"/>
              </a:ext>
            </a:extLst>
          </p:cNvPr>
          <p:cNvSpPr txBox="1"/>
          <p:nvPr/>
        </p:nvSpPr>
        <p:spPr>
          <a:xfrm>
            <a:off x="10233480" y="305346"/>
            <a:ext cx="1609296" cy="954107"/>
          </a:xfrm>
          <a:prstGeom prst="rect">
            <a:avLst/>
          </a:prstGeom>
          <a:solidFill>
            <a:srgbClr val="FF99FF"/>
          </a:solidFill>
          <a:ln>
            <a:noFill/>
          </a:ln>
        </p:spPr>
        <p:txBody>
          <a:bodyPr wrap="square" rtlCol="0">
            <a:spAutoFit/>
          </a:bodyPr>
          <a:lstStyle/>
          <a:p>
            <a:r>
              <a:rPr lang="en-US" sz="1400"/>
              <a:t>whenever an argument is left out, </a:t>
            </a:r>
            <a:r>
              <a:rPr lang="en-US" sz="1400" err="1"/>
              <a:t>pylab</a:t>
            </a:r>
            <a:r>
              <a:rPr lang="en-US" sz="1400"/>
              <a:t> will just use its defaults</a:t>
            </a:r>
          </a:p>
        </p:txBody>
      </p:sp>
      <p:sp>
        <p:nvSpPr>
          <p:cNvPr id="34" name="TextBox 33">
            <a:extLst>
              <a:ext uri="{FF2B5EF4-FFF2-40B4-BE49-F238E27FC236}">
                <a16:creationId xmlns:a16="http://schemas.microsoft.com/office/drawing/2014/main" id="{550D99AE-B592-6921-B823-8BCEC1D474AC}"/>
              </a:ext>
            </a:extLst>
          </p:cNvPr>
          <p:cNvSpPr txBox="1"/>
          <p:nvPr/>
        </p:nvSpPr>
        <p:spPr>
          <a:xfrm>
            <a:off x="476249" y="2127622"/>
            <a:ext cx="2562300" cy="338554"/>
          </a:xfrm>
          <a:prstGeom prst="rect">
            <a:avLst/>
          </a:prstGeom>
          <a:noFill/>
        </p:spPr>
        <p:txBody>
          <a:bodyPr wrap="square">
            <a:spAutoFit/>
          </a:bodyPr>
          <a:lstStyle/>
          <a:p>
            <a:r>
              <a:rPr lang="en-US" sz="1600">
                <a:solidFill>
                  <a:srgbClr val="3333FF"/>
                </a:solidFill>
              </a:rPr>
              <a:t>pylab.figure(‘nameoffigure’)</a:t>
            </a:r>
          </a:p>
        </p:txBody>
      </p:sp>
      <p:sp>
        <p:nvSpPr>
          <p:cNvPr id="37" name="TextBox 36">
            <a:extLst>
              <a:ext uri="{FF2B5EF4-FFF2-40B4-BE49-F238E27FC236}">
                <a16:creationId xmlns:a16="http://schemas.microsoft.com/office/drawing/2014/main" id="{836C5F16-38BB-85FF-8BC5-C653D9936DE8}"/>
              </a:ext>
            </a:extLst>
          </p:cNvPr>
          <p:cNvSpPr txBox="1"/>
          <p:nvPr/>
        </p:nvSpPr>
        <p:spPr>
          <a:xfrm>
            <a:off x="476248" y="2860959"/>
            <a:ext cx="6962776" cy="338554"/>
          </a:xfrm>
          <a:prstGeom prst="rect">
            <a:avLst/>
          </a:prstGeom>
          <a:noFill/>
        </p:spPr>
        <p:txBody>
          <a:bodyPr wrap="square">
            <a:spAutoFit/>
          </a:bodyPr>
          <a:lstStyle/>
          <a:p>
            <a:r>
              <a:rPr lang="en-US" sz="1600">
                <a:solidFill>
                  <a:srgbClr val="3333FF"/>
                </a:solidFill>
              </a:rPr>
              <a:t>pylab.typeofplot(domain, range1, ‘colormarker’, label = ‘key1’, linewidth = #pixels)</a:t>
            </a:r>
          </a:p>
        </p:txBody>
      </p:sp>
      <p:sp>
        <p:nvSpPr>
          <p:cNvPr id="39" name="TextBox 38">
            <a:extLst>
              <a:ext uri="{FF2B5EF4-FFF2-40B4-BE49-F238E27FC236}">
                <a16:creationId xmlns:a16="http://schemas.microsoft.com/office/drawing/2014/main" id="{2394F0AD-C778-AB3F-FA16-161F59527175}"/>
              </a:ext>
            </a:extLst>
          </p:cNvPr>
          <p:cNvSpPr txBox="1"/>
          <p:nvPr/>
        </p:nvSpPr>
        <p:spPr>
          <a:xfrm>
            <a:off x="476248" y="3537242"/>
            <a:ext cx="6962777" cy="338554"/>
          </a:xfrm>
          <a:prstGeom prst="rect">
            <a:avLst/>
          </a:prstGeom>
          <a:noFill/>
        </p:spPr>
        <p:txBody>
          <a:bodyPr wrap="square">
            <a:spAutoFit/>
          </a:bodyPr>
          <a:lstStyle/>
          <a:p>
            <a:r>
              <a:rPr lang="en-US" sz="1600">
                <a:solidFill>
                  <a:srgbClr val="3333FF"/>
                </a:solidFill>
              </a:rPr>
              <a:t>pylab.typeofplot(domain, range2, ‘colormarker’, label = ‘key2’, linewidth = #pixels)</a:t>
            </a:r>
          </a:p>
        </p:txBody>
      </p:sp>
      <mc:AlternateContent xmlns:mc="http://schemas.openxmlformats.org/markup-compatibility/2006" xmlns:p14="http://schemas.microsoft.com/office/powerpoint/2010/main">
        <mc:Choice Requires="p14">
          <p:contentPart p14:bwMode="auto" r:id="rId3">
            <p14:nvContentPartPr>
              <p14:cNvPr id="52" name="Ink 51">
                <a:extLst>
                  <a:ext uri="{FF2B5EF4-FFF2-40B4-BE49-F238E27FC236}">
                    <a16:creationId xmlns:a16="http://schemas.microsoft.com/office/drawing/2014/main" id="{41CC66FA-E269-2458-A46E-214B16EE8DD2}"/>
                  </a:ext>
                </a:extLst>
              </p14:cNvPr>
              <p14:cNvContentPartPr/>
              <p14:nvPr/>
            </p14:nvContentPartPr>
            <p14:xfrm>
              <a:off x="3038549" y="2293456"/>
              <a:ext cx="309600" cy="19440"/>
            </p14:xfrm>
          </p:contentPart>
        </mc:Choice>
        <mc:Fallback xmlns="">
          <p:pic>
            <p:nvPicPr>
              <p:cNvPr id="52" name="Ink 51">
                <a:extLst>
                  <a:ext uri="{FF2B5EF4-FFF2-40B4-BE49-F238E27FC236}">
                    <a16:creationId xmlns:a16="http://schemas.microsoft.com/office/drawing/2014/main" id="{41CC66FA-E269-2458-A46E-214B16EE8DD2}"/>
                  </a:ext>
                </a:extLst>
              </p:cNvPr>
              <p:cNvPicPr/>
              <p:nvPr/>
            </p:nvPicPr>
            <p:blipFill>
              <a:blip r:embed="rId4"/>
              <a:stretch>
                <a:fillRect/>
              </a:stretch>
            </p:blipFill>
            <p:spPr>
              <a:xfrm>
                <a:off x="3032429" y="2287336"/>
                <a:ext cx="321840" cy="31680"/>
              </a:xfrm>
              <a:prstGeom prst="rect">
                <a:avLst/>
              </a:prstGeom>
            </p:spPr>
          </p:pic>
        </mc:Fallback>
      </mc:AlternateContent>
      <p:sp>
        <p:nvSpPr>
          <p:cNvPr id="54" name="TextBox 53">
            <a:extLst>
              <a:ext uri="{FF2B5EF4-FFF2-40B4-BE49-F238E27FC236}">
                <a16:creationId xmlns:a16="http://schemas.microsoft.com/office/drawing/2014/main" id="{2EAE77B3-A65C-9C07-1712-86A829F58FE7}"/>
              </a:ext>
            </a:extLst>
          </p:cNvPr>
          <p:cNvSpPr txBox="1"/>
          <p:nvPr/>
        </p:nvSpPr>
        <p:spPr>
          <a:xfrm>
            <a:off x="3467099" y="2095558"/>
            <a:ext cx="7343774" cy="523220"/>
          </a:xfrm>
          <a:prstGeom prst="rect">
            <a:avLst/>
          </a:prstGeom>
          <a:noFill/>
        </p:spPr>
        <p:txBody>
          <a:bodyPr wrap="square" rtlCol="0">
            <a:spAutoFit/>
          </a:bodyPr>
          <a:lstStyle/>
          <a:p>
            <a:r>
              <a:rPr lang="en-US" sz="1400"/>
              <a:t>this command is creating a figure file so that all subsequent commands pertain to it.  Could have multiple figures you want to modify.  But as see in previous slide, this isn’t strictly necessary.</a:t>
            </a:r>
          </a:p>
        </p:txBody>
      </p:sp>
      <p:sp>
        <p:nvSpPr>
          <p:cNvPr id="55" name="TextBox 54">
            <a:extLst>
              <a:ext uri="{FF2B5EF4-FFF2-40B4-BE49-F238E27FC236}">
                <a16:creationId xmlns:a16="http://schemas.microsoft.com/office/drawing/2014/main" id="{1EC6CB1F-1189-ABEF-CDBA-76C85D3CFCF9}"/>
              </a:ext>
            </a:extLst>
          </p:cNvPr>
          <p:cNvSpPr txBox="1"/>
          <p:nvPr/>
        </p:nvSpPr>
        <p:spPr>
          <a:xfrm>
            <a:off x="7562669" y="4241867"/>
            <a:ext cx="3863706" cy="738664"/>
          </a:xfrm>
          <a:prstGeom prst="rect">
            <a:avLst/>
          </a:prstGeom>
          <a:noFill/>
        </p:spPr>
        <p:txBody>
          <a:bodyPr wrap="square" rtlCol="0">
            <a:spAutoFit/>
          </a:bodyPr>
          <a:lstStyle/>
          <a:p>
            <a:r>
              <a:rPr lang="en-US" sz="1400"/>
              <a:t>linewidth can also be referred to as just lw.  Can have multiple plots in same figure, and label them, if desired; otherwise leave argument off.</a:t>
            </a:r>
          </a:p>
        </p:txBody>
      </p:sp>
      <p:sp>
        <p:nvSpPr>
          <p:cNvPr id="67" name="TextBox 66">
            <a:extLst>
              <a:ext uri="{FF2B5EF4-FFF2-40B4-BE49-F238E27FC236}">
                <a16:creationId xmlns:a16="http://schemas.microsoft.com/office/drawing/2014/main" id="{B84B374D-79EA-DECE-748A-9A6310FA6DED}"/>
              </a:ext>
            </a:extLst>
          </p:cNvPr>
          <p:cNvSpPr txBox="1"/>
          <p:nvPr/>
        </p:nvSpPr>
        <p:spPr>
          <a:xfrm>
            <a:off x="1890824" y="4287424"/>
            <a:ext cx="3567000" cy="738664"/>
          </a:xfrm>
          <a:prstGeom prst="rect">
            <a:avLst/>
          </a:prstGeom>
          <a:noFill/>
        </p:spPr>
        <p:txBody>
          <a:bodyPr wrap="square" rtlCol="0">
            <a:spAutoFit/>
          </a:bodyPr>
          <a:lstStyle/>
          <a:p>
            <a:r>
              <a:rPr lang="en-US" sz="1400"/>
              <a:t>Can specify separately, color = ‘red’, and marker = ‘+’.  Noticed that will just plot points if do together as ‘colormarker’.  </a:t>
            </a:r>
          </a:p>
        </p:txBody>
      </p:sp>
      <p:sp>
        <p:nvSpPr>
          <p:cNvPr id="68" name="TextBox 67">
            <a:extLst>
              <a:ext uri="{FF2B5EF4-FFF2-40B4-BE49-F238E27FC236}">
                <a16:creationId xmlns:a16="http://schemas.microsoft.com/office/drawing/2014/main" id="{9628D5BC-83AD-188C-4873-760430D40902}"/>
              </a:ext>
            </a:extLst>
          </p:cNvPr>
          <p:cNvSpPr txBox="1"/>
          <p:nvPr/>
        </p:nvSpPr>
        <p:spPr>
          <a:xfrm>
            <a:off x="1890824" y="5026922"/>
            <a:ext cx="954620" cy="1354217"/>
          </a:xfrm>
          <a:prstGeom prst="rect">
            <a:avLst/>
          </a:prstGeom>
          <a:noFill/>
        </p:spPr>
        <p:txBody>
          <a:bodyPr wrap="none" rtlCol="0">
            <a:spAutoFit/>
          </a:bodyPr>
          <a:lstStyle/>
          <a:p>
            <a:r>
              <a:rPr lang="en-US" sz="1600" b="1"/>
              <a:t>color</a:t>
            </a:r>
            <a:r>
              <a:rPr lang="en-US" sz="1600"/>
              <a:t>:</a:t>
            </a:r>
          </a:p>
          <a:p>
            <a:r>
              <a:rPr lang="en-US" sz="1600"/>
              <a:t>red = r</a:t>
            </a:r>
          </a:p>
          <a:p>
            <a:r>
              <a:rPr lang="en-US" sz="1600"/>
              <a:t>blue = b</a:t>
            </a:r>
          </a:p>
          <a:p>
            <a:r>
              <a:rPr lang="en-US" sz="1600"/>
              <a:t>green = g</a:t>
            </a:r>
          </a:p>
          <a:p>
            <a:r>
              <a:rPr lang="en-US" sz="1600"/>
              <a:t>black = k</a:t>
            </a:r>
            <a:endParaRPr lang="en-US"/>
          </a:p>
        </p:txBody>
      </p:sp>
      <p:sp>
        <p:nvSpPr>
          <p:cNvPr id="69" name="TextBox 68">
            <a:extLst>
              <a:ext uri="{FF2B5EF4-FFF2-40B4-BE49-F238E27FC236}">
                <a16:creationId xmlns:a16="http://schemas.microsoft.com/office/drawing/2014/main" id="{7FC89154-54E4-4AD1-9698-9C3B4D4108F0}"/>
              </a:ext>
            </a:extLst>
          </p:cNvPr>
          <p:cNvSpPr txBox="1"/>
          <p:nvPr/>
        </p:nvSpPr>
        <p:spPr>
          <a:xfrm>
            <a:off x="2869068" y="5032530"/>
            <a:ext cx="1200970" cy="1569660"/>
          </a:xfrm>
          <a:prstGeom prst="rect">
            <a:avLst/>
          </a:prstGeom>
          <a:noFill/>
        </p:spPr>
        <p:txBody>
          <a:bodyPr wrap="none" rtlCol="0">
            <a:spAutoFit/>
          </a:bodyPr>
          <a:lstStyle/>
          <a:p>
            <a:r>
              <a:rPr lang="en-US" sz="1600" b="1"/>
              <a:t>marker</a:t>
            </a:r>
            <a:r>
              <a:rPr lang="en-US" sz="1600"/>
              <a:t>:</a:t>
            </a:r>
          </a:p>
          <a:p>
            <a:r>
              <a:rPr lang="en-US" sz="1600"/>
              <a:t>- = line</a:t>
            </a:r>
          </a:p>
          <a:p>
            <a:r>
              <a:rPr lang="en-US" sz="1600"/>
              <a:t>-- = dash</a:t>
            </a:r>
          </a:p>
          <a:p>
            <a:r>
              <a:rPr lang="en-US" sz="1600"/>
              <a:t>+ = +</a:t>
            </a:r>
          </a:p>
          <a:p>
            <a:r>
              <a:rPr lang="en-US" sz="1600"/>
              <a:t>o = circles</a:t>
            </a:r>
          </a:p>
          <a:p>
            <a:r>
              <a:rPr lang="en-US" sz="1600"/>
              <a:t>^ = triangles</a:t>
            </a:r>
          </a:p>
        </p:txBody>
      </p:sp>
      <mc:AlternateContent xmlns:mc="http://schemas.openxmlformats.org/markup-compatibility/2006" xmlns:p14="http://schemas.microsoft.com/office/powerpoint/2010/main">
        <mc:Choice Requires="p14">
          <p:contentPart p14:bwMode="auto" r:id="rId5">
            <p14:nvContentPartPr>
              <p14:cNvPr id="72" name="Ink 71">
                <a:extLst>
                  <a:ext uri="{FF2B5EF4-FFF2-40B4-BE49-F238E27FC236}">
                    <a16:creationId xmlns:a16="http://schemas.microsoft.com/office/drawing/2014/main" id="{00C96D3C-EAC2-777F-F6D8-20183E708D33}"/>
                  </a:ext>
                </a:extLst>
              </p14:cNvPr>
              <p14:cNvContentPartPr/>
              <p14:nvPr/>
            </p14:nvContentPartPr>
            <p14:xfrm>
              <a:off x="1466429" y="2217256"/>
              <a:ext cx="360" cy="360"/>
            </p14:xfrm>
          </p:contentPart>
        </mc:Choice>
        <mc:Fallback xmlns="">
          <p:pic>
            <p:nvPicPr>
              <p:cNvPr id="72" name="Ink 71">
                <a:extLst>
                  <a:ext uri="{FF2B5EF4-FFF2-40B4-BE49-F238E27FC236}">
                    <a16:creationId xmlns:a16="http://schemas.microsoft.com/office/drawing/2014/main" id="{00C96D3C-EAC2-777F-F6D8-20183E708D33}"/>
                  </a:ext>
                </a:extLst>
              </p:cNvPr>
              <p:cNvPicPr/>
              <p:nvPr/>
            </p:nvPicPr>
            <p:blipFill>
              <a:blip r:embed="rId6"/>
              <a:stretch>
                <a:fillRect/>
              </a:stretch>
            </p:blipFill>
            <p:spPr>
              <a:xfrm>
                <a:off x="1460309" y="2211136"/>
                <a:ext cx="1260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3" name="Ink 72">
                <a:extLst>
                  <a:ext uri="{FF2B5EF4-FFF2-40B4-BE49-F238E27FC236}">
                    <a16:creationId xmlns:a16="http://schemas.microsoft.com/office/drawing/2014/main" id="{4E1D7586-6182-33C1-7089-E7BA78BE41D6}"/>
                  </a:ext>
                </a:extLst>
              </p14:cNvPr>
              <p14:cNvContentPartPr/>
              <p14:nvPr/>
            </p14:nvContentPartPr>
            <p14:xfrm>
              <a:off x="7562668" y="3042139"/>
              <a:ext cx="288360" cy="30240"/>
            </p14:xfrm>
          </p:contentPart>
        </mc:Choice>
        <mc:Fallback xmlns="">
          <p:pic>
            <p:nvPicPr>
              <p:cNvPr id="73" name="Ink 72">
                <a:extLst>
                  <a:ext uri="{FF2B5EF4-FFF2-40B4-BE49-F238E27FC236}">
                    <a16:creationId xmlns:a16="http://schemas.microsoft.com/office/drawing/2014/main" id="{4E1D7586-6182-33C1-7089-E7BA78BE41D6}"/>
                  </a:ext>
                </a:extLst>
              </p:cNvPr>
              <p:cNvPicPr/>
              <p:nvPr/>
            </p:nvPicPr>
            <p:blipFill>
              <a:blip r:embed="rId8"/>
              <a:stretch>
                <a:fillRect/>
              </a:stretch>
            </p:blipFill>
            <p:spPr>
              <a:xfrm>
                <a:off x="7556540" y="3036091"/>
                <a:ext cx="300615" cy="42336"/>
              </a:xfrm>
              <a:prstGeom prst="rect">
                <a:avLst/>
              </a:prstGeom>
            </p:spPr>
          </p:pic>
        </mc:Fallback>
      </mc:AlternateContent>
      <p:sp>
        <p:nvSpPr>
          <p:cNvPr id="74" name="TextBox 73">
            <a:extLst>
              <a:ext uri="{FF2B5EF4-FFF2-40B4-BE49-F238E27FC236}">
                <a16:creationId xmlns:a16="http://schemas.microsoft.com/office/drawing/2014/main" id="{9A1A5DE8-18A8-8A21-7A54-E1A736548A65}"/>
              </a:ext>
            </a:extLst>
          </p:cNvPr>
          <p:cNvSpPr txBox="1"/>
          <p:nvPr/>
        </p:nvSpPr>
        <p:spPr>
          <a:xfrm>
            <a:off x="7957092" y="2882542"/>
            <a:ext cx="2931630" cy="307777"/>
          </a:xfrm>
          <a:prstGeom prst="rect">
            <a:avLst/>
          </a:prstGeom>
          <a:noFill/>
        </p:spPr>
        <p:txBody>
          <a:bodyPr wrap="square" rtlCol="0">
            <a:spAutoFit/>
          </a:bodyPr>
          <a:lstStyle/>
          <a:p>
            <a:r>
              <a:rPr lang="en-US" sz="1400"/>
              <a:t>can do multiple plots on same axes.</a:t>
            </a:r>
          </a:p>
        </p:txBody>
      </p:sp>
      <mc:AlternateContent xmlns:mc="http://schemas.openxmlformats.org/markup-compatibility/2006" xmlns:p14="http://schemas.microsoft.com/office/powerpoint/2010/main">
        <mc:Choice Requires="p14">
          <p:contentPart p14:bwMode="auto" r:id="rId9">
            <p14:nvContentPartPr>
              <p14:cNvPr id="75" name="Ink 74">
                <a:extLst>
                  <a:ext uri="{FF2B5EF4-FFF2-40B4-BE49-F238E27FC236}">
                    <a16:creationId xmlns:a16="http://schemas.microsoft.com/office/drawing/2014/main" id="{CEDF77FE-F334-9510-E8BF-EE64063419ED}"/>
                  </a:ext>
                </a:extLst>
              </p14:cNvPr>
              <p14:cNvContentPartPr/>
              <p14:nvPr/>
            </p14:nvContentPartPr>
            <p14:xfrm>
              <a:off x="3886349" y="3903496"/>
              <a:ext cx="363240" cy="303120"/>
            </p14:xfrm>
          </p:contentPart>
        </mc:Choice>
        <mc:Fallback xmlns="">
          <p:pic>
            <p:nvPicPr>
              <p:cNvPr id="75" name="Ink 74">
                <a:extLst>
                  <a:ext uri="{FF2B5EF4-FFF2-40B4-BE49-F238E27FC236}">
                    <a16:creationId xmlns:a16="http://schemas.microsoft.com/office/drawing/2014/main" id="{CEDF77FE-F334-9510-E8BF-EE64063419ED}"/>
                  </a:ext>
                </a:extLst>
              </p:cNvPr>
              <p:cNvPicPr/>
              <p:nvPr/>
            </p:nvPicPr>
            <p:blipFill>
              <a:blip r:embed="rId10"/>
              <a:stretch>
                <a:fillRect/>
              </a:stretch>
            </p:blipFill>
            <p:spPr>
              <a:xfrm>
                <a:off x="3880229" y="3897376"/>
                <a:ext cx="375480" cy="3153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6" name="Ink 75">
                <a:extLst>
                  <a:ext uri="{FF2B5EF4-FFF2-40B4-BE49-F238E27FC236}">
                    <a16:creationId xmlns:a16="http://schemas.microsoft.com/office/drawing/2014/main" id="{3295502E-0005-CD21-DFDB-C8ADA6C40CC2}"/>
                  </a:ext>
                </a:extLst>
              </p14:cNvPr>
              <p14:cNvContentPartPr/>
              <p14:nvPr/>
            </p14:nvContentPartPr>
            <p14:xfrm>
              <a:off x="7096109" y="3931936"/>
              <a:ext cx="631080" cy="283320"/>
            </p14:xfrm>
          </p:contentPart>
        </mc:Choice>
        <mc:Fallback xmlns="">
          <p:pic>
            <p:nvPicPr>
              <p:cNvPr id="76" name="Ink 75">
                <a:extLst>
                  <a:ext uri="{FF2B5EF4-FFF2-40B4-BE49-F238E27FC236}">
                    <a16:creationId xmlns:a16="http://schemas.microsoft.com/office/drawing/2014/main" id="{3295502E-0005-CD21-DFDB-C8ADA6C40CC2}"/>
                  </a:ext>
                </a:extLst>
              </p:cNvPr>
              <p:cNvPicPr/>
              <p:nvPr/>
            </p:nvPicPr>
            <p:blipFill>
              <a:blip r:embed="rId12"/>
              <a:stretch>
                <a:fillRect/>
              </a:stretch>
            </p:blipFill>
            <p:spPr>
              <a:xfrm>
                <a:off x="7089989" y="3925816"/>
                <a:ext cx="643320" cy="2955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77" name="Ink 76">
                <a:extLst>
                  <a:ext uri="{FF2B5EF4-FFF2-40B4-BE49-F238E27FC236}">
                    <a16:creationId xmlns:a16="http://schemas.microsoft.com/office/drawing/2014/main" id="{89F979E7-B550-2B46-AB3C-6A2FCB12FDD3}"/>
                  </a:ext>
                </a:extLst>
              </p14:cNvPr>
              <p14:cNvContentPartPr/>
              <p14:nvPr/>
            </p14:nvContentPartPr>
            <p14:xfrm>
              <a:off x="5495909" y="3950896"/>
              <a:ext cx="767880" cy="1055520"/>
            </p14:xfrm>
          </p:contentPart>
        </mc:Choice>
        <mc:Fallback xmlns="">
          <p:pic>
            <p:nvPicPr>
              <p:cNvPr id="77" name="Ink 76">
                <a:extLst>
                  <a:ext uri="{FF2B5EF4-FFF2-40B4-BE49-F238E27FC236}">
                    <a16:creationId xmlns:a16="http://schemas.microsoft.com/office/drawing/2014/main" id="{89F979E7-B550-2B46-AB3C-6A2FCB12FDD3}"/>
                  </a:ext>
                </a:extLst>
              </p:cNvPr>
              <p:cNvPicPr/>
              <p:nvPr/>
            </p:nvPicPr>
            <p:blipFill>
              <a:blip r:embed="rId14"/>
              <a:stretch>
                <a:fillRect/>
              </a:stretch>
            </p:blipFill>
            <p:spPr>
              <a:xfrm>
                <a:off x="5489789" y="3944776"/>
                <a:ext cx="780120" cy="1067760"/>
              </a:xfrm>
              <a:prstGeom prst="rect">
                <a:avLst/>
              </a:prstGeom>
            </p:spPr>
          </p:pic>
        </mc:Fallback>
      </mc:AlternateContent>
      <p:sp>
        <p:nvSpPr>
          <p:cNvPr id="78" name="TextBox 77">
            <a:extLst>
              <a:ext uri="{FF2B5EF4-FFF2-40B4-BE49-F238E27FC236}">
                <a16:creationId xmlns:a16="http://schemas.microsoft.com/office/drawing/2014/main" id="{7B8AF690-CF37-C4D8-6456-14B03BA4E10B}"/>
              </a:ext>
            </a:extLst>
          </p:cNvPr>
          <p:cNvSpPr txBox="1"/>
          <p:nvPr/>
        </p:nvSpPr>
        <p:spPr>
          <a:xfrm>
            <a:off x="5438594" y="5159287"/>
            <a:ext cx="2346869" cy="307777"/>
          </a:xfrm>
          <a:prstGeom prst="rect">
            <a:avLst/>
          </a:prstGeom>
          <a:noFill/>
        </p:spPr>
        <p:txBody>
          <a:bodyPr wrap="square" rtlCol="0">
            <a:spAutoFit/>
          </a:bodyPr>
          <a:lstStyle/>
          <a:p>
            <a:r>
              <a:rPr lang="en-US" sz="1400"/>
              <a:t>labels for a legend, if desired,</a:t>
            </a:r>
          </a:p>
        </p:txBody>
      </p:sp>
      <p:sp>
        <p:nvSpPr>
          <p:cNvPr id="80" name="TextBox 79">
            <a:extLst>
              <a:ext uri="{FF2B5EF4-FFF2-40B4-BE49-F238E27FC236}">
                <a16:creationId xmlns:a16="http://schemas.microsoft.com/office/drawing/2014/main" id="{9FBA1191-CD04-A085-B006-87B097AC1037}"/>
              </a:ext>
            </a:extLst>
          </p:cNvPr>
          <p:cNvSpPr txBox="1"/>
          <p:nvPr/>
        </p:nvSpPr>
        <p:spPr>
          <a:xfrm>
            <a:off x="4972497" y="264366"/>
            <a:ext cx="889026" cy="461665"/>
          </a:xfrm>
          <a:prstGeom prst="rect">
            <a:avLst/>
          </a:prstGeom>
          <a:noFill/>
        </p:spPr>
        <p:txBody>
          <a:bodyPr wrap="none" rtlCol="0">
            <a:spAutoFit/>
          </a:bodyPr>
          <a:lstStyle/>
          <a:p>
            <a:r>
              <a:rPr lang="en-US" sz="2400" b="1" u="sng"/>
              <a:t>Pylab</a:t>
            </a:r>
            <a:endParaRPr lang="en-US" b="1" u="sng"/>
          </a:p>
        </p:txBody>
      </p:sp>
    </p:spTree>
    <p:extLst>
      <p:ext uri="{BB962C8B-B14F-4D97-AF65-F5344CB8AC3E}">
        <p14:creationId xmlns:p14="http://schemas.microsoft.com/office/powerpoint/2010/main" val="21524339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DCFA794-B02C-47A0-BED1-78FACF8D1692}"/>
              </a:ext>
            </a:extLst>
          </p:cNvPr>
          <p:cNvSpPr txBox="1"/>
          <p:nvPr/>
        </p:nvSpPr>
        <p:spPr>
          <a:xfrm>
            <a:off x="296911" y="1523533"/>
            <a:ext cx="1979564" cy="338554"/>
          </a:xfrm>
          <a:prstGeom prst="rect">
            <a:avLst/>
          </a:prstGeom>
          <a:noFill/>
        </p:spPr>
        <p:txBody>
          <a:bodyPr wrap="square" rtlCol="0">
            <a:spAutoFit/>
          </a:bodyPr>
          <a:lstStyle/>
          <a:p>
            <a:r>
              <a:rPr lang="en-US" sz="1600" err="1">
                <a:solidFill>
                  <a:srgbClr val="3333CC"/>
                </a:solidFill>
              </a:rPr>
              <a:t>pyplot.</a:t>
            </a:r>
            <a:r>
              <a:rPr lang="en-US" sz="1600">
                <a:solidFill>
                  <a:srgbClr val="3333CC"/>
                </a:solidFill>
              </a:rPr>
              <a:t>hist(</a:t>
            </a:r>
          </a:p>
        </p:txBody>
      </p:sp>
      <p:sp>
        <p:nvSpPr>
          <p:cNvPr id="17" name="TextBox 16">
            <a:extLst>
              <a:ext uri="{FF2B5EF4-FFF2-40B4-BE49-F238E27FC236}">
                <a16:creationId xmlns:a16="http://schemas.microsoft.com/office/drawing/2014/main" id="{0E0B0897-F5D5-45CD-BC7B-72AB6537E5C3}"/>
              </a:ext>
            </a:extLst>
          </p:cNvPr>
          <p:cNvSpPr txBox="1"/>
          <p:nvPr/>
        </p:nvSpPr>
        <p:spPr>
          <a:xfrm>
            <a:off x="296911" y="955153"/>
            <a:ext cx="4137306" cy="338554"/>
          </a:xfrm>
          <a:prstGeom prst="rect">
            <a:avLst/>
          </a:prstGeom>
          <a:noFill/>
        </p:spPr>
        <p:txBody>
          <a:bodyPr wrap="square" rtlCol="0">
            <a:spAutoFit/>
          </a:bodyPr>
          <a:lstStyle/>
          <a:p>
            <a:r>
              <a:rPr lang="en-US" sz="1600"/>
              <a:t>Some more options for histogram,</a:t>
            </a:r>
            <a:endParaRPr lang="en-US" sz="2000"/>
          </a:p>
        </p:txBody>
      </p:sp>
      <p:sp>
        <p:nvSpPr>
          <p:cNvPr id="2" name="TextBox 1">
            <a:extLst>
              <a:ext uri="{FF2B5EF4-FFF2-40B4-BE49-F238E27FC236}">
                <a16:creationId xmlns:a16="http://schemas.microsoft.com/office/drawing/2014/main" id="{E6734D2F-A99A-8C17-0B90-3C22E8D19CE2}"/>
              </a:ext>
            </a:extLst>
          </p:cNvPr>
          <p:cNvSpPr txBox="1"/>
          <p:nvPr/>
        </p:nvSpPr>
        <p:spPr>
          <a:xfrm>
            <a:off x="296911" y="3766247"/>
            <a:ext cx="5330754" cy="830997"/>
          </a:xfrm>
          <a:prstGeom prst="rect">
            <a:avLst/>
          </a:prstGeom>
          <a:solidFill>
            <a:srgbClr val="FF99FF"/>
          </a:solidFill>
          <a:ln>
            <a:noFill/>
          </a:ln>
        </p:spPr>
        <p:txBody>
          <a:bodyPr wrap="square">
            <a:spAutoFit/>
          </a:bodyPr>
          <a:lstStyle/>
          <a:p>
            <a:r>
              <a:rPr lang="en-US" sz="1600"/>
              <a:t>Note there are a lot of implicit arguments in this function, some of which I’ve left off, and so you might need to write keyword in explicitly, like bins = …, color = …, weights = …</a:t>
            </a:r>
          </a:p>
        </p:txBody>
      </p:sp>
      <p:sp>
        <p:nvSpPr>
          <p:cNvPr id="8" name="TextBox 7">
            <a:extLst>
              <a:ext uri="{FF2B5EF4-FFF2-40B4-BE49-F238E27FC236}">
                <a16:creationId xmlns:a16="http://schemas.microsoft.com/office/drawing/2014/main" id="{2838BBFB-9506-DB56-833F-A5AB45E9758B}"/>
              </a:ext>
            </a:extLst>
          </p:cNvPr>
          <p:cNvSpPr txBox="1"/>
          <p:nvPr/>
        </p:nvSpPr>
        <p:spPr>
          <a:xfrm>
            <a:off x="1305743" y="2223005"/>
            <a:ext cx="2361382" cy="338554"/>
          </a:xfrm>
          <a:prstGeom prst="rect">
            <a:avLst/>
          </a:prstGeom>
          <a:noFill/>
        </p:spPr>
        <p:txBody>
          <a:bodyPr wrap="square">
            <a:spAutoFit/>
          </a:bodyPr>
          <a:lstStyle/>
          <a:p>
            <a:r>
              <a:rPr lang="en-US" sz="1600">
                <a:solidFill>
                  <a:srgbClr val="3333CC"/>
                </a:solidFill>
              </a:rPr>
              <a:t>align = “mid, left, right”</a:t>
            </a:r>
            <a:endParaRPr lang="en-US" sz="1600"/>
          </a:p>
        </p:txBody>
      </p:sp>
      <mc:AlternateContent xmlns:mc="http://schemas.openxmlformats.org/markup-compatibility/2006" xmlns:p14="http://schemas.microsoft.com/office/powerpoint/2010/main">
        <mc:Choice Requires="p14">
          <p:contentPart p14:bwMode="auto" r:id="rId2">
            <p14:nvContentPartPr>
              <p14:cNvPr id="10" name="Ink 9">
                <a:extLst>
                  <a:ext uri="{FF2B5EF4-FFF2-40B4-BE49-F238E27FC236}">
                    <a16:creationId xmlns:a16="http://schemas.microsoft.com/office/drawing/2014/main" id="{86CAB85D-4E6F-42C9-6884-AD5FBE25E26E}"/>
                  </a:ext>
                </a:extLst>
              </p14:cNvPr>
              <p14:cNvContentPartPr/>
              <p14:nvPr/>
            </p14:nvContentPartPr>
            <p14:xfrm>
              <a:off x="3643909" y="2392679"/>
              <a:ext cx="312840" cy="29880"/>
            </p14:xfrm>
          </p:contentPart>
        </mc:Choice>
        <mc:Fallback xmlns="">
          <p:pic>
            <p:nvPicPr>
              <p:cNvPr id="10" name="Ink 9">
                <a:extLst>
                  <a:ext uri="{FF2B5EF4-FFF2-40B4-BE49-F238E27FC236}">
                    <a16:creationId xmlns:a16="http://schemas.microsoft.com/office/drawing/2014/main" id="{86CAB85D-4E6F-42C9-6884-AD5FBE25E26E}"/>
                  </a:ext>
                </a:extLst>
              </p:cNvPr>
              <p:cNvPicPr/>
              <p:nvPr/>
            </p:nvPicPr>
            <p:blipFill>
              <a:blip r:embed="rId3"/>
              <a:stretch>
                <a:fillRect/>
              </a:stretch>
            </p:blipFill>
            <p:spPr>
              <a:xfrm>
                <a:off x="3637789" y="2386559"/>
                <a:ext cx="325080" cy="42120"/>
              </a:xfrm>
              <a:prstGeom prst="rect">
                <a:avLst/>
              </a:prstGeom>
            </p:spPr>
          </p:pic>
        </mc:Fallback>
      </mc:AlternateContent>
      <p:sp>
        <p:nvSpPr>
          <p:cNvPr id="14" name="TextBox 13">
            <a:extLst>
              <a:ext uri="{FF2B5EF4-FFF2-40B4-BE49-F238E27FC236}">
                <a16:creationId xmlns:a16="http://schemas.microsoft.com/office/drawing/2014/main" id="{8FF28506-742F-A35B-50AA-09C51B7A296A}"/>
              </a:ext>
            </a:extLst>
          </p:cNvPr>
          <p:cNvSpPr txBox="1"/>
          <p:nvPr/>
        </p:nvSpPr>
        <p:spPr>
          <a:xfrm>
            <a:off x="1305743" y="1521390"/>
            <a:ext cx="2589982" cy="338554"/>
          </a:xfrm>
          <a:prstGeom prst="rect">
            <a:avLst/>
          </a:prstGeom>
          <a:noFill/>
        </p:spPr>
        <p:txBody>
          <a:bodyPr wrap="square">
            <a:spAutoFit/>
          </a:bodyPr>
          <a:lstStyle/>
          <a:p>
            <a:r>
              <a:rPr lang="en-US" sz="1600">
                <a:solidFill>
                  <a:srgbClr val="3333CC"/>
                </a:solidFill>
              </a:rPr>
              <a:t>orientation = “horizontal”</a:t>
            </a:r>
            <a:endParaRPr lang="en-US" sz="1600"/>
          </a:p>
        </p:txBody>
      </p:sp>
      <mc:AlternateContent xmlns:mc="http://schemas.openxmlformats.org/markup-compatibility/2006" xmlns:p14="http://schemas.microsoft.com/office/powerpoint/2010/main">
        <mc:Choice Requires="p14">
          <p:contentPart p14:bwMode="auto" r:id="rId4">
            <p14:nvContentPartPr>
              <p14:cNvPr id="18" name="Ink 17">
                <a:extLst>
                  <a:ext uri="{FF2B5EF4-FFF2-40B4-BE49-F238E27FC236}">
                    <a16:creationId xmlns:a16="http://schemas.microsoft.com/office/drawing/2014/main" id="{4020F051-84E5-5E2B-313D-AD740251344E}"/>
                  </a:ext>
                </a:extLst>
              </p14:cNvPr>
              <p14:cNvContentPartPr/>
              <p14:nvPr/>
            </p14:nvContentPartPr>
            <p14:xfrm>
              <a:off x="3895725" y="1700595"/>
              <a:ext cx="336600" cy="19800"/>
            </p14:xfrm>
          </p:contentPart>
        </mc:Choice>
        <mc:Fallback xmlns="">
          <p:pic>
            <p:nvPicPr>
              <p:cNvPr id="18" name="Ink 17">
                <a:extLst>
                  <a:ext uri="{FF2B5EF4-FFF2-40B4-BE49-F238E27FC236}">
                    <a16:creationId xmlns:a16="http://schemas.microsoft.com/office/drawing/2014/main" id="{4020F051-84E5-5E2B-313D-AD740251344E}"/>
                  </a:ext>
                </a:extLst>
              </p:cNvPr>
              <p:cNvPicPr/>
              <p:nvPr/>
            </p:nvPicPr>
            <p:blipFill>
              <a:blip r:embed="rId5"/>
              <a:stretch>
                <a:fillRect/>
              </a:stretch>
            </p:blipFill>
            <p:spPr>
              <a:xfrm>
                <a:off x="3889605" y="1694475"/>
                <a:ext cx="348840" cy="32040"/>
              </a:xfrm>
              <a:prstGeom prst="rect">
                <a:avLst/>
              </a:prstGeom>
            </p:spPr>
          </p:pic>
        </mc:Fallback>
      </mc:AlternateContent>
      <p:sp>
        <p:nvSpPr>
          <p:cNvPr id="19" name="TextBox 18">
            <a:extLst>
              <a:ext uri="{FF2B5EF4-FFF2-40B4-BE49-F238E27FC236}">
                <a16:creationId xmlns:a16="http://schemas.microsoft.com/office/drawing/2014/main" id="{01C8E9FF-0085-BCBA-0E0A-5BD41B144C14}"/>
              </a:ext>
            </a:extLst>
          </p:cNvPr>
          <p:cNvSpPr txBox="1"/>
          <p:nvPr/>
        </p:nvSpPr>
        <p:spPr>
          <a:xfrm>
            <a:off x="4561009" y="1529125"/>
            <a:ext cx="2818742" cy="307777"/>
          </a:xfrm>
          <a:prstGeom prst="rect">
            <a:avLst/>
          </a:prstGeom>
          <a:noFill/>
        </p:spPr>
        <p:txBody>
          <a:bodyPr wrap="square">
            <a:spAutoFit/>
          </a:bodyPr>
          <a:lstStyle/>
          <a:p>
            <a:r>
              <a:rPr lang="en-US" sz="1400"/>
              <a:t>will tilt histogram sideways,</a:t>
            </a:r>
          </a:p>
        </p:txBody>
      </p:sp>
      <p:sp>
        <p:nvSpPr>
          <p:cNvPr id="20" name="TextBox 19">
            <a:extLst>
              <a:ext uri="{FF2B5EF4-FFF2-40B4-BE49-F238E27FC236}">
                <a16:creationId xmlns:a16="http://schemas.microsoft.com/office/drawing/2014/main" id="{5F55BFE9-687B-8AF2-1A9A-EFC9D7F489DC}"/>
              </a:ext>
            </a:extLst>
          </p:cNvPr>
          <p:cNvSpPr txBox="1"/>
          <p:nvPr/>
        </p:nvSpPr>
        <p:spPr>
          <a:xfrm>
            <a:off x="4189962" y="2276582"/>
            <a:ext cx="2818742" cy="307777"/>
          </a:xfrm>
          <a:prstGeom prst="rect">
            <a:avLst/>
          </a:prstGeom>
          <a:noFill/>
        </p:spPr>
        <p:txBody>
          <a:bodyPr wrap="square">
            <a:spAutoFit/>
          </a:bodyPr>
          <a:lstStyle/>
          <a:p>
            <a:r>
              <a:rPr lang="en-US" sz="1400"/>
              <a:t>does something else.</a:t>
            </a:r>
          </a:p>
        </p:txBody>
      </p:sp>
      <p:sp>
        <p:nvSpPr>
          <p:cNvPr id="21" name="TextBox 20">
            <a:extLst>
              <a:ext uri="{FF2B5EF4-FFF2-40B4-BE49-F238E27FC236}">
                <a16:creationId xmlns:a16="http://schemas.microsoft.com/office/drawing/2014/main" id="{72B306E4-5471-9FB6-849A-E1ABB4E57084}"/>
              </a:ext>
            </a:extLst>
          </p:cNvPr>
          <p:cNvSpPr txBox="1"/>
          <p:nvPr/>
        </p:nvSpPr>
        <p:spPr>
          <a:xfrm>
            <a:off x="1182151" y="2753200"/>
            <a:ext cx="247184" cy="338554"/>
          </a:xfrm>
          <a:prstGeom prst="rect">
            <a:avLst/>
          </a:prstGeom>
          <a:noFill/>
        </p:spPr>
        <p:txBody>
          <a:bodyPr wrap="none" rtlCol="0">
            <a:spAutoFit/>
          </a:bodyPr>
          <a:lstStyle/>
          <a:p>
            <a:r>
              <a:rPr lang="en-US" sz="1600">
                <a:solidFill>
                  <a:srgbClr val="3333FF"/>
                </a:solidFill>
              </a:rPr>
              <a:t>)</a:t>
            </a:r>
            <a:endParaRPr lang="en-US">
              <a:solidFill>
                <a:srgbClr val="3333FF"/>
              </a:solidFill>
            </a:endParaRPr>
          </a:p>
        </p:txBody>
      </p:sp>
      <p:sp>
        <p:nvSpPr>
          <p:cNvPr id="3" name="TextBox 2">
            <a:extLst>
              <a:ext uri="{FF2B5EF4-FFF2-40B4-BE49-F238E27FC236}">
                <a16:creationId xmlns:a16="http://schemas.microsoft.com/office/drawing/2014/main" id="{4ACF8783-3EF9-F784-D881-DF0B51CE9C26}"/>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Tree>
    <p:extLst>
      <p:ext uri="{BB962C8B-B14F-4D97-AF65-F5344CB8AC3E}">
        <p14:creationId xmlns:p14="http://schemas.microsoft.com/office/powerpoint/2010/main" val="6226617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0E0B0897-F5D5-45CD-BC7B-72AB6537E5C3}"/>
              </a:ext>
            </a:extLst>
          </p:cNvPr>
          <p:cNvSpPr txBox="1"/>
          <p:nvPr/>
        </p:nvSpPr>
        <p:spPr>
          <a:xfrm>
            <a:off x="568515" y="806780"/>
            <a:ext cx="2980249" cy="338554"/>
          </a:xfrm>
          <a:prstGeom prst="rect">
            <a:avLst/>
          </a:prstGeom>
          <a:noFill/>
        </p:spPr>
        <p:txBody>
          <a:bodyPr wrap="square" rtlCol="0">
            <a:spAutoFit/>
          </a:bodyPr>
          <a:lstStyle/>
          <a:p>
            <a:r>
              <a:rPr lang="en-US" sz="1600"/>
              <a:t>For instance, not the best,</a:t>
            </a:r>
            <a:endParaRPr lang="en-US" sz="2000"/>
          </a:p>
        </p:txBody>
      </p:sp>
      <p:pic>
        <p:nvPicPr>
          <p:cNvPr id="2" name="Picture 1">
            <a:extLst>
              <a:ext uri="{FF2B5EF4-FFF2-40B4-BE49-F238E27FC236}">
                <a16:creationId xmlns:a16="http://schemas.microsoft.com/office/drawing/2014/main" id="{C3782FB9-85A4-FC53-4E19-97140ED929A3}"/>
              </a:ext>
            </a:extLst>
          </p:cNvPr>
          <p:cNvPicPr>
            <a:picLocks noChangeAspect="1"/>
          </p:cNvPicPr>
          <p:nvPr/>
        </p:nvPicPr>
        <p:blipFill>
          <a:blip r:embed="rId2"/>
          <a:stretch>
            <a:fillRect/>
          </a:stretch>
        </p:blipFill>
        <p:spPr>
          <a:xfrm>
            <a:off x="568515" y="1773904"/>
            <a:ext cx="7734970" cy="1874682"/>
          </a:xfrm>
          <a:prstGeom prst="rect">
            <a:avLst/>
          </a:prstGeom>
        </p:spPr>
      </p:pic>
      <p:pic>
        <p:nvPicPr>
          <p:cNvPr id="4" name="Picture 3">
            <a:extLst>
              <a:ext uri="{FF2B5EF4-FFF2-40B4-BE49-F238E27FC236}">
                <a16:creationId xmlns:a16="http://schemas.microsoft.com/office/drawing/2014/main" id="{BF33F295-2E30-F471-1E88-6A9411BFAD46}"/>
              </a:ext>
            </a:extLst>
          </p:cNvPr>
          <p:cNvPicPr>
            <a:picLocks noChangeAspect="1"/>
          </p:cNvPicPr>
          <p:nvPr/>
        </p:nvPicPr>
        <p:blipFill>
          <a:blip r:embed="rId3"/>
          <a:stretch>
            <a:fillRect/>
          </a:stretch>
        </p:blipFill>
        <p:spPr>
          <a:xfrm>
            <a:off x="568515" y="1305625"/>
            <a:ext cx="2042337" cy="335309"/>
          </a:xfrm>
          <a:prstGeom prst="rect">
            <a:avLst/>
          </a:prstGeom>
        </p:spPr>
      </p:pic>
      <p:pic>
        <p:nvPicPr>
          <p:cNvPr id="5" name="Picture 4">
            <a:extLst>
              <a:ext uri="{FF2B5EF4-FFF2-40B4-BE49-F238E27FC236}">
                <a16:creationId xmlns:a16="http://schemas.microsoft.com/office/drawing/2014/main" id="{CBF31F30-7B41-ABD1-F477-BD2ABC793871}"/>
              </a:ext>
            </a:extLst>
          </p:cNvPr>
          <p:cNvPicPr>
            <a:picLocks noChangeAspect="1"/>
          </p:cNvPicPr>
          <p:nvPr/>
        </p:nvPicPr>
        <p:blipFill>
          <a:blip r:embed="rId4"/>
          <a:stretch>
            <a:fillRect/>
          </a:stretch>
        </p:blipFill>
        <p:spPr>
          <a:xfrm>
            <a:off x="8086262" y="829027"/>
            <a:ext cx="3864343" cy="2599973"/>
          </a:xfrm>
          <a:prstGeom prst="rect">
            <a:avLst/>
          </a:prstGeom>
        </p:spPr>
      </p:pic>
      <p:sp>
        <p:nvSpPr>
          <p:cNvPr id="3" name="TextBox 2">
            <a:extLst>
              <a:ext uri="{FF2B5EF4-FFF2-40B4-BE49-F238E27FC236}">
                <a16:creationId xmlns:a16="http://schemas.microsoft.com/office/drawing/2014/main" id="{4B6DD9B7-0398-B422-2FB2-5D34C3B84C00}"/>
              </a:ext>
            </a:extLst>
          </p:cNvPr>
          <p:cNvSpPr txBox="1"/>
          <p:nvPr/>
        </p:nvSpPr>
        <p:spPr>
          <a:xfrm>
            <a:off x="475107" y="3899025"/>
            <a:ext cx="7262879" cy="338554"/>
          </a:xfrm>
          <a:prstGeom prst="rect">
            <a:avLst/>
          </a:prstGeom>
          <a:noFill/>
        </p:spPr>
        <p:txBody>
          <a:bodyPr wrap="square" rtlCol="0">
            <a:spAutoFit/>
          </a:bodyPr>
          <a:lstStyle/>
          <a:p>
            <a:r>
              <a:rPr lang="en-US" sz="1600"/>
              <a:t>To get side-by-side, looks like you can put all L’s in a list, and feed into pyplot.hist(…)</a:t>
            </a:r>
            <a:endParaRPr lang="en-US" sz="2000"/>
          </a:p>
        </p:txBody>
      </p:sp>
      <p:pic>
        <p:nvPicPr>
          <p:cNvPr id="8" name="Picture 7">
            <a:extLst>
              <a:ext uri="{FF2B5EF4-FFF2-40B4-BE49-F238E27FC236}">
                <a16:creationId xmlns:a16="http://schemas.microsoft.com/office/drawing/2014/main" id="{863F13B4-18BC-8459-B373-D41827739E51}"/>
              </a:ext>
            </a:extLst>
          </p:cNvPr>
          <p:cNvPicPr>
            <a:picLocks noChangeAspect="1"/>
          </p:cNvPicPr>
          <p:nvPr/>
        </p:nvPicPr>
        <p:blipFill>
          <a:blip r:embed="rId5"/>
          <a:stretch>
            <a:fillRect/>
          </a:stretch>
        </p:blipFill>
        <p:spPr>
          <a:xfrm>
            <a:off x="568515" y="4503944"/>
            <a:ext cx="5940440" cy="2055982"/>
          </a:xfrm>
          <a:prstGeom prst="rect">
            <a:avLst/>
          </a:prstGeom>
        </p:spPr>
      </p:pic>
      <p:pic>
        <p:nvPicPr>
          <p:cNvPr id="9" name="Picture 8">
            <a:extLst>
              <a:ext uri="{FF2B5EF4-FFF2-40B4-BE49-F238E27FC236}">
                <a16:creationId xmlns:a16="http://schemas.microsoft.com/office/drawing/2014/main" id="{A5A6271C-3D7C-D36C-6B23-1614903E2546}"/>
              </a:ext>
            </a:extLst>
          </p:cNvPr>
          <p:cNvPicPr>
            <a:picLocks noChangeAspect="1"/>
          </p:cNvPicPr>
          <p:nvPr/>
        </p:nvPicPr>
        <p:blipFill>
          <a:blip r:embed="rId6"/>
          <a:stretch>
            <a:fillRect/>
          </a:stretch>
        </p:blipFill>
        <p:spPr>
          <a:xfrm>
            <a:off x="8086262" y="3986686"/>
            <a:ext cx="3864343" cy="2573240"/>
          </a:xfrm>
          <a:prstGeom prst="rect">
            <a:avLst/>
          </a:prstGeom>
        </p:spPr>
      </p:pic>
      <p:sp>
        <p:nvSpPr>
          <p:cNvPr id="6" name="TextBox 5">
            <a:extLst>
              <a:ext uri="{FF2B5EF4-FFF2-40B4-BE49-F238E27FC236}">
                <a16:creationId xmlns:a16="http://schemas.microsoft.com/office/drawing/2014/main" id="{BE1F4792-9BE4-5FF8-BC28-5C577007579D}"/>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Tree>
    <p:extLst>
      <p:ext uri="{BB962C8B-B14F-4D97-AF65-F5344CB8AC3E}">
        <p14:creationId xmlns:p14="http://schemas.microsoft.com/office/powerpoint/2010/main" val="20190277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DCFA794-B02C-47A0-BED1-78FACF8D1692}"/>
              </a:ext>
            </a:extLst>
          </p:cNvPr>
          <p:cNvSpPr txBox="1"/>
          <p:nvPr/>
        </p:nvSpPr>
        <p:spPr>
          <a:xfrm>
            <a:off x="296911" y="1523533"/>
            <a:ext cx="1979564" cy="338554"/>
          </a:xfrm>
          <a:prstGeom prst="rect">
            <a:avLst/>
          </a:prstGeom>
          <a:noFill/>
        </p:spPr>
        <p:txBody>
          <a:bodyPr wrap="square" rtlCol="0">
            <a:spAutoFit/>
          </a:bodyPr>
          <a:lstStyle/>
          <a:p>
            <a:r>
              <a:rPr lang="en-US" sz="1600" err="1">
                <a:solidFill>
                  <a:srgbClr val="3333CC"/>
                </a:solidFill>
              </a:rPr>
              <a:t>pyplot</a:t>
            </a:r>
            <a:r>
              <a:rPr lang="en-US" sz="1600">
                <a:solidFill>
                  <a:srgbClr val="3333CC"/>
                </a:solidFill>
              </a:rPr>
              <a:t>.kde(</a:t>
            </a:r>
          </a:p>
        </p:txBody>
      </p:sp>
      <p:sp>
        <p:nvSpPr>
          <p:cNvPr id="17" name="TextBox 16">
            <a:extLst>
              <a:ext uri="{FF2B5EF4-FFF2-40B4-BE49-F238E27FC236}">
                <a16:creationId xmlns:a16="http://schemas.microsoft.com/office/drawing/2014/main" id="{0E0B0897-F5D5-45CD-BC7B-72AB6537E5C3}"/>
              </a:ext>
            </a:extLst>
          </p:cNvPr>
          <p:cNvSpPr txBox="1"/>
          <p:nvPr/>
        </p:nvSpPr>
        <p:spPr>
          <a:xfrm>
            <a:off x="296911" y="955153"/>
            <a:ext cx="4137306" cy="338554"/>
          </a:xfrm>
          <a:prstGeom prst="rect">
            <a:avLst/>
          </a:prstGeom>
          <a:noFill/>
        </p:spPr>
        <p:txBody>
          <a:bodyPr wrap="square" rtlCol="0">
            <a:spAutoFit/>
          </a:bodyPr>
          <a:lstStyle/>
          <a:p>
            <a:r>
              <a:rPr lang="en-US" sz="1600"/>
              <a:t>Some more options for histogram,</a:t>
            </a:r>
            <a:endParaRPr lang="en-US" sz="2000"/>
          </a:p>
        </p:txBody>
      </p:sp>
      <p:sp>
        <p:nvSpPr>
          <p:cNvPr id="2" name="TextBox 1">
            <a:extLst>
              <a:ext uri="{FF2B5EF4-FFF2-40B4-BE49-F238E27FC236}">
                <a16:creationId xmlns:a16="http://schemas.microsoft.com/office/drawing/2014/main" id="{E6734D2F-A99A-8C17-0B90-3C22E8D19CE2}"/>
              </a:ext>
            </a:extLst>
          </p:cNvPr>
          <p:cNvSpPr txBox="1"/>
          <p:nvPr/>
        </p:nvSpPr>
        <p:spPr>
          <a:xfrm>
            <a:off x="296911" y="3766247"/>
            <a:ext cx="5330754" cy="830997"/>
          </a:xfrm>
          <a:prstGeom prst="rect">
            <a:avLst/>
          </a:prstGeom>
          <a:solidFill>
            <a:srgbClr val="FF99FF"/>
          </a:solidFill>
          <a:ln>
            <a:noFill/>
          </a:ln>
        </p:spPr>
        <p:txBody>
          <a:bodyPr wrap="square">
            <a:spAutoFit/>
          </a:bodyPr>
          <a:lstStyle/>
          <a:p>
            <a:r>
              <a:rPr lang="en-US" sz="1600"/>
              <a:t>Note there are a lot of implicit arguments in this function, some of which I’ve left off, and so you might need to write keyword in explicitly, like bins = …, color = …, weights = …</a:t>
            </a:r>
          </a:p>
        </p:txBody>
      </p:sp>
      <p:sp>
        <p:nvSpPr>
          <p:cNvPr id="8" name="TextBox 7">
            <a:extLst>
              <a:ext uri="{FF2B5EF4-FFF2-40B4-BE49-F238E27FC236}">
                <a16:creationId xmlns:a16="http://schemas.microsoft.com/office/drawing/2014/main" id="{2838BBFB-9506-DB56-833F-A5AB45E9758B}"/>
              </a:ext>
            </a:extLst>
          </p:cNvPr>
          <p:cNvSpPr txBox="1"/>
          <p:nvPr/>
        </p:nvSpPr>
        <p:spPr>
          <a:xfrm>
            <a:off x="1305743" y="2223005"/>
            <a:ext cx="2361382" cy="338554"/>
          </a:xfrm>
          <a:prstGeom prst="rect">
            <a:avLst/>
          </a:prstGeom>
          <a:noFill/>
        </p:spPr>
        <p:txBody>
          <a:bodyPr wrap="square">
            <a:spAutoFit/>
          </a:bodyPr>
          <a:lstStyle/>
          <a:p>
            <a:r>
              <a:rPr lang="en-US" sz="1600">
                <a:solidFill>
                  <a:srgbClr val="3333CC"/>
                </a:solidFill>
              </a:rPr>
              <a:t>align = “mid, left, right”</a:t>
            </a:r>
            <a:endParaRPr lang="en-US" sz="1600"/>
          </a:p>
        </p:txBody>
      </p:sp>
      <mc:AlternateContent xmlns:mc="http://schemas.openxmlformats.org/markup-compatibility/2006" xmlns:p14="http://schemas.microsoft.com/office/powerpoint/2010/main">
        <mc:Choice Requires="p14">
          <p:contentPart p14:bwMode="auto" r:id="rId2">
            <p14:nvContentPartPr>
              <p14:cNvPr id="10" name="Ink 9">
                <a:extLst>
                  <a:ext uri="{FF2B5EF4-FFF2-40B4-BE49-F238E27FC236}">
                    <a16:creationId xmlns:a16="http://schemas.microsoft.com/office/drawing/2014/main" id="{86CAB85D-4E6F-42C9-6884-AD5FBE25E26E}"/>
                  </a:ext>
                </a:extLst>
              </p14:cNvPr>
              <p14:cNvContentPartPr/>
              <p14:nvPr/>
            </p14:nvContentPartPr>
            <p14:xfrm>
              <a:off x="3643909" y="2392679"/>
              <a:ext cx="312840" cy="29880"/>
            </p14:xfrm>
          </p:contentPart>
        </mc:Choice>
        <mc:Fallback xmlns="">
          <p:pic>
            <p:nvPicPr>
              <p:cNvPr id="10" name="Ink 9">
                <a:extLst>
                  <a:ext uri="{FF2B5EF4-FFF2-40B4-BE49-F238E27FC236}">
                    <a16:creationId xmlns:a16="http://schemas.microsoft.com/office/drawing/2014/main" id="{86CAB85D-4E6F-42C9-6884-AD5FBE25E26E}"/>
                  </a:ext>
                </a:extLst>
              </p:cNvPr>
              <p:cNvPicPr/>
              <p:nvPr/>
            </p:nvPicPr>
            <p:blipFill>
              <a:blip r:embed="rId3"/>
              <a:stretch>
                <a:fillRect/>
              </a:stretch>
            </p:blipFill>
            <p:spPr>
              <a:xfrm>
                <a:off x="3637789" y="2386559"/>
                <a:ext cx="325080" cy="42120"/>
              </a:xfrm>
              <a:prstGeom prst="rect">
                <a:avLst/>
              </a:prstGeom>
            </p:spPr>
          </p:pic>
        </mc:Fallback>
      </mc:AlternateContent>
      <p:sp>
        <p:nvSpPr>
          <p:cNvPr id="14" name="TextBox 13">
            <a:extLst>
              <a:ext uri="{FF2B5EF4-FFF2-40B4-BE49-F238E27FC236}">
                <a16:creationId xmlns:a16="http://schemas.microsoft.com/office/drawing/2014/main" id="{8FF28506-742F-A35B-50AA-09C51B7A296A}"/>
              </a:ext>
            </a:extLst>
          </p:cNvPr>
          <p:cNvSpPr txBox="1"/>
          <p:nvPr/>
        </p:nvSpPr>
        <p:spPr>
          <a:xfrm>
            <a:off x="1305743" y="1521390"/>
            <a:ext cx="2589982" cy="338554"/>
          </a:xfrm>
          <a:prstGeom prst="rect">
            <a:avLst/>
          </a:prstGeom>
          <a:noFill/>
        </p:spPr>
        <p:txBody>
          <a:bodyPr wrap="square">
            <a:spAutoFit/>
          </a:bodyPr>
          <a:lstStyle/>
          <a:p>
            <a:r>
              <a:rPr lang="en-US" sz="1600">
                <a:solidFill>
                  <a:srgbClr val="3333CC"/>
                </a:solidFill>
              </a:rPr>
              <a:t>orientation = “horizontal”</a:t>
            </a:r>
            <a:endParaRPr lang="en-US" sz="1600"/>
          </a:p>
        </p:txBody>
      </p:sp>
      <mc:AlternateContent xmlns:mc="http://schemas.openxmlformats.org/markup-compatibility/2006" xmlns:p14="http://schemas.microsoft.com/office/powerpoint/2010/main">
        <mc:Choice Requires="p14">
          <p:contentPart p14:bwMode="auto" r:id="rId4">
            <p14:nvContentPartPr>
              <p14:cNvPr id="18" name="Ink 17">
                <a:extLst>
                  <a:ext uri="{FF2B5EF4-FFF2-40B4-BE49-F238E27FC236}">
                    <a16:creationId xmlns:a16="http://schemas.microsoft.com/office/drawing/2014/main" id="{4020F051-84E5-5E2B-313D-AD740251344E}"/>
                  </a:ext>
                </a:extLst>
              </p14:cNvPr>
              <p14:cNvContentPartPr/>
              <p14:nvPr/>
            </p14:nvContentPartPr>
            <p14:xfrm>
              <a:off x="3895725" y="1700595"/>
              <a:ext cx="336600" cy="19800"/>
            </p14:xfrm>
          </p:contentPart>
        </mc:Choice>
        <mc:Fallback xmlns="">
          <p:pic>
            <p:nvPicPr>
              <p:cNvPr id="18" name="Ink 17">
                <a:extLst>
                  <a:ext uri="{FF2B5EF4-FFF2-40B4-BE49-F238E27FC236}">
                    <a16:creationId xmlns:a16="http://schemas.microsoft.com/office/drawing/2014/main" id="{4020F051-84E5-5E2B-313D-AD740251344E}"/>
                  </a:ext>
                </a:extLst>
              </p:cNvPr>
              <p:cNvPicPr/>
              <p:nvPr/>
            </p:nvPicPr>
            <p:blipFill>
              <a:blip r:embed="rId5"/>
              <a:stretch>
                <a:fillRect/>
              </a:stretch>
            </p:blipFill>
            <p:spPr>
              <a:xfrm>
                <a:off x="3889605" y="1694475"/>
                <a:ext cx="348840" cy="32040"/>
              </a:xfrm>
              <a:prstGeom prst="rect">
                <a:avLst/>
              </a:prstGeom>
            </p:spPr>
          </p:pic>
        </mc:Fallback>
      </mc:AlternateContent>
      <p:sp>
        <p:nvSpPr>
          <p:cNvPr id="19" name="TextBox 18">
            <a:extLst>
              <a:ext uri="{FF2B5EF4-FFF2-40B4-BE49-F238E27FC236}">
                <a16:creationId xmlns:a16="http://schemas.microsoft.com/office/drawing/2014/main" id="{01C8E9FF-0085-BCBA-0E0A-5BD41B144C14}"/>
              </a:ext>
            </a:extLst>
          </p:cNvPr>
          <p:cNvSpPr txBox="1"/>
          <p:nvPr/>
        </p:nvSpPr>
        <p:spPr>
          <a:xfrm>
            <a:off x="4561009" y="1529125"/>
            <a:ext cx="2818742" cy="307777"/>
          </a:xfrm>
          <a:prstGeom prst="rect">
            <a:avLst/>
          </a:prstGeom>
          <a:noFill/>
        </p:spPr>
        <p:txBody>
          <a:bodyPr wrap="square">
            <a:spAutoFit/>
          </a:bodyPr>
          <a:lstStyle/>
          <a:p>
            <a:r>
              <a:rPr lang="en-US" sz="1400"/>
              <a:t>will tilt histogram sideways,</a:t>
            </a:r>
          </a:p>
        </p:txBody>
      </p:sp>
      <p:sp>
        <p:nvSpPr>
          <p:cNvPr id="20" name="TextBox 19">
            <a:extLst>
              <a:ext uri="{FF2B5EF4-FFF2-40B4-BE49-F238E27FC236}">
                <a16:creationId xmlns:a16="http://schemas.microsoft.com/office/drawing/2014/main" id="{5F55BFE9-687B-8AF2-1A9A-EFC9D7F489DC}"/>
              </a:ext>
            </a:extLst>
          </p:cNvPr>
          <p:cNvSpPr txBox="1"/>
          <p:nvPr/>
        </p:nvSpPr>
        <p:spPr>
          <a:xfrm>
            <a:off x="4189962" y="2276582"/>
            <a:ext cx="2818742" cy="307777"/>
          </a:xfrm>
          <a:prstGeom prst="rect">
            <a:avLst/>
          </a:prstGeom>
          <a:noFill/>
        </p:spPr>
        <p:txBody>
          <a:bodyPr wrap="square">
            <a:spAutoFit/>
          </a:bodyPr>
          <a:lstStyle/>
          <a:p>
            <a:r>
              <a:rPr lang="en-US" sz="1400"/>
              <a:t>does something else.</a:t>
            </a:r>
          </a:p>
        </p:txBody>
      </p:sp>
      <p:sp>
        <p:nvSpPr>
          <p:cNvPr id="21" name="TextBox 20">
            <a:extLst>
              <a:ext uri="{FF2B5EF4-FFF2-40B4-BE49-F238E27FC236}">
                <a16:creationId xmlns:a16="http://schemas.microsoft.com/office/drawing/2014/main" id="{72B306E4-5471-9FB6-849A-E1ABB4E57084}"/>
              </a:ext>
            </a:extLst>
          </p:cNvPr>
          <p:cNvSpPr txBox="1"/>
          <p:nvPr/>
        </p:nvSpPr>
        <p:spPr>
          <a:xfrm>
            <a:off x="1182151" y="2753200"/>
            <a:ext cx="247184" cy="338554"/>
          </a:xfrm>
          <a:prstGeom prst="rect">
            <a:avLst/>
          </a:prstGeom>
          <a:noFill/>
        </p:spPr>
        <p:txBody>
          <a:bodyPr wrap="none" rtlCol="0">
            <a:spAutoFit/>
          </a:bodyPr>
          <a:lstStyle/>
          <a:p>
            <a:r>
              <a:rPr lang="en-US" sz="1600">
                <a:solidFill>
                  <a:srgbClr val="3333FF"/>
                </a:solidFill>
              </a:rPr>
              <a:t>)</a:t>
            </a:r>
            <a:endParaRPr lang="en-US">
              <a:solidFill>
                <a:srgbClr val="3333FF"/>
              </a:solidFill>
            </a:endParaRPr>
          </a:p>
        </p:txBody>
      </p:sp>
      <p:sp>
        <p:nvSpPr>
          <p:cNvPr id="3" name="TextBox 2">
            <a:extLst>
              <a:ext uri="{FF2B5EF4-FFF2-40B4-BE49-F238E27FC236}">
                <a16:creationId xmlns:a16="http://schemas.microsoft.com/office/drawing/2014/main" id="{4ACF8783-3EF9-F784-D881-DF0B51CE9C26}"/>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Tree>
    <p:extLst>
      <p:ext uri="{BB962C8B-B14F-4D97-AF65-F5344CB8AC3E}">
        <p14:creationId xmlns:p14="http://schemas.microsoft.com/office/powerpoint/2010/main" val="25532597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CC5EADDC-8EBA-4D10-B29E-D4CE429C7A90}"/>
              </a:ext>
            </a:extLst>
          </p:cNvPr>
          <p:cNvSpPr txBox="1"/>
          <p:nvPr/>
        </p:nvSpPr>
        <p:spPr>
          <a:xfrm>
            <a:off x="280358" y="4677107"/>
            <a:ext cx="11797342" cy="584775"/>
          </a:xfrm>
          <a:prstGeom prst="rect">
            <a:avLst/>
          </a:prstGeom>
          <a:noFill/>
        </p:spPr>
        <p:txBody>
          <a:bodyPr wrap="square" rtlCol="0">
            <a:spAutoFit/>
          </a:bodyPr>
          <a:lstStyle/>
          <a:p>
            <a:r>
              <a:rPr lang="en-US" sz="1600">
                <a:solidFill>
                  <a:srgbClr val="3333CC"/>
                </a:solidFill>
              </a:rPr>
              <a:t>pyplot.pie(range, colors = listofcolors, labels = listoflabels, explode = explodelist, startangle = angle, shadow = True/False, autopct = %0.nf%%, </a:t>
            </a:r>
          </a:p>
          <a:p>
            <a:r>
              <a:rPr lang="en-US" sz="1600">
                <a:solidFill>
                  <a:srgbClr val="3333CC"/>
                </a:solidFill>
              </a:rPr>
              <a:t>                     startangle = #)</a:t>
            </a:r>
          </a:p>
        </p:txBody>
      </p:sp>
      <p:sp>
        <p:nvSpPr>
          <p:cNvPr id="3" name="TextBox 2">
            <a:extLst>
              <a:ext uri="{FF2B5EF4-FFF2-40B4-BE49-F238E27FC236}">
                <a16:creationId xmlns:a16="http://schemas.microsoft.com/office/drawing/2014/main" id="{4DF585C5-1332-4C45-AB7F-711EAA04B3FA}"/>
              </a:ext>
            </a:extLst>
          </p:cNvPr>
          <p:cNvSpPr txBox="1"/>
          <p:nvPr/>
        </p:nvSpPr>
        <p:spPr>
          <a:xfrm>
            <a:off x="324723" y="866450"/>
            <a:ext cx="10459131" cy="584775"/>
          </a:xfrm>
          <a:prstGeom prst="rect">
            <a:avLst/>
          </a:prstGeom>
          <a:noFill/>
        </p:spPr>
        <p:txBody>
          <a:bodyPr wrap="square" rtlCol="0">
            <a:spAutoFit/>
          </a:bodyPr>
          <a:lstStyle/>
          <a:p>
            <a:r>
              <a:rPr lang="en-US" sz="1600"/>
              <a:t>These are some of the </a:t>
            </a:r>
            <a:r>
              <a:rPr lang="en-US" sz="1600">
                <a:solidFill>
                  <a:srgbClr val="FF0000"/>
                </a:solidFill>
              </a:rPr>
              <a:t>typeofplot</a:t>
            </a:r>
            <a:r>
              <a:rPr lang="en-US" sz="1600"/>
              <a:t> options.  Can create a pie chart.  Gotta set an array of values to put into the charge.  Guess I’ll call that the Range.</a:t>
            </a:r>
            <a:endParaRPr lang="en-US"/>
          </a:p>
        </p:txBody>
      </p:sp>
      <p:sp>
        <p:nvSpPr>
          <p:cNvPr id="7" name="TextBox 6">
            <a:extLst>
              <a:ext uri="{FF2B5EF4-FFF2-40B4-BE49-F238E27FC236}">
                <a16:creationId xmlns:a16="http://schemas.microsoft.com/office/drawing/2014/main" id="{045162FB-3EB9-4216-88AE-5A2CB9C11C4C}"/>
              </a:ext>
            </a:extLst>
          </p:cNvPr>
          <p:cNvSpPr txBox="1"/>
          <p:nvPr/>
        </p:nvSpPr>
        <p:spPr>
          <a:xfrm>
            <a:off x="3569876" y="3187109"/>
            <a:ext cx="2033082" cy="523220"/>
          </a:xfrm>
          <a:prstGeom prst="rect">
            <a:avLst/>
          </a:prstGeom>
          <a:noFill/>
        </p:spPr>
        <p:txBody>
          <a:bodyPr wrap="square" rtlCol="0">
            <a:spAutoFit/>
          </a:bodyPr>
          <a:lstStyle/>
          <a:p>
            <a:r>
              <a:rPr lang="en-US" sz="1400"/>
              <a:t>List of labels for each object in range.</a:t>
            </a:r>
          </a:p>
        </p:txBody>
      </p:sp>
      <p:sp>
        <p:nvSpPr>
          <p:cNvPr id="10" name="TextBox 9">
            <a:extLst>
              <a:ext uri="{FF2B5EF4-FFF2-40B4-BE49-F238E27FC236}">
                <a16:creationId xmlns:a16="http://schemas.microsoft.com/office/drawing/2014/main" id="{3C2BD647-922B-409E-B0CD-18EB00326BD1}"/>
              </a:ext>
            </a:extLst>
          </p:cNvPr>
          <p:cNvSpPr txBox="1"/>
          <p:nvPr/>
        </p:nvSpPr>
        <p:spPr>
          <a:xfrm>
            <a:off x="846306" y="1868462"/>
            <a:ext cx="3501958" cy="954107"/>
          </a:xfrm>
          <a:prstGeom prst="rect">
            <a:avLst/>
          </a:prstGeom>
          <a:noFill/>
        </p:spPr>
        <p:txBody>
          <a:bodyPr wrap="square" rtlCol="0">
            <a:spAutoFit/>
          </a:bodyPr>
          <a:lstStyle/>
          <a:p>
            <a:r>
              <a:rPr lang="en-US" sz="1400"/>
              <a:t>Can choose the colors of each object/wedge.  So this list of colors must be in 1-1 correspondence with the range.  If don’t specify this list then it will use default.  </a:t>
            </a:r>
          </a:p>
        </p:txBody>
      </p:sp>
      <p:sp>
        <p:nvSpPr>
          <p:cNvPr id="11" name="TextBox 10">
            <a:extLst>
              <a:ext uri="{FF2B5EF4-FFF2-40B4-BE49-F238E27FC236}">
                <a16:creationId xmlns:a16="http://schemas.microsoft.com/office/drawing/2014/main" id="{E492AAF1-2D58-428D-9094-FD28ED1A8BB4}"/>
              </a:ext>
            </a:extLst>
          </p:cNvPr>
          <p:cNvSpPr txBox="1"/>
          <p:nvPr/>
        </p:nvSpPr>
        <p:spPr>
          <a:xfrm>
            <a:off x="4850804" y="1932714"/>
            <a:ext cx="2992934" cy="954107"/>
          </a:xfrm>
          <a:prstGeom prst="rect">
            <a:avLst/>
          </a:prstGeom>
          <a:noFill/>
        </p:spPr>
        <p:txBody>
          <a:bodyPr wrap="square" rtlCol="0">
            <a:spAutoFit/>
          </a:bodyPr>
          <a:lstStyle/>
          <a:p>
            <a:r>
              <a:rPr lang="en-US" sz="1400"/>
              <a:t>If want to displace (explode) a wedge from the center, then input this list of numbers specifying the desired displacement of each member.   </a:t>
            </a:r>
          </a:p>
        </p:txBody>
      </p:sp>
      <p:sp>
        <p:nvSpPr>
          <p:cNvPr id="12" name="TextBox 11">
            <a:extLst>
              <a:ext uri="{FF2B5EF4-FFF2-40B4-BE49-F238E27FC236}">
                <a16:creationId xmlns:a16="http://schemas.microsoft.com/office/drawing/2014/main" id="{38025C4B-D7E1-4036-A920-D0A86C225FC5}"/>
              </a:ext>
            </a:extLst>
          </p:cNvPr>
          <p:cNvSpPr txBox="1"/>
          <p:nvPr/>
        </p:nvSpPr>
        <p:spPr>
          <a:xfrm>
            <a:off x="282098" y="3152820"/>
            <a:ext cx="2033082" cy="954107"/>
          </a:xfrm>
          <a:prstGeom prst="rect">
            <a:avLst/>
          </a:prstGeom>
          <a:noFill/>
        </p:spPr>
        <p:txBody>
          <a:bodyPr wrap="square" rtlCol="0">
            <a:spAutoFit/>
          </a:bodyPr>
          <a:lstStyle/>
          <a:p>
            <a:r>
              <a:rPr lang="en-US" sz="1400"/>
              <a:t>Range is a list of numerical values associated with each object in the chart.  </a:t>
            </a:r>
          </a:p>
        </p:txBody>
      </p:sp>
      <p:sp>
        <p:nvSpPr>
          <p:cNvPr id="13" name="TextBox 12">
            <a:extLst>
              <a:ext uri="{FF2B5EF4-FFF2-40B4-BE49-F238E27FC236}">
                <a16:creationId xmlns:a16="http://schemas.microsoft.com/office/drawing/2014/main" id="{7D5271DE-0F62-48E4-BB94-69CF1F0007ED}"/>
              </a:ext>
            </a:extLst>
          </p:cNvPr>
          <p:cNvSpPr txBox="1"/>
          <p:nvPr/>
        </p:nvSpPr>
        <p:spPr>
          <a:xfrm>
            <a:off x="7843738" y="2441121"/>
            <a:ext cx="2033082" cy="738664"/>
          </a:xfrm>
          <a:prstGeom prst="rect">
            <a:avLst/>
          </a:prstGeom>
          <a:noFill/>
        </p:spPr>
        <p:txBody>
          <a:bodyPr wrap="square" rtlCol="0">
            <a:spAutoFit/>
          </a:bodyPr>
          <a:lstStyle/>
          <a:p>
            <a:r>
              <a:rPr lang="en-US" sz="1400"/>
              <a:t>This  specifies the angle where the lower edge of the first object starts.</a:t>
            </a:r>
            <a:endParaRPr lang="en-US"/>
          </a:p>
        </p:txBody>
      </p:sp>
      <p:sp>
        <p:nvSpPr>
          <p:cNvPr id="15" name="TextBox 14">
            <a:extLst>
              <a:ext uri="{FF2B5EF4-FFF2-40B4-BE49-F238E27FC236}">
                <a16:creationId xmlns:a16="http://schemas.microsoft.com/office/drawing/2014/main" id="{D83527E3-7DA2-43F5-9148-115297AB4F20}"/>
              </a:ext>
            </a:extLst>
          </p:cNvPr>
          <p:cNvSpPr txBox="1"/>
          <p:nvPr/>
        </p:nvSpPr>
        <p:spPr>
          <a:xfrm>
            <a:off x="9863502" y="3106654"/>
            <a:ext cx="1984787" cy="523220"/>
          </a:xfrm>
          <a:prstGeom prst="rect">
            <a:avLst/>
          </a:prstGeom>
          <a:noFill/>
        </p:spPr>
        <p:txBody>
          <a:bodyPr wrap="square" rtlCol="0">
            <a:spAutoFit/>
          </a:bodyPr>
          <a:lstStyle/>
          <a:p>
            <a:r>
              <a:rPr lang="en-US" sz="1400"/>
              <a:t>If want shadow effects, then say so.</a:t>
            </a:r>
          </a:p>
        </p:txBody>
      </p:sp>
      <mc:AlternateContent xmlns:mc="http://schemas.openxmlformats.org/markup-compatibility/2006" xmlns:p14="http://schemas.microsoft.com/office/powerpoint/2010/main">
        <mc:Choice Requires="p14">
          <p:contentPart p14:bwMode="auto" r:id="rId2">
            <p14:nvContentPartPr>
              <p14:cNvPr id="16" name="Ink 15">
                <a:extLst>
                  <a:ext uri="{FF2B5EF4-FFF2-40B4-BE49-F238E27FC236}">
                    <a16:creationId xmlns:a16="http://schemas.microsoft.com/office/drawing/2014/main" id="{6456AA14-1969-4439-985B-F28DE0DE6046}"/>
                  </a:ext>
                </a:extLst>
              </p14:cNvPr>
              <p14:cNvContentPartPr/>
              <p14:nvPr/>
            </p14:nvContentPartPr>
            <p14:xfrm>
              <a:off x="1390481" y="4148178"/>
              <a:ext cx="215640" cy="428400"/>
            </p14:xfrm>
          </p:contentPart>
        </mc:Choice>
        <mc:Fallback xmlns="">
          <p:pic>
            <p:nvPicPr>
              <p:cNvPr id="16" name="Ink 15">
                <a:extLst>
                  <a:ext uri="{FF2B5EF4-FFF2-40B4-BE49-F238E27FC236}">
                    <a16:creationId xmlns:a16="http://schemas.microsoft.com/office/drawing/2014/main" id="{6456AA14-1969-4439-985B-F28DE0DE6046}"/>
                  </a:ext>
                </a:extLst>
              </p:cNvPr>
              <p:cNvPicPr/>
              <p:nvPr/>
            </p:nvPicPr>
            <p:blipFill>
              <a:blip r:embed="rId3"/>
              <a:stretch>
                <a:fillRect/>
              </a:stretch>
            </p:blipFill>
            <p:spPr>
              <a:xfrm>
                <a:off x="1381481" y="4139186"/>
                <a:ext cx="233280" cy="446025"/>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7" name="Ink 16">
                <a:extLst>
                  <a:ext uri="{FF2B5EF4-FFF2-40B4-BE49-F238E27FC236}">
                    <a16:creationId xmlns:a16="http://schemas.microsoft.com/office/drawing/2014/main" id="{B68E65AE-D561-4F55-97C4-D7C707E2F854}"/>
                  </a:ext>
                </a:extLst>
              </p14:cNvPr>
              <p14:cNvContentPartPr/>
              <p14:nvPr/>
            </p14:nvContentPartPr>
            <p14:xfrm>
              <a:off x="2499641" y="2990778"/>
              <a:ext cx="127080" cy="1593720"/>
            </p14:xfrm>
          </p:contentPart>
        </mc:Choice>
        <mc:Fallback xmlns="">
          <p:pic>
            <p:nvPicPr>
              <p:cNvPr id="17" name="Ink 16">
                <a:extLst>
                  <a:ext uri="{FF2B5EF4-FFF2-40B4-BE49-F238E27FC236}">
                    <a16:creationId xmlns:a16="http://schemas.microsoft.com/office/drawing/2014/main" id="{B68E65AE-D561-4F55-97C4-D7C707E2F854}"/>
                  </a:ext>
                </a:extLst>
              </p:cNvPr>
              <p:cNvPicPr/>
              <p:nvPr/>
            </p:nvPicPr>
            <p:blipFill>
              <a:blip r:embed="rId5"/>
              <a:stretch>
                <a:fillRect/>
              </a:stretch>
            </p:blipFill>
            <p:spPr>
              <a:xfrm>
                <a:off x="2490641" y="2981778"/>
                <a:ext cx="144720" cy="16113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0" name="Ink 19">
                <a:extLst>
                  <a:ext uri="{FF2B5EF4-FFF2-40B4-BE49-F238E27FC236}">
                    <a16:creationId xmlns:a16="http://schemas.microsoft.com/office/drawing/2014/main" id="{6EB29B3B-2404-4464-8092-78FAD472EAED}"/>
                  </a:ext>
                </a:extLst>
              </p14:cNvPr>
              <p14:cNvContentPartPr/>
              <p14:nvPr/>
            </p14:nvContentPartPr>
            <p14:xfrm>
              <a:off x="4054841" y="3788178"/>
              <a:ext cx="137520" cy="786240"/>
            </p14:xfrm>
          </p:contentPart>
        </mc:Choice>
        <mc:Fallback xmlns="">
          <p:pic>
            <p:nvPicPr>
              <p:cNvPr id="20" name="Ink 19">
                <a:extLst>
                  <a:ext uri="{FF2B5EF4-FFF2-40B4-BE49-F238E27FC236}">
                    <a16:creationId xmlns:a16="http://schemas.microsoft.com/office/drawing/2014/main" id="{6EB29B3B-2404-4464-8092-78FAD472EAED}"/>
                  </a:ext>
                </a:extLst>
              </p:cNvPr>
              <p:cNvPicPr/>
              <p:nvPr/>
            </p:nvPicPr>
            <p:blipFill>
              <a:blip r:embed="rId7"/>
              <a:stretch>
                <a:fillRect/>
              </a:stretch>
            </p:blipFill>
            <p:spPr>
              <a:xfrm>
                <a:off x="4045841" y="3779178"/>
                <a:ext cx="155160" cy="8038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1" name="Ink 20">
                <a:extLst>
                  <a:ext uri="{FF2B5EF4-FFF2-40B4-BE49-F238E27FC236}">
                    <a16:creationId xmlns:a16="http://schemas.microsoft.com/office/drawing/2014/main" id="{8B9DB8AC-BC51-439A-968C-C0DAD457D057}"/>
                  </a:ext>
                </a:extLst>
              </p14:cNvPr>
              <p14:cNvContentPartPr/>
              <p14:nvPr/>
            </p14:nvContentPartPr>
            <p14:xfrm>
              <a:off x="5972561" y="2961618"/>
              <a:ext cx="167040" cy="1547280"/>
            </p14:xfrm>
          </p:contentPart>
        </mc:Choice>
        <mc:Fallback xmlns="">
          <p:pic>
            <p:nvPicPr>
              <p:cNvPr id="21" name="Ink 20">
                <a:extLst>
                  <a:ext uri="{FF2B5EF4-FFF2-40B4-BE49-F238E27FC236}">
                    <a16:creationId xmlns:a16="http://schemas.microsoft.com/office/drawing/2014/main" id="{8B9DB8AC-BC51-439A-968C-C0DAD457D057}"/>
                  </a:ext>
                </a:extLst>
              </p:cNvPr>
              <p:cNvPicPr/>
              <p:nvPr/>
            </p:nvPicPr>
            <p:blipFill>
              <a:blip r:embed="rId9"/>
              <a:stretch>
                <a:fillRect/>
              </a:stretch>
            </p:blipFill>
            <p:spPr>
              <a:xfrm>
                <a:off x="5963542" y="2952618"/>
                <a:ext cx="184718" cy="15649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2" name="Ink 21">
                <a:extLst>
                  <a:ext uri="{FF2B5EF4-FFF2-40B4-BE49-F238E27FC236}">
                    <a16:creationId xmlns:a16="http://schemas.microsoft.com/office/drawing/2014/main" id="{91BFC664-95F9-4DEC-80AD-A3A9BEF6E0CE}"/>
                  </a:ext>
                </a:extLst>
              </p14:cNvPr>
              <p14:cNvContentPartPr/>
              <p14:nvPr/>
            </p14:nvContentPartPr>
            <p14:xfrm>
              <a:off x="7819721" y="3234138"/>
              <a:ext cx="828360" cy="1389600"/>
            </p14:xfrm>
          </p:contentPart>
        </mc:Choice>
        <mc:Fallback xmlns="">
          <p:pic>
            <p:nvPicPr>
              <p:cNvPr id="22" name="Ink 21">
                <a:extLst>
                  <a:ext uri="{FF2B5EF4-FFF2-40B4-BE49-F238E27FC236}">
                    <a16:creationId xmlns:a16="http://schemas.microsoft.com/office/drawing/2014/main" id="{91BFC664-95F9-4DEC-80AD-A3A9BEF6E0CE}"/>
                  </a:ext>
                </a:extLst>
              </p:cNvPr>
              <p:cNvPicPr/>
              <p:nvPr/>
            </p:nvPicPr>
            <p:blipFill>
              <a:blip r:embed="rId11"/>
              <a:stretch>
                <a:fillRect/>
              </a:stretch>
            </p:blipFill>
            <p:spPr>
              <a:xfrm>
                <a:off x="7810721" y="3225138"/>
                <a:ext cx="846000" cy="14072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3" name="Ink 22">
                <a:extLst>
                  <a:ext uri="{FF2B5EF4-FFF2-40B4-BE49-F238E27FC236}">
                    <a16:creationId xmlns:a16="http://schemas.microsoft.com/office/drawing/2014/main" id="{E8E4EABC-81C7-43B3-83F8-207544A99BF6}"/>
                  </a:ext>
                </a:extLst>
              </p14:cNvPr>
              <p14:cNvContentPartPr/>
              <p14:nvPr/>
            </p14:nvContentPartPr>
            <p14:xfrm>
              <a:off x="9493721" y="3671538"/>
              <a:ext cx="613800" cy="914400"/>
            </p14:xfrm>
          </p:contentPart>
        </mc:Choice>
        <mc:Fallback xmlns="">
          <p:pic>
            <p:nvPicPr>
              <p:cNvPr id="23" name="Ink 22">
                <a:extLst>
                  <a:ext uri="{FF2B5EF4-FFF2-40B4-BE49-F238E27FC236}">
                    <a16:creationId xmlns:a16="http://schemas.microsoft.com/office/drawing/2014/main" id="{E8E4EABC-81C7-43B3-83F8-207544A99BF6}"/>
                  </a:ext>
                </a:extLst>
              </p:cNvPr>
              <p:cNvPicPr/>
              <p:nvPr/>
            </p:nvPicPr>
            <p:blipFill>
              <a:blip r:embed="rId13"/>
              <a:stretch>
                <a:fillRect/>
              </a:stretch>
            </p:blipFill>
            <p:spPr>
              <a:xfrm>
                <a:off x="9484721" y="3662538"/>
                <a:ext cx="631440" cy="9320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 name="Ink 1">
                <a:extLst>
                  <a:ext uri="{FF2B5EF4-FFF2-40B4-BE49-F238E27FC236}">
                    <a16:creationId xmlns:a16="http://schemas.microsoft.com/office/drawing/2014/main" id="{BF2C9277-71EF-28D0-0471-A61BFEC7F09C}"/>
                  </a:ext>
                </a:extLst>
              </p14:cNvPr>
              <p14:cNvContentPartPr/>
              <p14:nvPr/>
            </p14:nvContentPartPr>
            <p14:xfrm>
              <a:off x="10666695" y="5025993"/>
              <a:ext cx="610920" cy="432000"/>
            </p14:xfrm>
          </p:contentPart>
        </mc:Choice>
        <mc:Fallback xmlns="">
          <p:pic>
            <p:nvPicPr>
              <p:cNvPr id="2" name="Ink 1">
                <a:extLst>
                  <a:ext uri="{FF2B5EF4-FFF2-40B4-BE49-F238E27FC236}">
                    <a16:creationId xmlns:a16="http://schemas.microsoft.com/office/drawing/2014/main" id="{BF2C9277-71EF-28D0-0471-A61BFEC7F09C}"/>
                  </a:ext>
                </a:extLst>
              </p:cNvPr>
              <p:cNvPicPr/>
              <p:nvPr/>
            </p:nvPicPr>
            <p:blipFill>
              <a:blip r:embed="rId15"/>
              <a:stretch>
                <a:fillRect/>
              </a:stretch>
            </p:blipFill>
            <p:spPr>
              <a:xfrm>
                <a:off x="10657695" y="5016993"/>
                <a:ext cx="628560" cy="449640"/>
              </a:xfrm>
              <a:prstGeom prst="rect">
                <a:avLst/>
              </a:prstGeom>
            </p:spPr>
          </p:pic>
        </mc:Fallback>
      </mc:AlternateContent>
      <p:sp>
        <p:nvSpPr>
          <p:cNvPr id="4" name="TextBox 3">
            <a:extLst>
              <a:ext uri="{FF2B5EF4-FFF2-40B4-BE49-F238E27FC236}">
                <a16:creationId xmlns:a16="http://schemas.microsoft.com/office/drawing/2014/main" id="{C28C9AAB-8FDF-E436-8532-67897091A3D5}"/>
              </a:ext>
            </a:extLst>
          </p:cNvPr>
          <p:cNvSpPr txBox="1"/>
          <p:nvPr/>
        </p:nvSpPr>
        <p:spPr>
          <a:xfrm>
            <a:off x="9800621" y="5508104"/>
            <a:ext cx="1966467" cy="738664"/>
          </a:xfrm>
          <a:prstGeom prst="rect">
            <a:avLst/>
          </a:prstGeom>
          <a:noFill/>
        </p:spPr>
        <p:txBody>
          <a:bodyPr wrap="square" rtlCol="0">
            <a:spAutoFit/>
          </a:bodyPr>
          <a:lstStyle/>
          <a:p>
            <a:r>
              <a:rPr lang="en-US" sz="1400"/>
              <a:t>will put the percentage taken up by each slice, out to n places past 0.</a:t>
            </a:r>
          </a:p>
        </p:txBody>
      </p:sp>
      <p:sp>
        <p:nvSpPr>
          <p:cNvPr id="5" name="TextBox 4">
            <a:extLst>
              <a:ext uri="{FF2B5EF4-FFF2-40B4-BE49-F238E27FC236}">
                <a16:creationId xmlns:a16="http://schemas.microsoft.com/office/drawing/2014/main" id="{AE069D7D-CC80-6A24-2826-6F0C946EE312}"/>
              </a:ext>
            </a:extLst>
          </p:cNvPr>
          <p:cNvSpPr txBox="1"/>
          <p:nvPr/>
        </p:nvSpPr>
        <p:spPr>
          <a:xfrm>
            <a:off x="2315180" y="5695444"/>
            <a:ext cx="2962725" cy="307777"/>
          </a:xfrm>
          <a:prstGeom prst="rect">
            <a:avLst/>
          </a:prstGeom>
          <a:noFill/>
          <a:ln>
            <a:noFill/>
          </a:ln>
        </p:spPr>
        <p:txBody>
          <a:bodyPr wrap="square" rtlCol="0">
            <a:spAutoFit/>
          </a:bodyPr>
          <a:lstStyle/>
          <a:p>
            <a:r>
              <a:rPr lang="en-US" sz="1400"/>
              <a:t>to rotate your pie charge # degrees.</a:t>
            </a:r>
          </a:p>
        </p:txBody>
      </p:sp>
      <mc:AlternateContent xmlns:mc="http://schemas.openxmlformats.org/markup-compatibility/2006" xmlns:p14="http://schemas.microsoft.com/office/powerpoint/2010/main">
        <mc:Choice Requires="p14">
          <p:contentPart p14:bwMode="auto" r:id="rId16">
            <p14:nvContentPartPr>
              <p14:cNvPr id="6" name="Ink 5">
                <a:extLst>
                  <a:ext uri="{FF2B5EF4-FFF2-40B4-BE49-F238E27FC236}">
                    <a16:creationId xmlns:a16="http://schemas.microsoft.com/office/drawing/2014/main" id="{564BF7ED-63FA-D7CB-B6C3-B7FB4BCD68CA}"/>
                  </a:ext>
                </a:extLst>
              </p14:cNvPr>
              <p14:cNvContentPartPr/>
              <p14:nvPr/>
            </p14:nvContentPartPr>
            <p14:xfrm>
              <a:off x="1952430" y="5305230"/>
              <a:ext cx="504720" cy="318600"/>
            </p14:xfrm>
          </p:contentPart>
        </mc:Choice>
        <mc:Fallback xmlns="">
          <p:pic>
            <p:nvPicPr>
              <p:cNvPr id="6" name="Ink 5">
                <a:extLst>
                  <a:ext uri="{FF2B5EF4-FFF2-40B4-BE49-F238E27FC236}">
                    <a16:creationId xmlns:a16="http://schemas.microsoft.com/office/drawing/2014/main" id="{564BF7ED-63FA-D7CB-B6C3-B7FB4BCD68CA}"/>
                  </a:ext>
                </a:extLst>
              </p:cNvPr>
              <p:cNvPicPr/>
              <p:nvPr/>
            </p:nvPicPr>
            <p:blipFill>
              <a:blip r:embed="rId17"/>
              <a:stretch>
                <a:fillRect/>
              </a:stretch>
            </p:blipFill>
            <p:spPr>
              <a:xfrm>
                <a:off x="1946310" y="5299110"/>
                <a:ext cx="516960" cy="330840"/>
              </a:xfrm>
              <a:prstGeom prst="rect">
                <a:avLst/>
              </a:prstGeom>
            </p:spPr>
          </p:pic>
        </mc:Fallback>
      </mc:AlternateContent>
      <p:sp>
        <p:nvSpPr>
          <p:cNvPr id="9" name="TextBox 8">
            <a:extLst>
              <a:ext uri="{FF2B5EF4-FFF2-40B4-BE49-F238E27FC236}">
                <a16:creationId xmlns:a16="http://schemas.microsoft.com/office/drawing/2014/main" id="{40FD3BB0-323E-4E62-692D-2C8D2201FDE3}"/>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Tree>
    <p:extLst>
      <p:ext uri="{BB962C8B-B14F-4D97-AF65-F5344CB8AC3E}">
        <p14:creationId xmlns:p14="http://schemas.microsoft.com/office/powerpoint/2010/main" val="8632143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F585C5-1332-4C45-AB7F-711EAA04B3FA}"/>
              </a:ext>
            </a:extLst>
          </p:cNvPr>
          <p:cNvSpPr txBox="1"/>
          <p:nvPr/>
        </p:nvSpPr>
        <p:spPr>
          <a:xfrm>
            <a:off x="505839" y="992221"/>
            <a:ext cx="2237362" cy="338554"/>
          </a:xfrm>
          <a:prstGeom prst="rect">
            <a:avLst/>
          </a:prstGeom>
          <a:noFill/>
        </p:spPr>
        <p:txBody>
          <a:bodyPr wrap="square" rtlCol="0">
            <a:spAutoFit/>
          </a:bodyPr>
          <a:lstStyle/>
          <a:p>
            <a:r>
              <a:rPr lang="en-US" sz="1600"/>
              <a:t>For example,</a:t>
            </a:r>
            <a:endParaRPr lang="en-US"/>
          </a:p>
        </p:txBody>
      </p:sp>
      <p:pic>
        <p:nvPicPr>
          <p:cNvPr id="4" name="Picture 3">
            <a:extLst>
              <a:ext uri="{FF2B5EF4-FFF2-40B4-BE49-F238E27FC236}">
                <a16:creationId xmlns:a16="http://schemas.microsoft.com/office/drawing/2014/main" id="{7CB5FCD4-6603-59AB-DF8C-E9F6E029FB35}"/>
              </a:ext>
            </a:extLst>
          </p:cNvPr>
          <p:cNvPicPr>
            <a:picLocks noChangeAspect="1"/>
          </p:cNvPicPr>
          <p:nvPr/>
        </p:nvPicPr>
        <p:blipFill>
          <a:blip r:embed="rId2"/>
          <a:stretch>
            <a:fillRect/>
          </a:stretch>
        </p:blipFill>
        <p:spPr>
          <a:xfrm>
            <a:off x="610161" y="3312638"/>
            <a:ext cx="3824055" cy="3029584"/>
          </a:xfrm>
          <a:prstGeom prst="rect">
            <a:avLst/>
          </a:prstGeom>
        </p:spPr>
      </p:pic>
      <p:pic>
        <p:nvPicPr>
          <p:cNvPr id="5" name="Picture 4">
            <a:extLst>
              <a:ext uri="{FF2B5EF4-FFF2-40B4-BE49-F238E27FC236}">
                <a16:creationId xmlns:a16="http://schemas.microsoft.com/office/drawing/2014/main" id="{4CC35B7E-D063-C925-5B0E-4CEB67D2B2BD}"/>
              </a:ext>
            </a:extLst>
          </p:cNvPr>
          <p:cNvPicPr>
            <a:picLocks noChangeAspect="1"/>
          </p:cNvPicPr>
          <p:nvPr/>
        </p:nvPicPr>
        <p:blipFill>
          <a:blip r:embed="rId3"/>
          <a:stretch>
            <a:fillRect/>
          </a:stretch>
        </p:blipFill>
        <p:spPr>
          <a:xfrm>
            <a:off x="526380" y="1424492"/>
            <a:ext cx="8563542" cy="1569038"/>
          </a:xfrm>
          <a:prstGeom prst="rect">
            <a:avLst/>
          </a:prstGeom>
        </p:spPr>
      </p:pic>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786F04B7-10B7-6C70-07F8-DCB63A2E56B4}"/>
                  </a:ext>
                </a:extLst>
              </p14:cNvPr>
              <p14:cNvContentPartPr/>
              <p14:nvPr/>
            </p14:nvContentPartPr>
            <p14:xfrm>
              <a:off x="3968550" y="2728824"/>
              <a:ext cx="2307960" cy="848520"/>
            </p14:xfrm>
          </p:contentPart>
        </mc:Choice>
        <mc:Fallback xmlns="">
          <p:pic>
            <p:nvPicPr>
              <p:cNvPr id="7" name="Ink 6">
                <a:extLst>
                  <a:ext uri="{FF2B5EF4-FFF2-40B4-BE49-F238E27FC236}">
                    <a16:creationId xmlns:a16="http://schemas.microsoft.com/office/drawing/2014/main" id="{786F04B7-10B7-6C70-07F8-DCB63A2E56B4}"/>
                  </a:ext>
                </a:extLst>
              </p:cNvPr>
              <p:cNvPicPr/>
              <p:nvPr/>
            </p:nvPicPr>
            <p:blipFill>
              <a:blip r:embed="rId5"/>
              <a:stretch>
                <a:fillRect/>
              </a:stretch>
            </p:blipFill>
            <p:spPr>
              <a:xfrm>
                <a:off x="3959550" y="2719824"/>
                <a:ext cx="2325600" cy="866160"/>
              </a:xfrm>
              <a:prstGeom prst="rect">
                <a:avLst/>
              </a:prstGeom>
            </p:spPr>
          </p:pic>
        </mc:Fallback>
      </mc:AlternateContent>
      <p:sp>
        <p:nvSpPr>
          <p:cNvPr id="8" name="TextBox 7">
            <a:extLst>
              <a:ext uri="{FF2B5EF4-FFF2-40B4-BE49-F238E27FC236}">
                <a16:creationId xmlns:a16="http://schemas.microsoft.com/office/drawing/2014/main" id="{FAF2239B-A9B1-6C2D-4114-EABAD4108505}"/>
              </a:ext>
            </a:extLst>
          </p:cNvPr>
          <p:cNvSpPr txBox="1"/>
          <p:nvPr/>
        </p:nvSpPr>
        <p:spPr>
          <a:xfrm>
            <a:off x="6440128" y="3521060"/>
            <a:ext cx="5299587" cy="584775"/>
          </a:xfrm>
          <a:prstGeom prst="rect">
            <a:avLst/>
          </a:prstGeom>
          <a:noFill/>
        </p:spPr>
        <p:txBody>
          <a:bodyPr wrap="square" rtlCol="0">
            <a:spAutoFit/>
          </a:bodyPr>
          <a:lstStyle/>
          <a:p>
            <a:r>
              <a:rPr lang="en-US" sz="1600"/>
              <a:t>saved the figure too.  Note this line had to go before pyplot.show() to work.</a:t>
            </a:r>
          </a:p>
        </p:txBody>
      </p:sp>
      <p:sp>
        <p:nvSpPr>
          <p:cNvPr id="6" name="TextBox 5">
            <a:extLst>
              <a:ext uri="{FF2B5EF4-FFF2-40B4-BE49-F238E27FC236}">
                <a16:creationId xmlns:a16="http://schemas.microsoft.com/office/drawing/2014/main" id="{BEB7588B-6C15-FCD6-A608-88A08BEBBEAF}"/>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Tree>
    <p:extLst>
      <p:ext uri="{BB962C8B-B14F-4D97-AF65-F5344CB8AC3E}">
        <p14:creationId xmlns:p14="http://schemas.microsoft.com/office/powerpoint/2010/main" val="28883426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51599F-02D1-453E-A4A0-B87FF22709EC}"/>
              </a:ext>
            </a:extLst>
          </p:cNvPr>
          <p:cNvSpPr txBox="1"/>
          <p:nvPr/>
        </p:nvSpPr>
        <p:spPr>
          <a:xfrm>
            <a:off x="292612" y="1076156"/>
            <a:ext cx="10125395" cy="584775"/>
          </a:xfrm>
          <a:prstGeom prst="rect">
            <a:avLst/>
          </a:prstGeom>
          <a:noFill/>
        </p:spPr>
        <p:txBody>
          <a:bodyPr wrap="square" rtlCol="0">
            <a:spAutoFit/>
          </a:bodyPr>
          <a:lstStyle/>
          <a:p>
            <a:r>
              <a:rPr lang="en-US" sz="1600"/>
              <a:t>We can create subplots.  Again, we start off with </a:t>
            </a:r>
            <a:r>
              <a:rPr lang="en-US" sz="1600" b="1" i="1"/>
              <a:t>from</a:t>
            </a:r>
            <a:r>
              <a:rPr lang="en-US" sz="1600" b="1"/>
              <a:t> matplotlib </a:t>
            </a:r>
            <a:r>
              <a:rPr lang="en-US" sz="1600" b="1" i="1"/>
              <a:t>import</a:t>
            </a:r>
            <a:r>
              <a:rPr lang="en-US" sz="1600" b="1"/>
              <a:t> </a:t>
            </a:r>
            <a:r>
              <a:rPr lang="en-US" sz="1600" b="1" err="1"/>
              <a:t>pyplot</a:t>
            </a:r>
            <a:r>
              <a:rPr lang="en-US" sz="1600"/>
              <a:t>.  And all the commands per a particular subplot are as usual… </a:t>
            </a:r>
          </a:p>
        </p:txBody>
      </p:sp>
      <p:sp>
        <p:nvSpPr>
          <p:cNvPr id="5" name="Rectangle 4">
            <a:extLst>
              <a:ext uri="{FF2B5EF4-FFF2-40B4-BE49-F238E27FC236}">
                <a16:creationId xmlns:a16="http://schemas.microsoft.com/office/drawing/2014/main" id="{DA095A92-3831-41BC-A3B8-A6774A6D6524}"/>
              </a:ext>
            </a:extLst>
          </p:cNvPr>
          <p:cNvSpPr/>
          <p:nvPr/>
        </p:nvSpPr>
        <p:spPr>
          <a:xfrm>
            <a:off x="292612" y="6144334"/>
            <a:ext cx="1621025" cy="338554"/>
          </a:xfrm>
          <a:prstGeom prst="rect">
            <a:avLst/>
          </a:prstGeom>
        </p:spPr>
        <p:txBody>
          <a:bodyPr wrap="square">
            <a:spAutoFit/>
          </a:bodyPr>
          <a:lstStyle/>
          <a:p>
            <a:r>
              <a:rPr lang="en-US" sz="1600">
                <a:solidFill>
                  <a:srgbClr val="3333CC"/>
                </a:solidFill>
              </a:rPr>
              <a:t>pyplot</a:t>
            </a:r>
            <a:r>
              <a:rPr lang="en-US" sz="1600" err="1">
                <a:solidFill>
                  <a:srgbClr val="3333CC"/>
                </a:solidFill>
              </a:rPr>
              <a:t>.show</a:t>
            </a:r>
            <a:r>
              <a:rPr lang="en-US" sz="1600">
                <a:solidFill>
                  <a:srgbClr val="3333CC"/>
                </a:solidFill>
              </a:rPr>
              <a:t>() </a:t>
            </a:r>
          </a:p>
        </p:txBody>
      </p:sp>
      <mc:AlternateContent xmlns:mc="http://schemas.openxmlformats.org/markup-compatibility/2006" xmlns:p14="http://schemas.microsoft.com/office/powerpoint/2010/main">
        <mc:Choice Requires="p14">
          <p:contentPart p14:bwMode="auto" r:id="rId3">
            <p14:nvContentPartPr>
              <p14:cNvPr id="9" name="Ink 8">
                <a:extLst>
                  <a:ext uri="{FF2B5EF4-FFF2-40B4-BE49-F238E27FC236}">
                    <a16:creationId xmlns:a16="http://schemas.microsoft.com/office/drawing/2014/main" id="{B4C48749-8C78-41CE-BA89-8F74DED602AD}"/>
                  </a:ext>
                </a:extLst>
              </p14:cNvPr>
              <p14:cNvContentPartPr/>
              <p14:nvPr/>
            </p14:nvContentPartPr>
            <p14:xfrm>
              <a:off x="11567740" y="4291083"/>
              <a:ext cx="360" cy="360"/>
            </p14:xfrm>
          </p:contentPart>
        </mc:Choice>
        <mc:Fallback xmlns="">
          <p:pic>
            <p:nvPicPr>
              <p:cNvPr id="9" name="Ink 8">
                <a:extLst>
                  <a:ext uri="{FF2B5EF4-FFF2-40B4-BE49-F238E27FC236}">
                    <a16:creationId xmlns:a16="http://schemas.microsoft.com/office/drawing/2014/main" id="{B4C48749-8C78-41CE-BA89-8F74DED602AD}"/>
                  </a:ext>
                </a:extLst>
              </p:cNvPr>
              <p:cNvPicPr/>
              <p:nvPr/>
            </p:nvPicPr>
            <p:blipFill>
              <a:blip r:embed="rId4"/>
              <a:stretch>
                <a:fillRect/>
              </a:stretch>
            </p:blipFill>
            <p:spPr>
              <a:xfrm>
                <a:off x="11558740" y="4282083"/>
                <a:ext cx="18000" cy="18000"/>
              </a:xfrm>
              <a:prstGeom prst="rect">
                <a:avLst/>
              </a:prstGeom>
            </p:spPr>
          </p:pic>
        </mc:Fallback>
      </mc:AlternateContent>
      <p:sp>
        <p:nvSpPr>
          <p:cNvPr id="21" name="TextBox 20">
            <a:extLst>
              <a:ext uri="{FF2B5EF4-FFF2-40B4-BE49-F238E27FC236}">
                <a16:creationId xmlns:a16="http://schemas.microsoft.com/office/drawing/2014/main" id="{C922713E-E9AF-4E40-A87A-0D9E50468FF6}"/>
              </a:ext>
            </a:extLst>
          </p:cNvPr>
          <p:cNvSpPr txBox="1"/>
          <p:nvPr/>
        </p:nvSpPr>
        <p:spPr>
          <a:xfrm flipH="1">
            <a:off x="4513074" y="3574589"/>
            <a:ext cx="4955100" cy="738664"/>
          </a:xfrm>
          <a:prstGeom prst="rect">
            <a:avLst/>
          </a:prstGeom>
          <a:noFill/>
        </p:spPr>
        <p:txBody>
          <a:bodyPr wrap="square" rtlCol="0">
            <a:spAutoFit/>
          </a:bodyPr>
          <a:lstStyle/>
          <a:p>
            <a:r>
              <a:rPr lang="en-US" sz="1400"/>
              <a:t>So that number ‘abc’ means create an a (# rows) × b (# columns) matrix of plots, and let that particular plot be the c’th one.  So I guess the first two letters must be the same for all subplots.  </a:t>
            </a:r>
          </a:p>
        </p:txBody>
      </p:sp>
      <p:sp>
        <p:nvSpPr>
          <p:cNvPr id="4" name="TextBox 3">
            <a:extLst>
              <a:ext uri="{FF2B5EF4-FFF2-40B4-BE49-F238E27FC236}">
                <a16:creationId xmlns:a16="http://schemas.microsoft.com/office/drawing/2014/main" id="{46A168D9-B085-FEEB-0F05-4B8C7B58D599}"/>
              </a:ext>
            </a:extLst>
          </p:cNvPr>
          <p:cNvSpPr txBox="1"/>
          <p:nvPr/>
        </p:nvSpPr>
        <p:spPr>
          <a:xfrm>
            <a:off x="312550" y="1970962"/>
            <a:ext cx="2468750" cy="338554"/>
          </a:xfrm>
          <a:prstGeom prst="rect">
            <a:avLst/>
          </a:prstGeom>
          <a:noFill/>
        </p:spPr>
        <p:txBody>
          <a:bodyPr wrap="square">
            <a:spAutoFit/>
          </a:bodyPr>
          <a:lstStyle/>
          <a:p>
            <a:r>
              <a:rPr lang="en-US" sz="1600">
                <a:solidFill>
                  <a:srgbClr val="3333CC"/>
                </a:solidFill>
              </a:rPr>
              <a:t>pyplot.figure(figsize=(m,n))</a:t>
            </a:r>
          </a:p>
        </p:txBody>
      </p:sp>
      <p:sp>
        <p:nvSpPr>
          <p:cNvPr id="7" name="TextBox 6">
            <a:extLst>
              <a:ext uri="{FF2B5EF4-FFF2-40B4-BE49-F238E27FC236}">
                <a16:creationId xmlns:a16="http://schemas.microsoft.com/office/drawing/2014/main" id="{425FCEA1-1B78-42DE-023A-BE3641B1ED6B}"/>
              </a:ext>
            </a:extLst>
          </p:cNvPr>
          <p:cNvSpPr txBox="1"/>
          <p:nvPr/>
        </p:nvSpPr>
        <p:spPr>
          <a:xfrm>
            <a:off x="312549" y="2472710"/>
            <a:ext cx="1944875" cy="338554"/>
          </a:xfrm>
          <a:prstGeom prst="rect">
            <a:avLst/>
          </a:prstGeom>
          <a:noFill/>
        </p:spPr>
        <p:txBody>
          <a:bodyPr wrap="square">
            <a:spAutoFit/>
          </a:bodyPr>
          <a:lstStyle/>
          <a:p>
            <a:r>
              <a:rPr lang="en-US" sz="1600">
                <a:solidFill>
                  <a:srgbClr val="3333CC"/>
                </a:solidFill>
              </a:rPr>
              <a:t>pyplot.subplot(211)</a:t>
            </a:r>
          </a:p>
        </p:txBody>
      </p:sp>
      <p:sp>
        <p:nvSpPr>
          <p:cNvPr id="12" name="TextBox 11">
            <a:extLst>
              <a:ext uri="{FF2B5EF4-FFF2-40B4-BE49-F238E27FC236}">
                <a16:creationId xmlns:a16="http://schemas.microsoft.com/office/drawing/2014/main" id="{8A32F71C-1CBD-A676-EB5C-1A57C5448BBA}"/>
              </a:ext>
            </a:extLst>
          </p:cNvPr>
          <p:cNvSpPr txBox="1"/>
          <p:nvPr/>
        </p:nvSpPr>
        <p:spPr>
          <a:xfrm>
            <a:off x="312549" y="3023025"/>
            <a:ext cx="7412225" cy="338554"/>
          </a:xfrm>
          <a:prstGeom prst="rect">
            <a:avLst/>
          </a:prstGeom>
          <a:noFill/>
        </p:spPr>
        <p:txBody>
          <a:bodyPr wrap="square">
            <a:spAutoFit/>
          </a:bodyPr>
          <a:lstStyle/>
          <a:p>
            <a:r>
              <a:rPr lang="en-US" sz="1600">
                <a:solidFill>
                  <a:srgbClr val="3333CC"/>
                </a:solidFill>
              </a:rPr>
              <a:t>pyplot.typeofplot(Lx, Ly, color = ‘color’, marker = ‘o,+,-, etc.’, label = ‘somelabel’, lw = #)</a:t>
            </a:r>
          </a:p>
        </p:txBody>
      </p:sp>
      <p:sp>
        <p:nvSpPr>
          <p:cNvPr id="14" name="TextBox 13">
            <a:extLst>
              <a:ext uri="{FF2B5EF4-FFF2-40B4-BE49-F238E27FC236}">
                <a16:creationId xmlns:a16="http://schemas.microsoft.com/office/drawing/2014/main" id="{D420AD79-AF8C-5E5D-7FB3-6D49C5290FBA}"/>
              </a:ext>
            </a:extLst>
          </p:cNvPr>
          <p:cNvSpPr txBox="1"/>
          <p:nvPr/>
        </p:nvSpPr>
        <p:spPr>
          <a:xfrm>
            <a:off x="368812" y="3503951"/>
            <a:ext cx="878075" cy="338554"/>
          </a:xfrm>
          <a:prstGeom prst="rect">
            <a:avLst/>
          </a:prstGeom>
          <a:noFill/>
        </p:spPr>
        <p:txBody>
          <a:bodyPr wrap="square">
            <a:spAutoFit/>
          </a:bodyPr>
          <a:lstStyle/>
          <a:p>
            <a:r>
              <a:rPr lang="en-US" sz="1600">
                <a:solidFill>
                  <a:srgbClr val="3333CC"/>
                </a:solidFill>
              </a:rPr>
              <a:t>….etc.</a:t>
            </a:r>
          </a:p>
        </p:txBody>
      </p:sp>
      <p:sp>
        <p:nvSpPr>
          <p:cNvPr id="16" name="TextBox 15">
            <a:extLst>
              <a:ext uri="{FF2B5EF4-FFF2-40B4-BE49-F238E27FC236}">
                <a16:creationId xmlns:a16="http://schemas.microsoft.com/office/drawing/2014/main" id="{E998FBC3-537E-5D01-0794-833D2E649B93}"/>
              </a:ext>
            </a:extLst>
          </p:cNvPr>
          <p:cNvSpPr txBox="1"/>
          <p:nvPr/>
        </p:nvSpPr>
        <p:spPr>
          <a:xfrm>
            <a:off x="282593" y="4008104"/>
            <a:ext cx="2010181" cy="338554"/>
          </a:xfrm>
          <a:prstGeom prst="rect">
            <a:avLst/>
          </a:prstGeom>
          <a:noFill/>
        </p:spPr>
        <p:txBody>
          <a:bodyPr wrap="square">
            <a:spAutoFit/>
          </a:bodyPr>
          <a:lstStyle/>
          <a:p>
            <a:r>
              <a:rPr lang="en-US" sz="1600">
                <a:solidFill>
                  <a:srgbClr val="3333CC"/>
                </a:solidFill>
              </a:rPr>
              <a:t>pyplot.subplot(212)</a:t>
            </a:r>
          </a:p>
        </p:txBody>
      </p:sp>
      <p:sp>
        <p:nvSpPr>
          <p:cNvPr id="19" name="TextBox 18">
            <a:extLst>
              <a:ext uri="{FF2B5EF4-FFF2-40B4-BE49-F238E27FC236}">
                <a16:creationId xmlns:a16="http://schemas.microsoft.com/office/drawing/2014/main" id="{83C33DCB-0C52-A29C-B8E8-298A2401122A}"/>
              </a:ext>
            </a:extLst>
          </p:cNvPr>
          <p:cNvSpPr txBox="1"/>
          <p:nvPr/>
        </p:nvSpPr>
        <p:spPr>
          <a:xfrm>
            <a:off x="293499" y="4537440"/>
            <a:ext cx="7497950" cy="338554"/>
          </a:xfrm>
          <a:prstGeom prst="rect">
            <a:avLst/>
          </a:prstGeom>
          <a:noFill/>
        </p:spPr>
        <p:txBody>
          <a:bodyPr wrap="square">
            <a:spAutoFit/>
          </a:bodyPr>
          <a:lstStyle/>
          <a:p>
            <a:r>
              <a:rPr lang="en-US" sz="1600">
                <a:solidFill>
                  <a:srgbClr val="3333CC"/>
                </a:solidFill>
              </a:rPr>
              <a:t>pyplot.typeofplot(Lx, Ly, color = ‘color’, marker = ‘o,+,-, etc.’, label = ‘somelabel’, lw = #)</a:t>
            </a:r>
          </a:p>
        </p:txBody>
      </p:sp>
      <p:sp>
        <p:nvSpPr>
          <p:cNvPr id="22" name="TextBox 21">
            <a:extLst>
              <a:ext uri="{FF2B5EF4-FFF2-40B4-BE49-F238E27FC236}">
                <a16:creationId xmlns:a16="http://schemas.microsoft.com/office/drawing/2014/main" id="{45097B33-6930-FCE5-5125-4FC89D3C2472}"/>
              </a:ext>
            </a:extLst>
          </p:cNvPr>
          <p:cNvSpPr txBox="1"/>
          <p:nvPr/>
        </p:nvSpPr>
        <p:spPr>
          <a:xfrm>
            <a:off x="335474" y="5100263"/>
            <a:ext cx="628650" cy="338554"/>
          </a:xfrm>
          <a:prstGeom prst="rect">
            <a:avLst/>
          </a:prstGeom>
          <a:noFill/>
        </p:spPr>
        <p:txBody>
          <a:bodyPr wrap="square">
            <a:spAutoFit/>
          </a:bodyPr>
          <a:lstStyle/>
          <a:p>
            <a:r>
              <a:rPr lang="en-US" sz="1600">
                <a:solidFill>
                  <a:srgbClr val="3333CC"/>
                </a:solidFill>
              </a:rPr>
              <a:t>…etc</a:t>
            </a:r>
            <a:r>
              <a:rPr lang="en-US" sz="1600">
                <a:solidFill>
                  <a:srgbClr val="3333FF"/>
                </a:solidFill>
              </a:rPr>
              <a:t>.</a:t>
            </a:r>
          </a:p>
        </p:txBody>
      </p:sp>
      <p:sp>
        <p:nvSpPr>
          <p:cNvPr id="24" name="TextBox 23">
            <a:extLst>
              <a:ext uri="{FF2B5EF4-FFF2-40B4-BE49-F238E27FC236}">
                <a16:creationId xmlns:a16="http://schemas.microsoft.com/office/drawing/2014/main" id="{2DD91535-821E-8ECC-C1EB-ACDE7F548EE8}"/>
              </a:ext>
            </a:extLst>
          </p:cNvPr>
          <p:cNvSpPr txBox="1"/>
          <p:nvPr/>
        </p:nvSpPr>
        <p:spPr>
          <a:xfrm>
            <a:off x="303024" y="5608804"/>
            <a:ext cx="4200525" cy="338554"/>
          </a:xfrm>
          <a:prstGeom prst="rect">
            <a:avLst/>
          </a:prstGeom>
          <a:noFill/>
        </p:spPr>
        <p:txBody>
          <a:bodyPr wrap="square">
            <a:spAutoFit/>
          </a:bodyPr>
          <a:lstStyle/>
          <a:p>
            <a:r>
              <a:rPr lang="en-US" sz="1600">
                <a:solidFill>
                  <a:srgbClr val="3333CC"/>
                </a:solidFill>
              </a:rPr>
              <a:t>pyplot.suptitle(“title that goes over all graphs”)</a:t>
            </a:r>
          </a:p>
        </p:txBody>
      </p:sp>
      <p:sp>
        <p:nvSpPr>
          <p:cNvPr id="25" name="TextBox 24">
            <a:extLst>
              <a:ext uri="{FF2B5EF4-FFF2-40B4-BE49-F238E27FC236}">
                <a16:creationId xmlns:a16="http://schemas.microsoft.com/office/drawing/2014/main" id="{B189FDD4-3521-15D3-A093-F423E10326E2}"/>
              </a:ext>
            </a:extLst>
          </p:cNvPr>
          <p:cNvSpPr txBox="1"/>
          <p:nvPr/>
        </p:nvSpPr>
        <p:spPr>
          <a:xfrm>
            <a:off x="4086524" y="198798"/>
            <a:ext cx="3785075" cy="461665"/>
          </a:xfrm>
          <a:prstGeom prst="rect">
            <a:avLst/>
          </a:prstGeom>
          <a:noFill/>
        </p:spPr>
        <p:txBody>
          <a:bodyPr wrap="none" rtlCol="0">
            <a:spAutoFit/>
          </a:bodyPr>
          <a:lstStyle/>
          <a:p>
            <a:r>
              <a:rPr lang="en-US" sz="2400" b="1" u="sng">
                <a:solidFill>
                  <a:srgbClr val="FF0000"/>
                </a:solidFill>
              </a:rPr>
              <a:t>Matplotlib (figure, subplots)</a:t>
            </a:r>
            <a:endParaRPr lang="en-US" b="1" u="sng">
              <a:solidFill>
                <a:srgbClr val="FF0000"/>
              </a:solidFill>
            </a:endParaRPr>
          </a:p>
        </p:txBody>
      </p:sp>
      <mc:AlternateContent xmlns:mc="http://schemas.openxmlformats.org/markup-compatibility/2006" xmlns:p14="http://schemas.microsoft.com/office/powerpoint/2010/main">
        <mc:Choice Requires="p14">
          <p:contentPart p14:bwMode="auto" r:id="rId5">
            <p14:nvContentPartPr>
              <p14:cNvPr id="26" name="Ink 25">
                <a:extLst>
                  <a:ext uri="{FF2B5EF4-FFF2-40B4-BE49-F238E27FC236}">
                    <a16:creationId xmlns:a16="http://schemas.microsoft.com/office/drawing/2014/main" id="{04AF97ED-3CE1-B24B-7DAB-F0303A42B386}"/>
                  </a:ext>
                </a:extLst>
              </p14:cNvPr>
              <p14:cNvContentPartPr/>
              <p14:nvPr/>
            </p14:nvContentPartPr>
            <p14:xfrm>
              <a:off x="2292774" y="2650734"/>
              <a:ext cx="2067480" cy="1589400"/>
            </p14:xfrm>
          </p:contentPart>
        </mc:Choice>
        <mc:Fallback xmlns="">
          <p:pic>
            <p:nvPicPr>
              <p:cNvPr id="26" name="Ink 25">
                <a:extLst>
                  <a:ext uri="{FF2B5EF4-FFF2-40B4-BE49-F238E27FC236}">
                    <a16:creationId xmlns:a16="http://schemas.microsoft.com/office/drawing/2014/main" id="{04AF97ED-3CE1-B24B-7DAB-F0303A42B386}"/>
                  </a:ext>
                </a:extLst>
              </p:cNvPr>
              <p:cNvPicPr/>
              <p:nvPr/>
            </p:nvPicPr>
            <p:blipFill>
              <a:blip r:embed="rId6"/>
              <a:stretch>
                <a:fillRect/>
              </a:stretch>
            </p:blipFill>
            <p:spPr>
              <a:xfrm>
                <a:off x="2286654" y="2644615"/>
                <a:ext cx="2079720" cy="1601637"/>
              </a:xfrm>
              <a:prstGeom prst="rect">
                <a:avLst/>
              </a:prstGeom>
            </p:spPr>
          </p:pic>
        </mc:Fallback>
      </mc:AlternateContent>
    </p:spTree>
    <p:extLst>
      <p:ext uri="{BB962C8B-B14F-4D97-AF65-F5344CB8AC3E}">
        <p14:creationId xmlns:p14="http://schemas.microsoft.com/office/powerpoint/2010/main" val="13344480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A219DC6-B33C-4D9A-8883-F0B7C905D7D4}"/>
              </a:ext>
            </a:extLst>
          </p:cNvPr>
          <p:cNvSpPr txBox="1"/>
          <p:nvPr/>
        </p:nvSpPr>
        <p:spPr>
          <a:xfrm>
            <a:off x="418106" y="1653705"/>
            <a:ext cx="2422372" cy="338554"/>
          </a:xfrm>
          <a:prstGeom prst="rect">
            <a:avLst/>
          </a:prstGeom>
          <a:noFill/>
        </p:spPr>
        <p:txBody>
          <a:bodyPr wrap="square" rtlCol="0">
            <a:spAutoFit/>
          </a:bodyPr>
          <a:lstStyle/>
          <a:p>
            <a:r>
              <a:rPr lang="en-US" sz="1600"/>
              <a:t>Here’s an example:</a:t>
            </a:r>
            <a:endParaRPr lang="en-US"/>
          </a:p>
        </p:txBody>
      </p:sp>
      <p:pic>
        <p:nvPicPr>
          <p:cNvPr id="5" name="Picture 4">
            <a:extLst>
              <a:ext uri="{FF2B5EF4-FFF2-40B4-BE49-F238E27FC236}">
                <a16:creationId xmlns:a16="http://schemas.microsoft.com/office/drawing/2014/main" id="{CEC7E40C-6192-4E0F-9BE7-3A03702AE8DA}"/>
              </a:ext>
            </a:extLst>
          </p:cNvPr>
          <p:cNvPicPr>
            <a:picLocks noChangeAspect="1"/>
          </p:cNvPicPr>
          <p:nvPr/>
        </p:nvPicPr>
        <p:blipFill>
          <a:blip r:embed="rId2"/>
          <a:stretch>
            <a:fillRect/>
          </a:stretch>
        </p:blipFill>
        <p:spPr>
          <a:xfrm>
            <a:off x="7139634" y="1570671"/>
            <a:ext cx="4518966" cy="3479005"/>
          </a:xfrm>
          <a:prstGeom prst="rect">
            <a:avLst/>
          </a:prstGeom>
        </p:spPr>
      </p:pic>
      <p:pic>
        <p:nvPicPr>
          <p:cNvPr id="8" name="Picture 7">
            <a:extLst>
              <a:ext uri="{FF2B5EF4-FFF2-40B4-BE49-F238E27FC236}">
                <a16:creationId xmlns:a16="http://schemas.microsoft.com/office/drawing/2014/main" id="{9A1A91FE-F80C-4662-A502-E300D441BA5D}"/>
              </a:ext>
            </a:extLst>
          </p:cNvPr>
          <p:cNvPicPr>
            <a:picLocks noChangeAspect="1"/>
          </p:cNvPicPr>
          <p:nvPr/>
        </p:nvPicPr>
        <p:blipFill>
          <a:blip r:embed="rId3"/>
          <a:stretch>
            <a:fillRect/>
          </a:stretch>
        </p:blipFill>
        <p:spPr>
          <a:xfrm>
            <a:off x="418106" y="2098713"/>
            <a:ext cx="6410711" cy="2589704"/>
          </a:xfrm>
          <a:prstGeom prst="rect">
            <a:avLst/>
          </a:prstGeom>
        </p:spPr>
      </p:pic>
      <p:sp>
        <p:nvSpPr>
          <p:cNvPr id="3" name="TextBox 2">
            <a:extLst>
              <a:ext uri="{FF2B5EF4-FFF2-40B4-BE49-F238E27FC236}">
                <a16:creationId xmlns:a16="http://schemas.microsoft.com/office/drawing/2014/main" id="{389ECAAA-DD0A-E439-91CB-36224A2F14D1}"/>
              </a:ext>
            </a:extLst>
          </p:cNvPr>
          <p:cNvSpPr txBox="1"/>
          <p:nvPr/>
        </p:nvSpPr>
        <p:spPr>
          <a:xfrm>
            <a:off x="4086524" y="198798"/>
            <a:ext cx="3785075" cy="461665"/>
          </a:xfrm>
          <a:prstGeom prst="rect">
            <a:avLst/>
          </a:prstGeom>
          <a:noFill/>
        </p:spPr>
        <p:txBody>
          <a:bodyPr wrap="none" rtlCol="0">
            <a:spAutoFit/>
          </a:bodyPr>
          <a:lstStyle/>
          <a:p>
            <a:r>
              <a:rPr lang="en-US" sz="2400" b="1" u="sng">
                <a:solidFill>
                  <a:srgbClr val="FF0000"/>
                </a:solidFill>
              </a:rPr>
              <a:t>Matplotlib (figure, subplots)</a:t>
            </a:r>
            <a:endParaRPr lang="en-US" b="1" u="sng">
              <a:solidFill>
                <a:srgbClr val="FF0000"/>
              </a:solidFill>
            </a:endParaRPr>
          </a:p>
        </p:txBody>
      </p:sp>
    </p:spTree>
    <p:extLst>
      <p:ext uri="{BB962C8B-B14F-4D97-AF65-F5344CB8AC3E}">
        <p14:creationId xmlns:p14="http://schemas.microsoft.com/office/powerpoint/2010/main" val="14112604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FB01046-75A9-5812-DBDD-D7A6D953B67C}"/>
              </a:ext>
            </a:extLst>
          </p:cNvPr>
          <p:cNvPicPr>
            <a:picLocks noChangeAspect="1"/>
          </p:cNvPicPr>
          <p:nvPr/>
        </p:nvPicPr>
        <p:blipFill>
          <a:blip r:embed="rId2"/>
          <a:stretch>
            <a:fillRect/>
          </a:stretch>
        </p:blipFill>
        <p:spPr>
          <a:xfrm>
            <a:off x="619431" y="2270198"/>
            <a:ext cx="8850227" cy="3678016"/>
          </a:xfrm>
          <a:prstGeom prst="rect">
            <a:avLst/>
          </a:prstGeom>
        </p:spPr>
      </p:pic>
      <p:sp>
        <p:nvSpPr>
          <p:cNvPr id="11" name="TextBox 10">
            <a:extLst>
              <a:ext uri="{FF2B5EF4-FFF2-40B4-BE49-F238E27FC236}">
                <a16:creationId xmlns:a16="http://schemas.microsoft.com/office/drawing/2014/main" id="{73DB43D5-B2F5-BFFC-E757-C83E175F1CBF}"/>
              </a:ext>
            </a:extLst>
          </p:cNvPr>
          <p:cNvSpPr txBox="1"/>
          <p:nvPr/>
        </p:nvSpPr>
        <p:spPr>
          <a:xfrm>
            <a:off x="619431" y="1217451"/>
            <a:ext cx="9886644" cy="584775"/>
          </a:xfrm>
          <a:prstGeom prst="rect">
            <a:avLst/>
          </a:prstGeom>
          <a:noFill/>
        </p:spPr>
        <p:txBody>
          <a:bodyPr wrap="square" rtlCol="0">
            <a:spAutoFit/>
          </a:bodyPr>
          <a:lstStyle/>
          <a:p>
            <a:r>
              <a:rPr lang="en-US" sz="1600"/>
              <a:t>An example from the datascience guy.  just wanted to point out the subplot argument in the for loop, iterating over all 9 pictures in this 3*3 montage.  And he sets pyplot.subplot = ax.  I don’t think we need to set it equal to anything?</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87E74890-3550-B24F-EFA3-FDDB7AED57F2}"/>
                  </a:ext>
                </a:extLst>
              </p14:cNvPr>
              <p14:cNvContentPartPr/>
              <p14:nvPr/>
            </p14:nvContentPartPr>
            <p14:xfrm>
              <a:off x="2740215" y="2781228"/>
              <a:ext cx="1291680" cy="395280"/>
            </p14:xfrm>
          </p:contentPart>
        </mc:Choice>
        <mc:Fallback xmlns="">
          <p:pic>
            <p:nvPicPr>
              <p:cNvPr id="12" name="Ink 11">
                <a:extLst>
                  <a:ext uri="{FF2B5EF4-FFF2-40B4-BE49-F238E27FC236}">
                    <a16:creationId xmlns:a16="http://schemas.microsoft.com/office/drawing/2014/main" id="{87E74890-3550-B24F-EFA3-FDDB7AED57F2}"/>
                  </a:ext>
                </a:extLst>
              </p:cNvPr>
              <p:cNvPicPr/>
              <p:nvPr/>
            </p:nvPicPr>
            <p:blipFill>
              <a:blip r:embed="rId4"/>
              <a:stretch>
                <a:fillRect/>
              </a:stretch>
            </p:blipFill>
            <p:spPr>
              <a:xfrm>
                <a:off x="2734095" y="2775108"/>
                <a:ext cx="1303920" cy="4075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3" name="Ink 12">
                <a:extLst>
                  <a:ext uri="{FF2B5EF4-FFF2-40B4-BE49-F238E27FC236}">
                    <a16:creationId xmlns:a16="http://schemas.microsoft.com/office/drawing/2014/main" id="{9E1E1F55-8C94-304B-F9BE-DBEC5BCBBEBF}"/>
                  </a:ext>
                </a:extLst>
              </p14:cNvPr>
              <p14:cNvContentPartPr/>
              <p14:nvPr/>
            </p14:nvContentPartPr>
            <p14:xfrm>
              <a:off x="3952335" y="1919028"/>
              <a:ext cx="443160" cy="991800"/>
            </p14:xfrm>
          </p:contentPart>
        </mc:Choice>
        <mc:Fallback xmlns="">
          <p:pic>
            <p:nvPicPr>
              <p:cNvPr id="13" name="Ink 12">
                <a:extLst>
                  <a:ext uri="{FF2B5EF4-FFF2-40B4-BE49-F238E27FC236}">
                    <a16:creationId xmlns:a16="http://schemas.microsoft.com/office/drawing/2014/main" id="{9E1E1F55-8C94-304B-F9BE-DBEC5BCBBEBF}"/>
                  </a:ext>
                </a:extLst>
              </p:cNvPr>
              <p:cNvPicPr/>
              <p:nvPr/>
            </p:nvPicPr>
            <p:blipFill>
              <a:blip r:embed="rId6"/>
              <a:stretch>
                <a:fillRect/>
              </a:stretch>
            </p:blipFill>
            <p:spPr>
              <a:xfrm>
                <a:off x="3946215" y="1912908"/>
                <a:ext cx="455400" cy="1004040"/>
              </a:xfrm>
              <a:prstGeom prst="rect">
                <a:avLst/>
              </a:prstGeom>
            </p:spPr>
          </p:pic>
        </mc:Fallback>
      </mc:AlternateContent>
      <p:sp>
        <p:nvSpPr>
          <p:cNvPr id="2" name="TextBox 1">
            <a:extLst>
              <a:ext uri="{FF2B5EF4-FFF2-40B4-BE49-F238E27FC236}">
                <a16:creationId xmlns:a16="http://schemas.microsoft.com/office/drawing/2014/main" id="{83D839C8-03A9-70BB-0AF4-4CE418D51ADB}"/>
              </a:ext>
            </a:extLst>
          </p:cNvPr>
          <p:cNvSpPr txBox="1"/>
          <p:nvPr/>
        </p:nvSpPr>
        <p:spPr>
          <a:xfrm>
            <a:off x="4086524" y="198798"/>
            <a:ext cx="3785075" cy="461665"/>
          </a:xfrm>
          <a:prstGeom prst="rect">
            <a:avLst/>
          </a:prstGeom>
          <a:noFill/>
        </p:spPr>
        <p:txBody>
          <a:bodyPr wrap="none" rtlCol="0">
            <a:spAutoFit/>
          </a:bodyPr>
          <a:lstStyle/>
          <a:p>
            <a:r>
              <a:rPr lang="en-US" sz="2400" b="1" u="sng">
                <a:solidFill>
                  <a:srgbClr val="FF0000"/>
                </a:solidFill>
              </a:rPr>
              <a:t>Matplotlib (figure, subplots)</a:t>
            </a:r>
            <a:endParaRPr lang="en-US" b="1" u="sng">
              <a:solidFill>
                <a:srgbClr val="FF0000"/>
              </a:solidFill>
            </a:endParaRPr>
          </a:p>
        </p:txBody>
      </p:sp>
    </p:spTree>
    <p:extLst>
      <p:ext uri="{BB962C8B-B14F-4D97-AF65-F5344CB8AC3E}">
        <p14:creationId xmlns:p14="http://schemas.microsoft.com/office/powerpoint/2010/main" val="1280082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3405615" y="171768"/>
            <a:ext cx="4336508" cy="461665"/>
          </a:xfrm>
          <a:prstGeom prst="rect">
            <a:avLst/>
          </a:prstGeom>
          <a:noFill/>
        </p:spPr>
        <p:txBody>
          <a:bodyPr wrap="none" rtlCol="0">
            <a:spAutoFit/>
          </a:bodyPr>
          <a:lstStyle/>
          <a:p>
            <a:r>
              <a:rPr lang="en-US" sz="2400" b="1" u="sng">
                <a:solidFill>
                  <a:srgbClr val="FF0000"/>
                </a:solidFill>
              </a:rPr>
              <a:t>Matplotlib (figure, add subplots)</a:t>
            </a:r>
          </a:p>
        </p:txBody>
      </p:sp>
      <p:sp>
        <p:nvSpPr>
          <p:cNvPr id="3" name="TextBox 2">
            <a:extLst>
              <a:ext uri="{FF2B5EF4-FFF2-40B4-BE49-F238E27FC236}">
                <a16:creationId xmlns:a16="http://schemas.microsoft.com/office/drawing/2014/main" id="{3D51599F-02D1-453E-A4A0-B87FF22709EC}"/>
              </a:ext>
            </a:extLst>
          </p:cNvPr>
          <p:cNvSpPr txBox="1"/>
          <p:nvPr/>
        </p:nvSpPr>
        <p:spPr>
          <a:xfrm>
            <a:off x="254017" y="826867"/>
            <a:ext cx="10413983" cy="830997"/>
          </a:xfrm>
          <a:prstGeom prst="rect">
            <a:avLst/>
          </a:prstGeom>
          <a:noFill/>
        </p:spPr>
        <p:txBody>
          <a:bodyPr wrap="square" rtlCol="0">
            <a:spAutoFit/>
          </a:bodyPr>
          <a:lstStyle/>
          <a:p>
            <a:r>
              <a:rPr lang="en-US" sz="1600"/>
              <a:t>Here’s another way to do it.  This methods has the versatility of the axes way in that it allows us to create different types of plots.  And it has the added bonus of allowing us to create subplots in the same figure (if want).  Again, you’d start off with </a:t>
            </a:r>
            <a:r>
              <a:rPr lang="en-US" sz="1600" b="1" i="1"/>
              <a:t>from</a:t>
            </a:r>
            <a:r>
              <a:rPr lang="en-US" sz="1600" b="1"/>
              <a:t> matplotlib </a:t>
            </a:r>
            <a:r>
              <a:rPr lang="en-US" sz="1600" b="1" i="1"/>
              <a:t>import</a:t>
            </a:r>
            <a:r>
              <a:rPr lang="en-US" sz="1600" b="1"/>
              <a:t> </a:t>
            </a:r>
            <a:r>
              <a:rPr lang="en-US" sz="1600" b="1" err="1"/>
              <a:t>pyplot</a:t>
            </a:r>
            <a:r>
              <a:rPr lang="en-US" sz="1600"/>
              <a:t>.  </a:t>
            </a:r>
          </a:p>
        </p:txBody>
      </p:sp>
      <p:sp>
        <p:nvSpPr>
          <p:cNvPr id="20" name="Rectangle 19">
            <a:extLst>
              <a:ext uri="{FF2B5EF4-FFF2-40B4-BE49-F238E27FC236}">
                <a16:creationId xmlns:a16="http://schemas.microsoft.com/office/drawing/2014/main" id="{03928F78-7A07-4D1A-A654-B0EE07282DA2}"/>
              </a:ext>
            </a:extLst>
          </p:cNvPr>
          <p:cNvSpPr/>
          <p:nvPr/>
        </p:nvSpPr>
        <p:spPr>
          <a:xfrm>
            <a:off x="2047363" y="5503258"/>
            <a:ext cx="6496016" cy="523220"/>
          </a:xfrm>
          <a:prstGeom prst="rect">
            <a:avLst/>
          </a:prstGeom>
        </p:spPr>
        <p:txBody>
          <a:bodyPr wrap="square">
            <a:spAutoFit/>
          </a:bodyPr>
          <a:lstStyle/>
          <a:p>
            <a:r>
              <a:rPr lang="en-US" sz="1400"/>
              <a:t>nameofsubplot.typeofplot([ ], [ ], color = ‘color’, …, lw = #)</a:t>
            </a:r>
          </a:p>
          <a:p>
            <a:r>
              <a:rPr lang="en-US" sz="1400"/>
              <a:t>nameofsubplot.typeofplot([ ], [ ], color = ‘color’, …, lw = #)[0].set_data(Lx,Ly)</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4C866A16-4C34-4D45-89BE-5B2C410A7036}"/>
                  </a:ext>
                </a:extLst>
              </p14:cNvPr>
              <p14:cNvContentPartPr/>
              <p14:nvPr/>
            </p14:nvContentPartPr>
            <p14:xfrm>
              <a:off x="4354660" y="3163643"/>
              <a:ext cx="360" cy="360"/>
            </p14:xfrm>
          </p:contentPart>
        </mc:Choice>
        <mc:Fallback xmlns="">
          <p:pic>
            <p:nvPicPr>
              <p:cNvPr id="7" name="Ink 6">
                <a:extLst>
                  <a:ext uri="{FF2B5EF4-FFF2-40B4-BE49-F238E27FC236}">
                    <a16:creationId xmlns:a16="http://schemas.microsoft.com/office/drawing/2014/main" id="{4C866A16-4C34-4D45-89BE-5B2C410A7036}"/>
                  </a:ext>
                </a:extLst>
              </p:cNvPr>
              <p:cNvPicPr/>
              <p:nvPr/>
            </p:nvPicPr>
            <p:blipFill>
              <a:blip r:embed="rId4"/>
              <a:stretch>
                <a:fillRect/>
              </a:stretch>
            </p:blipFill>
            <p:spPr>
              <a:xfrm>
                <a:off x="4345660" y="3154643"/>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CDED0E10-555A-47C2-A49E-6C47B87FD30B}"/>
                  </a:ext>
                </a:extLst>
              </p14:cNvPr>
              <p14:cNvContentPartPr/>
              <p14:nvPr/>
            </p14:nvContentPartPr>
            <p14:xfrm>
              <a:off x="4627900" y="2965283"/>
              <a:ext cx="360" cy="360"/>
            </p14:xfrm>
          </p:contentPart>
        </mc:Choice>
        <mc:Fallback xmlns="">
          <p:pic>
            <p:nvPicPr>
              <p:cNvPr id="8" name="Ink 7">
                <a:extLst>
                  <a:ext uri="{FF2B5EF4-FFF2-40B4-BE49-F238E27FC236}">
                    <a16:creationId xmlns:a16="http://schemas.microsoft.com/office/drawing/2014/main" id="{CDED0E10-555A-47C2-A49E-6C47B87FD30B}"/>
                  </a:ext>
                </a:extLst>
              </p:cNvPr>
              <p:cNvPicPr/>
              <p:nvPr/>
            </p:nvPicPr>
            <p:blipFill>
              <a:blip r:embed="rId4"/>
              <a:stretch>
                <a:fillRect/>
              </a:stretch>
            </p:blipFill>
            <p:spPr>
              <a:xfrm>
                <a:off x="4618900" y="2956283"/>
                <a:ext cx="18000" cy="18000"/>
              </a:xfrm>
              <a:prstGeom prst="rect">
                <a:avLst/>
              </a:prstGeom>
            </p:spPr>
          </p:pic>
        </mc:Fallback>
      </mc:AlternateContent>
      <p:sp>
        <p:nvSpPr>
          <p:cNvPr id="11" name="TextBox 10">
            <a:extLst>
              <a:ext uri="{FF2B5EF4-FFF2-40B4-BE49-F238E27FC236}">
                <a16:creationId xmlns:a16="http://schemas.microsoft.com/office/drawing/2014/main" id="{44E737DC-81AF-612B-FE0D-E59D5A654BE1}"/>
              </a:ext>
            </a:extLst>
          </p:cNvPr>
          <p:cNvSpPr txBox="1"/>
          <p:nvPr/>
        </p:nvSpPr>
        <p:spPr>
          <a:xfrm>
            <a:off x="254017" y="1880559"/>
            <a:ext cx="2784533" cy="338554"/>
          </a:xfrm>
          <a:prstGeom prst="rect">
            <a:avLst/>
          </a:prstGeom>
          <a:noFill/>
        </p:spPr>
        <p:txBody>
          <a:bodyPr wrap="square">
            <a:spAutoFit/>
          </a:bodyPr>
          <a:lstStyle/>
          <a:p>
            <a:r>
              <a:rPr lang="en-US" sz="1600">
                <a:solidFill>
                  <a:srgbClr val="3333CC"/>
                </a:solidFill>
              </a:rPr>
              <a:t>nameoffigure = pyplot.figure()</a:t>
            </a:r>
          </a:p>
        </p:txBody>
      </p:sp>
      <p:sp>
        <p:nvSpPr>
          <p:cNvPr id="21" name="TextBox 20">
            <a:extLst>
              <a:ext uri="{FF2B5EF4-FFF2-40B4-BE49-F238E27FC236}">
                <a16:creationId xmlns:a16="http://schemas.microsoft.com/office/drawing/2014/main" id="{DD76BFB7-B728-BB49-9346-769D2E9AD018}"/>
              </a:ext>
            </a:extLst>
          </p:cNvPr>
          <p:cNvSpPr txBox="1"/>
          <p:nvPr/>
        </p:nvSpPr>
        <p:spPr>
          <a:xfrm>
            <a:off x="225442" y="2955087"/>
            <a:ext cx="4279646" cy="338554"/>
          </a:xfrm>
          <a:prstGeom prst="rect">
            <a:avLst/>
          </a:prstGeom>
          <a:noFill/>
        </p:spPr>
        <p:txBody>
          <a:bodyPr wrap="square">
            <a:spAutoFit/>
          </a:bodyPr>
          <a:lstStyle/>
          <a:p>
            <a:r>
              <a:rPr lang="en-US" sz="1600">
                <a:solidFill>
                  <a:srgbClr val="3333CC"/>
                </a:solidFill>
              </a:rPr>
              <a:t>nameofsubplot = nameoffigure.add_subplot(121)</a:t>
            </a:r>
          </a:p>
        </p:txBody>
      </p:sp>
      <p:sp>
        <p:nvSpPr>
          <p:cNvPr id="24" name="TextBox 23">
            <a:extLst>
              <a:ext uri="{FF2B5EF4-FFF2-40B4-BE49-F238E27FC236}">
                <a16:creationId xmlns:a16="http://schemas.microsoft.com/office/drawing/2014/main" id="{7DAEC79B-59C6-DAD0-3630-A5A6A10D8615}"/>
              </a:ext>
            </a:extLst>
          </p:cNvPr>
          <p:cNvSpPr txBox="1"/>
          <p:nvPr/>
        </p:nvSpPr>
        <p:spPr>
          <a:xfrm>
            <a:off x="238939" y="3826095"/>
            <a:ext cx="8117141" cy="338554"/>
          </a:xfrm>
          <a:prstGeom prst="rect">
            <a:avLst/>
          </a:prstGeom>
          <a:noFill/>
        </p:spPr>
        <p:txBody>
          <a:bodyPr wrap="square">
            <a:spAutoFit/>
          </a:bodyPr>
          <a:lstStyle/>
          <a:p>
            <a:r>
              <a:rPr lang="en-US" sz="1600">
                <a:solidFill>
                  <a:srgbClr val="3333CC"/>
                </a:solidFill>
              </a:rPr>
              <a:t>nameofsubplot.typeofplot(Lx, Ly, color = ‘color’, marker = ‘o,+,-, etc.’, label = ‘somelabel’, lw = #)</a:t>
            </a:r>
          </a:p>
        </p:txBody>
      </p:sp>
      <p:sp>
        <p:nvSpPr>
          <p:cNvPr id="26" name="TextBox 25">
            <a:extLst>
              <a:ext uri="{FF2B5EF4-FFF2-40B4-BE49-F238E27FC236}">
                <a16:creationId xmlns:a16="http://schemas.microsoft.com/office/drawing/2014/main" id="{E58BCFED-01C3-5889-019E-370AFFF95435}"/>
              </a:ext>
            </a:extLst>
          </p:cNvPr>
          <p:cNvSpPr txBox="1"/>
          <p:nvPr/>
        </p:nvSpPr>
        <p:spPr>
          <a:xfrm>
            <a:off x="225442" y="6288839"/>
            <a:ext cx="7403846" cy="338554"/>
          </a:xfrm>
          <a:prstGeom prst="rect">
            <a:avLst/>
          </a:prstGeom>
          <a:noFill/>
        </p:spPr>
        <p:txBody>
          <a:bodyPr wrap="square">
            <a:spAutoFit/>
          </a:bodyPr>
          <a:lstStyle/>
          <a:p>
            <a:r>
              <a:rPr lang="en-US" sz="1600">
                <a:solidFill>
                  <a:srgbClr val="3333CC"/>
                </a:solidFill>
              </a:rPr>
              <a:t>nameofsubplot.text(x</a:t>
            </a:r>
            <a:r>
              <a:rPr lang="en-US" sz="1600" baseline="-25000">
                <a:solidFill>
                  <a:srgbClr val="3333CC"/>
                </a:solidFill>
              </a:rPr>
              <a:t>1</a:t>
            </a:r>
            <a:r>
              <a:rPr lang="en-US" sz="1600">
                <a:solidFill>
                  <a:srgbClr val="3333CC"/>
                </a:solidFill>
              </a:rPr>
              <a:t>, y</a:t>
            </a:r>
            <a:r>
              <a:rPr lang="en-US" sz="1600" baseline="-25000">
                <a:solidFill>
                  <a:srgbClr val="3333CC"/>
                </a:solidFill>
              </a:rPr>
              <a:t>1</a:t>
            </a:r>
            <a:r>
              <a:rPr lang="en-US" sz="1600">
                <a:solidFill>
                  <a:srgbClr val="3333CC"/>
                </a:solidFill>
              </a:rPr>
              <a:t>, ‘text you want to write’, transform = pyplot.axes().transAxes)</a:t>
            </a:r>
          </a:p>
        </p:txBody>
      </p:sp>
      <p:sp>
        <p:nvSpPr>
          <p:cNvPr id="41" name="TextBox 40">
            <a:extLst>
              <a:ext uri="{FF2B5EF4-FFF2-40B4-BE49-F238E27FC236}">
                <a16:creationId xmlns:a16="http://schemas.microsoft.com/office/drawing/2014/main" id="{6DA6854D-E7BB-F74C-3154-E3547BF22933}"/>
              </a:ext>
            </a:extLst>
          </p:cNvPr>
          <p:cNvSpPr txBox="1"/>
          <p:nvPr/>
        </p:nvSpPr>
        <p:spPr>
          <a:xfrm>
            <a:off x="3675249" y="1851298"/>
            <a:ext cx="7202301" cy="954107"/>
          </a:xfrm>
          <a:prstGeom prst="rect">
            <a:avLst/>
          </a:prstGeom>
          <a:noFill/>
        </p:spPr>
        <p:txBody>
          <a:bodyPr wrap="square" rtlCol="0">
            <a:spAutoFit/>
          </a:bodyPr>
          <a:lstStyle/>
          <a:p>
            <a:r>
              <a:rPr lang="en-US" sz="1400"/>
              <a:t>Creates a figure and gives it the eponym.  Analogous to a previous comment, we cannot replace this name in subsequent commands with </a:t>
            </a:r>
            <a:r>
              <a:rPr lang="en-US" sz="1400" err="1"/>
              <a:t>pyplot.figure</a:t>
            </a:r>
            <a:r>
              <a:rPr lang="en-US" sz="1400"/>
              <a:t>() because every time that command is invoked, a new figure is created, and we want to rather keep referring to the </a:t>
            </a:r>
            <a:r>
              <a:rPr lang="en-US" sz="1400" i="1"/>
              <a:t>same</a:t>
            </a:r>
            <a:r>
              <a:rPr lang="en-US" sz="1400"/>
              <a:t> figure.  Second line creates associated axes.  </a:t>
            </a:r>
            <a:endParaRPr lang="en-US"/>
          </a:p>
        </p:txBody>
      </p:sp>
      <mc:AlternateContent xmlns:mc="http://schemas.openxmlformats.org/markup-compatibility/2006" xmlns:p14="http://schemas.microsoft.com/office/powerpoint/2010/main">
        <mc:Choice Requires="p14">
          <p:contentPart p14:bwMode="auto" r:id="rId6">
            <p14:nvContentPartPr>
              <p14:cNvPr id="42" name="Ink 41">
                <a:extLst>
                  <a:ext uri="{FF2B5EF4-FFF2-40B4-BE49-F238E27FC236}">
                    <a16:creationId xmlns:a16="http://schemas.microsoft.com/office/drawing/2014/main" id="{A7368B26-5359-3F94-C911-99C06F94818F}"/>
                  </a:ext>
                </a:extLst>
              </p14:cNvPr>
              <p14:cNvContentPartPr/>
              <p14:nvPr/>
            </p14:nvContentPartPr>
            <p14:xfrm>
              <a:off x="3038550" y="2050185"/>
              <a:ext cx="523800" cy="36000"/>
            </p14:xfrm>
          </p:contentPart>
        </mc:Choice>
        <mc:Fallback xmlns="">
          <p:pic>
            <p:nvPicPr>
              <p:cNvPr id="42" name="Ink 41">
                <a:extLst>
                  <a:ext uri="{FF2B5EF4-FFF2-40B4-BE49-F238E27FC236}">
                    <a16:creationId xmlns:a16="http://schemas.microsoft.com/office/drawing/2014/main" id="{A7368B26-5359-3F94-C911-99C06F94818F}"/>
                  </a:ext>
                </a:extLst>
              </p:cNvPr>
              <p:cNvPicPr/>
              <p:nvPr/>
            </p:nvPicPr>
            <p:blipFill>
              <a:blip r:embed="rId7"/>
              <a:stretch>
                <a:fillRect/>
              </a:stretch>
            </p:blipFill>
            <p:spPr>
              <a:xfrm>
                <a:off x="3032430" y="2044065"/>
                <a:ext cx="53604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3" name="Ink 42">
                <a:extLst>
                  <a:ext uri="{FF2B5EF4-FFF2-40B4-BE49-F238E27FC236}">
                    <a16:creationId xmlns:a16="http://schemas.microsoft.com/office/drawing/2014/main" id="{B768ADA7-D792-B4AA-5275-630E5DC264C4}"/>
                  </a:ext>
                </a:extLst>
              </p14:cNvPr>
              <p14:cNvContentPartPr/>
              <p14:nvPr/>
            </p14:nvContentPartPr>
            <p14:xfrm>
              <a:off x="8190510" y="3961619"/>
              <a:ext cx="381600" cy="553997"/>
            </p14:xfrm>
          </p:contentPart>
        </mc:Choice>
        <mc:Fallback xmlns="">
          <p:pic>
            <p:nvPicPr>
              <p:cNvPr id="43" name="Ink 42">
                <a:extLst>
                  <a:ext uri="{FF2B5EF4-FFF2-40B4-BE49-F238E27FC236}">
                    <a16:creationId xmlns:a16="http://schemas.microsoft.com/office/drawing/2014/main" id="{B768ADA7-D792-B4AA-5275-630E5DC264C4}"/>
                  </a:ext>
                </a:extLst>
              </p:cNvPr>
              <p:cNvPicPr/>
              <p:nvPr/>
            </p:nvPicPr>
            <p:blipFill>
              <a:blip r:embed="rId9"/>
              <a:stretch>
                <a:fillRect/>
              </a:stretch>
            </p:blipFill>
            <p:spPr>
              <a:xfrm>
                <a:off x="8184390" y="3955495"/>
                <a:ext cx="393840" cy="566244"/>
              </a:xfrm>
              <a:prstGeom prst="rect">
                <a:avLst/>
              </a:prstGeom>
            </p:spPr>
          </p:pic>
        </mc:Fallback>
      </mc:AlternateContent>
      <p:sp>
        <p:nvSpPr>
          <p:cNvPr id="44" name="TextBox 43">
            <a:extLst>
              <a:ext uri="{FF2B5EF4-FFF2-40B4-BE49-F238E27FC236}">
                <a16:creationId xmlns:a16="http://schemas.microsoft.com/office/drawing/2014/main" id="{53060BAB-A945-6E13-C106-DF3813EE35DC}"/>
              </a:ext>
            </a:extLst>
          </p:cNvPr>
          <p:cNvSpPr txBox="1"/>
          <p:nvPr/>
        </p:nvSpPr>
        <p:spPr>
          <a:xfrm>
            <a:off x="2047363" y="4980038"/>
            <a:ext cx="9777375" cy="523220"/>
          </a:xfrm>
          <a:prstGeom prst="rect">
            <a:avLst/>
          </a:prstGeom>
          <a:noFill/>
        </p:spPr>
        <p:txBody>
          <a:bodyPr wrap="square" rtlCol="0">
            <a:spAutoFit/>
          </a:bodyPr>
          <a:lstStyle/>
          <a:p>
            <a:r>
              <a:rPr lang="en-US" sz="1400"/>
              <a:t>All the previous typeofplot commands from before work here.  Have also seen oddity where we declare the plot with empty data, and then separately set it.  But apparently the nameofsubplot.typeofplot(…) thing is actually a one-element list.  So have to say:</a:t>
            </a:r>
            <a:endParaRPr lang="en-US"/>
          </a:p>
        </p:txBody>
      </p:sp>
      <p:sp>
        <p:nvSpPr>
          <p:cNvPr id="45" name="TextBox 44">
            <a:extLst>
              <a:ext uri="{FF2B5EF4-FFF2-40B4-BE49-F238E27FC236}">
                <a16:creationId xmlns:a16="http://schemas.microsoft.com/office/drawing/2014/main" id="{AD1AD202-8E55-C032-C758-F599F1861E3C}"/>
              </a:ext>
            </a:extLst>
          </p:cNvPr>
          <p:cNvSpPr txBox="1"/>
          <p:nvPr/>
        </p:nvSpPr>
        <p:spPr>
          <a:xfrm>
            <a:off x="2047363" y="4364641"/>
            <a:ext cx="8097273" cy="523220"/>
          </a:xfrm>
          <a:prstGeom prst="rect">
            <a:avLst/>
          </a:prstGeom>
          <a:noFill/>
        </p:spPr>
        <p:txBody>
          <a:bodyPr wrap="square" rtlCol="0">
            <a:spAutoFit/>
          </a:bodyPr>
          <a:lstStyle/>
          <a:p>
            <a:r>
              <a:rPr lang="en-US" sz="1400"/>
              <a:t>Can set x, y limits in here instead, as well as aspect ratio:</a:t>
            </a:r>
          </a:p>
          <a:p>
            <a:r>
              <a:rPr lang="en-US" sz="1400"/>
              <a:t>nameofsubplot = nameoffigure.add_subplot(121, xlim = (a,b), ylim = (c,d), aspect = ‘equal, etc.’).</a:t>
            </a:r>
          </a:p>
        </p:txBody>
      </p:sp>
      <p:sp>
        <p:nvSpPr>
          <p:cNvPr id="46" name="TextBox 45">
            <a:extLst>
              <a:ext uri="{FF2B5EF4-FFF2-40B4-BE49-F238E27FC236}">
                <a16:creationId xmlns:a16="http://schemas.microsoft.com/office/drawing/2014/main" id="{E855434B-DE48-1179-2407-8F30120AE4E8}"/>
              </a:ext>
            </a:extLst>
          </p:cNvPr>
          <p:cNvSpPr txBox="1"/>
          <p:nvPr/>
        </p:nvSpPr>
        <p:spPr>
          <a:xfrm flipH="1">
            <a:off x="4948762" y="2945115"/>
            <a:ext cx="5745890" cy="738664"/>
          </a:xfrm>
          <a:prstGeom prst="rect">
            <a:avLst/>
          </a:prstGeom>
          <a:noFill/>
        </p:spPr>
        <p:txBody>
          <a:bodyPr wrap="square" rtlCol="0">
            <a:spAutoFit/>
          </a:bodyPr>
          <a:lstStyle/>
          <a:p>
            <a:r>
              <a:rPr lang="en-US" sz="1400"/>
              <a:t>So that number ‘abc’ means create an a (# rows) × b (# columns) matrix of plots, and let that particular plot be the c’th one.  </a:t>
            </a:r>
            <a:r>
              <a:rPr lang="en-US" sz="1400" b="1"/>
              <a:t>Can separate these numbers by commas if you want, pretty sure.</a:t>
            </a:r>
          </a:p>
        </p:txBody>
      </p:sp>
      <mc:AlternateContent xmlns:mc="http://schemas.openxmlformats.org/markup-compatibility/2006" xmlns:p14="http://schemas.microsoft.com/office/powerpoint/2010/main">
        <mc:Choice Requires="p14">
          <p:contentPart p14:bwMode="auto" r:id="rId10">
            <p14:nvContentPartPr>
              <p14:cNvPr id="47" name="Ink 46">
                <a:extLst>
                  <a:ext uri="{FF2B5EF4-FFF2-40B4-BE49-F238E27FC236}">
                    <a16:creationId xmlns:a16="http://schemas.microsoft.com/office/drawing/2014/main" id="{E81ACD52-C7A5-B9E6-1A7A-1B8F16D47031}"/>
                  </a:ext>
                </a:extLst>
              </p14:cNvPr>
              <p14:cNvContentPartPr/>
              <p14:nvPr/>
            </p14:nvContentPartPr>
            <p14:xfrm>
              <a:off x="4533630" y="3124905"/>
              <a:ext cx="292320" cy="74160"/>
            </p14:xfrm>
          </p:contentPart>
        </mc:Choice>
        <mc:Fallback xmlns="">
          <p:pic>
            <p:nvPicPr>
              <p:cNvPr id="47" name="Ink 46">
                <a:extLst>
                  <a:ext uri="{FF2B5EF4-FFF2-40B4-BE49-F238E27FC236}">
                    <a16:creationId xmlns:a16="http://schemas.microsoft.com/office/drawing/2014/main" id="{E81ACD52-C7A5-B9E6-1A7A-1B8F16D47031}"/>
                  </a:ext>
                </a:extLst>
              </p:cNvPr>
              <p:cNvPicPr/>
              <p:nvPr/>
            </p:nvPicPr>
            <p:blipFill>
              <a:blip r:embed="rId11"/>
              <a:stretch>
                <a:fillRect/>
              </a:stretch>
            </p:blipFill>
            <p:spPr>
              <a:xfrm>
                <a:off x="4527510" y="3118785"/>
                <a:ext cx="304560" cy="86400"/>
              </a:xfrm>
              <a:prstGeom prst="rect">
                <a:avLst/>
              </a:prstGeom>
            </p:spPr>
          </p:pic>
        </mc:Fallback>
      </mc:AlternateContent>
    </p:spTree>
    <p:extLst>
      <p:ext uri="{BB962C8B-B14F-4D97-AF65-F5344CB8AC3E}">
        <p14:creationId xmlns:p14="http://schemas.microsoft.com/office/powerpoint/2010/main" val="18036244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51599F-02D1-453E-A4A0-B87FF22709EC}"/>
              </a:ext>
            </a:extLst>
          </p:cNvPr>
          <p:cNvSpPr txBox="1"/>
          <p:nvPr/>
        </p:nvSpPr>
        <p:spPr>
          <a:xfrm>
            <a:off x="292354" y="1027123"/>
            <a:ext cx="6146782" cy="338554"/>
          </a:xfrm>
          <a:prstGeom prst="rect">
            <a:avLst/>
          </a:prstGeom>
          <a:noFill/>
        </p:spPr>
        <p:txBody>
          <a:bodyPr wrap="square" rtlCol="0">
            <a:spAutoFit/>
          </a:bodyPr>
          <a:lstStyle/>
          <a:p>
            <a:r>
              <a:rPr lang="en-US" sz="1600"/>
              <a:t>And here’s some more commands apropos this subplot method,</a:t>
            </a:r>
          </a:p>
        </p:txBody>
      </p:sp>
      <p:sp>
        <p:nvSpPr>
          <p:cNvPr id="5" name="Rectangle 4">
            <a:extLst>
              <a:ext uri="{FF2B5EF4-FFF2-40B4-BE49-F238E27FC236}">
                <a16:creationId xmlns:a16="http://schemas.microsoft.com/office/drawing/2014/main" id="{DA095A92-3831-41BC-A3B8-A6774A6D6524}"/>
              </a:ext>
            </a:extLst>
          </p:cNvPr>
          <p:cNvSpPr/>
          <p:nvPr/>
        </p:nvSpPr>
        <p:spPr>
          <a:xfrm>
            <a:off x="320929" y="4722131"/>
            <a:ext cx="1469771" cy="338554"/>
          </a:xfrm>
          <a:prstGeom prst="rect">
            <a:avLst/>
          </a:prstGeom>
        </p:spPr>
        <p:txBody>
          <a:bodyPr wrap="square">
            <a:spAutoFit/>
          </a:bodyPr>
          <a:lstStyle/>
          <a:p>
            <a:r>
              <a:rPr lang="en-US" sz="1600">
                <a:solidFill>
                  <a:srgbClr val="3333CC"/>
                </a:solidFill>
              </a:rPr>
              <a:t>pyplot</a:t>
            </a:r>
            <a:r>
              <a:rPr lang="en-US" sz="1600" err="1">
                <a:solidFill>
                  <a:srgbClr val="3333CC"/>
                </a:solidFill>
              </a:rPr>
              <a:t>.show</a:t>
            </a:r>
            <a:r>
              <a:rPr lang="en-US" sz="1600">
                <a:solidFill>
                  <a:srgbClr val="3333CC"/>
                </a:solidFill>
              </a:rPr>
              <a:t>() </a:t>
            </a:r>
          </a:p>
        </p:txBody>
      </p:sp>
      <p:sp>
        <p:nvSpPr>
          <p:cNvPr id="28" name="TextBox 27">
            <a:extLst>
              <a:ext uri="{FF2B5EF4-FFF2-40B4-BE49-F238E27FC236}">
                <a16:creationId xmlns:a16="http://schemas.microsoft.com/office/drawing/2014/main" id="{BA98D42B-B131-59F2-8D65-9D6C8C34EC5C}"/>
              </a:ext>
            </a:extLst>
          </p:cNvPr>
          <p:cNvSpPr txBox="1"/>
          <p:nvPr/>
        </p:nvSpPr>
        <p:spPr>
          <a:xfrm>
            <a:off x="292354" y="1594969"/>
            <a:ext cx="2803271" cy="338554"/>
          </a:xfrm>
          <a:prstGeom prst="rect">
            <a:avLst/>
          </a:prstGeom>
          <a:noFill/>
        </p:spPr>
        <p:txBody>
          <a:bodyPr wrap="square">
            <a:spAutoFit/>
          </a:bodyPr>
          <a:lstStyle/>
          <a:p>
            <a:r>
              <a:rPr lang="en-US" sz="1600">
                <a:solidFill>
                  <a:srgbClr val="3333CC"/>
                </a:solidFill>
              </a:rPr>
              <a:t>nameofsubplot.set_title(‘title’)</a:t>
            </a:r>
          </a:p>
        </p:txBody>
      </p:sp>
      <p:sp>
        <p:nvSpPr>
          <p:cNvPr id="30" name="TextBox 29">
            <a:extLst>
              <a:ext uri="{FF2B5EF4-FFF2-40B4-BE49-F238E27FC236}">
                <a16:creationId xmlns:a16="http://schemas.microsoft.com/office/drawing/2014/main" id="{CDCED083-721E-FB78-B059-1357E16513BE}"/>
              </a:ext>
            </a:extLst>
          </p:cNvPr>
          <p:cNvSpPr txBox="1"/>
          <p:nvPr/>
        </p:nvSpPr>
        <p:spPr>
          <a:xfrm>
            <a:off x="292354" y="2026040"/>
            <a:ext cx="2603246" cy="338554"/>
          </a:xfrm>
          <a:prstGeom prst="rect">
            <a:avLst/>
          </a:prstGeom>
          <a:noFill/>
        </p:spPr>
        <p:txBody>
          <a:bodyPr wrap="square">
            <a:spAutoFit/>
          </a:bodyPr>
          <a:lstStyle/>
          <a:p>
            <a:r>
              <a:rPr lang="en-US" sz="1600">
                <a:solidFill>
                  <a:srgbClr val="3333CC"/>
                </a:solidFill>
              </a:rPr>
              <a:t>nameofsubplot.set_xlim(a,b</a:t>
            </a:r>
            <a:r>
              <a:rPr lang="en-US" sz="1600">
                <a:solidFill>
                  <a:srgbClr val="3333FF"/>
                </a:solidFill>
              </a:rPr>
              <a:t>)</a:t>
            </a:r>
          </a:p>
        </p:txBody>
      </p:sp>
      <p:sp>
        <p:nvSpPr>
          <p:cNvPr id="32" name="TextBox 31">
            <a:extLst>
              <a:ext uri="{FF2B5EF4-FFF2-40B4-BE49-F238E27FC236}">
                <a16:creationId xmlns:a16="http://schemas.microsoft.com/office/drawing/2014/main" id="{1AE6BDEC-31E7-2EB5-97C7-A015A9BC0DBB}"/>
              </a:ext>
            </a:extLst>
          </p:cNvPr>
          <p:cNvSpPr txBox="1"/>
          <p:nvPr/>
        </p:nvSpPr>
        <p:spPr>
          <a:xfrm>
            <a:off x="309918" y="2494841"/>
            <a:ext cx="3090507" cy="338554"/>
          </a:xfrm>
          <a:prstGeom prst="rect">
            <a:avLst/>
          </a:prstGeom>
          <a:noFill/>
        </p:spPr>
        <p:txBody>
          <a:bodyPr wrap="square">
            <a:spAutoFit/>
          </a:bodyPr>
          <a:lstStyle/>
          <a:p>
            <a:r>
              <a:rPr lang="en-US" sz="1600">
                <a:solidFill>
                  <a:srgbClr val="3333CC"/>
                </a:solidFill>
              </a:rPr>
              <a:t>nameofsubplot.set_xlabel(‘xlabel’)</a:t>
            </a:r>
          </a:p>
        </p:txBody>
      </p:sp>
      <p:sp>
        <p:nvSpPr>
          <p:cNvPr id="34" name="TextBox 33">
            <a:extLst>
              <a:ext uri="{FF2B5EF4-FFF2-40B4-BE49-F238E27FC236}">
                <a16:creationId xmlns:a16="http://schemas.microsoft.com/office/drawing/2014/main" id="{B189A547-F7D7-C92E-3295-57C4E01328A0}"/>
              </a:ext>
            </a:extLst>
          </p:cNvPr>
          <p:cNvSpPr txBox="1"/>
          <p:nvPr/>
        </p:nvSpPr>
        <p:spPr>
          <a:xfrm>
            <a:off x="309918" y="2964728"/>
            <a:ext cx="3528657" cy="338554"/>
          </a:xfrm>
          <a:prstGeom prst="rect">
            <a:avLst/>
          </a:prstGeom>
          <a:noFill/>
        </p:spPr>
        <p:txBody>
          <a:bodyPr wrap="square">
            <a:spAutoFit/>
          </a:bodyPr>
          <a:lstStyle/>
          <a:p>
            <a:r>
              <a:rPr lang="en-US" sz="1600">
                <a:solidFill>
                  <a:srgbClr val="3333CC"/>
                </a:solidFill>
              </a:rPr>
              <a:t>nameofsubplot.set_aspect(‘equal, etc.’)</a:t>
            </a:r>
            <a:endParaRPr lang="en-US" sz="1800">
              <a:solidFill>
                <a:srgbClr val="3333CC"/>
              </a:solidFill>
            </a:endParaRPr>
          </a:p>
        </p:txBody>
      </p:sp>
      <p:sp>
        <p:nvSpPr>
          <p:cNvPr id="36" name="TextBox 35">
            <a:extLst>
              <a:ext uri="{FF2B5EF4-FFF2-40B4-BE49-F238E27FC236}">
                <a16:creationId xmlns:a16="http://schemas.microsoft.com/office/drawing/2014/main" id="{C8D0771A-D17F-6EF4-9209-B110CD7E222C}"/>
              </a:ext>
            </a:extLst>
          </p:cNvPr>
          <p:cNvSpPr txBox="1"/>
          <p:nvPr/>
        </p:nvSpPr>
        <p:spPr>
          <a:xfrm>
            <a:off x="321178" y="3434689"/>
            <a:ext cx="5346198" cy="338554"/>
          </a:xfrm>
          <a:prstGeom prst="rect">
            <a:avLst/>
          </a:prstGeom>
          <a:noFill/>
        </p:spPr>
        <p:txBody>
          <a:bodyPr wrap="square">
            <a:spAutoFit/>
          </a:bodyPr>
          <a:lstStyle/>
          <a:p>
            <a:r>
              <a:rPr lang="en-US" sz="1600">
                <a:solidFill>
                  <a:srgbClr val="3333CC"/>
                </a:solidFill>
              </a:rPr>
              <a:t>nameofsubplot.set_xticks(list of positions, minor = True/False)</a:t>
            </a:r>
          </a:p>
        </p:txBody>
      </p:sp>
      <p:sp>
        <p:nvSpPr>
          <p:cNvPr id="38" name="TextBox 37">
            <a:extLst>
              <a:ext uri="{FF2B5EF4-FFF2-40B4-BE49-F238E27FC236}">
                <a16:creationId xmlns:a16="http://schemas.microsoft.com/office/drawing/2014/main" id="{358B4F3F-1841-B80F-04F5-585FEF1DCD4D}"/>
              </a:ext>
            </a:extLst>
          </p:cNvPr>
          <p:cNvSpPr txBox="1"/>
          <p:nvPr/>
        </p:nvSpPr>
        <p:spPr>
          <a:xfrm>
            <a:off x="321177" y="3837975"/>
            <a:ext cx="2183898" cy="338554"/>
          </a:xfrm>
          <a:prstGeom prst="rect">
            <a:avLst/>
          </a:prstGeom>
          <a:noFill/>
        </p:spPr>
        <p:txBody>
          <a:bodyPr wrap="square">
            <a:spAutoFit/>
          </a:bodyPr>
          <a:lstStyle/>
          <a:p>
            <a:r>
              <a:rPr lang="en-US" sz="1600">
                <a:solidFill>
                  <a:srgbClr val="3333CC"/>
                </a:solidFill>
              </a:rPr>
              <a:t>nameofsubplot.legend()</a:t>
            </a:r>
          </a:p>
        </p:txBody>
      </p:sp>
      <p:sp>
        <p:nvSpPr>
          <p:cNvPr id="40" name="TextBox 39">
            <a:extLst>
              <a:ext uri="{FF2B5EF4-FFF2-40B4-BE49-F238E27FC236}">
                <a16:creationId xmlns:a16="http://schemas.microsoft.com/office/drawing/2014/main" id="{D0894471-EB5E-0F37-9A27-D7C7D787BE73}"/>
              </a:ext>
            </a:extLst>
          </p:cNvPr>
          <p:cNvSpPr txBox="1"/>
          <p:nvPr/>
        </p:nvSpPr>
        <p:spPr>
          <a:xfrm>
            <a:off x="321177" y="4281823"/>
            <a:ext cx="1955298" cy="338554"/>
          </a:xfrm>
          <a:prstGeom prst="rect">
            <a:avLst/>
          </a:prstGeom>
          <a:noFill/>
        </p:spPr>
        <p:txBody>
          <a:bodyPr wrap="square">
            <a:spAutoFit/>
          </a:bodyPr>
          <a:lstStyle/>
          <a:p>
            <a:r>
              <a:rPr lang="en-US" sz="1600">
                <a:solidFill>
                  <a:srgbClr val="3333CC"/>
                </a:solidFill>
              </a:rPr>
              <a:t>nameofsubplot.grid()</a:t>
            </a:r>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F8ECAFCD-BC1A-F854-E146-D6342BA704AA}"/>
                  </a:ext>
                </a:extLst>
              </p14:cNvPr>
              <p14:cNvContentPartPr/>
              <p14:nvPr/>
            </p14:nvContentPartPr>
            <p14:xfrm>
              <a:off x="5667376" y="3603966"/>
              <a:ext cx="362880" cy="59760"/>
            </p14:xfrm>
          </p:contentPart>
        </mc:Choice>
        <mc:Fallback xmlns="">
          <p:pic>
            <p:nvPicPr>
              <p:cNvPr id="4" name="Ink 3">
                <a:extLst>
                  <a:ext uri="{FF2B5EF4-FFF2-40B4-BE49-F238E27FC236}">
                    <a16:creationId xmlns:a16="http://schemas.microsoft.com/office/drawing/2014/main" id="{F8ECAFCD-BC1A-F854-E146-D6342BA704AA}"/>
                  </a:ext>
                </a:extLst>
              </p:cNvPr>
              <p:cNvPicPr/>
              <p:nvPr/>
            </p:nvPicPr>
            <p:blipFill>
              <a:blip r:embed="rId4"/>
              <a:stretch>
                <a:fillRect/>
              </a:stretch>
            </p:blipFill>
            <p:spPr>
              <a:xfrm>
                <a:off x="5661256" y="3597846"/>
                <a:ext cx="375120" cy="72000"/>
              </a:xfrm>
              <a:prstGeom prst="rect">
                <a:avLst/>
              </a:prstGeom>
            </p:spPr>
          </p:pic>
        </mc:Fallback>
      </mc:AlternateContent>
      <p:sp>
        <p:nvSpPr>
          <p:cNvPr id="6" name="TextBox 5">
            <a:extLst>
              <a:ext uri="{FF2B5EF4-FFF2-40B4-BE49-F238E27FC236}">
                <a16:creationId xmlns:a16="http://schemas.microsoft.com/office/drawing/2014/main" id="{43A3C8E3-99F3-80B5-A6E9-74598B821D8D}"/>
              </a:ext>
            </a:extLst>
          </p:cNvPr>
          <p:cNvSpPr txBox="1"/>
          <p:nvPr/>
        </p:nvSpPr>
        <p:spPr>
          <a:xfrm flipH="1">
            <a:off x="6161746" y="3339489"/>
            <a:ext cx="5178094" cy="738664"/>
          </a:xfrm>
          <a:prstGeom prst="rect">
            <a:avLst/>
          </a:prstGeom>
          <a:noFill/>
        </p:spPr>
        <p:txBody>
          <a:bodyPr wrap="square" rtlCol="0">
            <a:spAutoFit/>
          </a:bodyPr>
          <a:lstStyle/>
          <a:p>
            <a:r>
              <a:rPr lang="en-US" sz="1400"/>
              <a:t>This is how can manually set ticks.  Optional minor = True/False thing is if you want to avoid default to treating them as major tickmarks (with their accompanying labels)</a:t>
            </a:r>
          </a:p>
        </p:txBody>
      </p:sp>
      <p:sp>
        <p:nvSpPr>
          <p:cNvPr id="7" name="TextBox 6">
            <a:extLst>
              <a:ext uri="{FF2B5EF4-FFF2-40B4-BE49-F238E27FC236}">
                <a16:creationId xmlns:a16="http://schemas.microsoft.com/office/drawing/2014/main" id="{01CE6816-CBDB-9B75-1D00-9E0105DDE114}"/>
              </a:ext>
            </a:extLst>
          </p:cNvPr>
          <p:cNvSpPr txBox="1"/>
          <p:nvPr/>
        </p:nvSpPr>
        <p:spPr>
          <a:xfrm>
            <a:off x="3405616" y="129972"/>
            <a:ext cx="4405437" cy="461665"/>
          </a:xfrm>
          <a:prstGeom prst="rect">
            <a:avLst/>
          </a:prstGeom>
          <a:noFill/>
        </p:spPr>
        <p:txBody>
          <a:bodyPr wrap="none" rtlCol="0">
            <a:spAutoFit/>
          </a:bodyPr>
          <a:lstStyle/>
          <a:p>
            <a:r>
              <a:rPr lang="en-US" sz="2400" b="1" u="sng">
                <a:solidFill>
                  <a:srgbClr val="FF0000"/>
                </a:solidFill>
              </a:rPr>
              <a:t>Matplotlib (figure, add subplots)</a:t>
            </a:r>
            <a:endParaRPr lang="en-US" b="1" u="sng">
              <a:solidFill>
                <a:srgbClr val="FF0000"/>
              </a:solidFill>
            </a:endParaRPr>
          </a:p>
        </p:txBody>
      </p:sp>
    </p:spTree>
    <p:extLst>
      <p:ext uri="{BB962C8B-B14F-4D97-AF65-F5344CB8AC3E}">
        <p14:creationId xmlns:p14="http://schemas.microsoft.com/office/powerpoint/2010/main" val="37981485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89DB400-2999-4016-922F-89AE50A02377}"/>
              </a:ext>
            </a:extLst>
          </p:cNvPr>
          <p:cNvSpPr txBox="1"/>
          <p:nvPr/>
        </p:nvSpPr>
        <p:spPr>
          <a:xfrm>
            <a:off x="368889" y="1044068"/>
            <a:ext cx="8562402" cy="584775"/>
          </a:xfrm>
          <a:prstGeom prst="rect">
            <a:avLst/>
          </a:prstGeom>
          <a:noFill/>
        </p:spPr>
        <p:txBody>
          <a:bodyPr wrap="square" rtlCol="0">
            <a:spAutoFit/>
          </a:bodyPr>
          <a:lstStyle/>
          <a:p>
            <a:r>
              <a:rPr lang="en-US" sz="1600"/>
              <a:t>If you want to finesse the graph, then there are lots of options.  Also, you can reopen the figure and add new  commands at any time by calling </a:t>
            </a:r>
            <a:r>
              <a:rPr lang="en-US" sz="1600" err="1"/>
              <a:t>pylab.figure</a:t>
            </a:r>
            <a:r>
              <a:rPr lang="en-US" sz="1600"/>
              <a:t>(‘</a:t>
            </a:r>
            <a:r>
              <a:rPr lang="en-US" sz="1600" err="1"/>
              <a:t>nameoffigure</a:t>
            </a:r>
            <a:r>
              <a:rPr lang="en-US" sz="1600"/>
              <a:t>’), again.</a:t>
            </a:r>
          </a:p>
        </p:txBody>
      </p:sp>
      <p:sp>
        <p:nvSpPr>
          <p:cNvPr id="2" name="TextBox 1">
            <a:extLst>
              <a:ext uri="{FF2B5EF4-FFF2-40B4-BE49-F238E27FC236}">
                <a16:creationId xmlns:a16="http://schemas.microsoft.com/office/drawing/2014/main" id="{783F6445-07E7-4706-A2D1-97E7C8D76500}"/>
              </a:ext>
            </a:extLst>
          </p:cNvPr>
          <p:cNvSpPr txBox="1"/>
          <p:nvPr/>
        </p:nvSpPr>
        <p:spPr>
          <a:xfrm>
            <a:off x="408977" y="5077344"/>
            <a:ext cx="1007584" cy="338554"/>
          </a:xfrm>
          <a:prstGeom prst="rect">
            <a:avLst/>
          </a:prstGeom>
          <a:noFill/>
        </p:spPr>
        <p:txBody>
          <a:bodyPr wrap="none" rtlCol="0">
            <a:spAutoFit/>
          </a:bodyPr>
          <a:lstStyle/>
          <a:p>
            <a:r>
              <a:rPr lang="en-US" sz="1600">
                <a:solidFill>
                  <a:srgbClr val="3333FF"/>
                </a:solidFill>
              </a:rPr>
              <a:t>pylab</a:t>
            </a:r>
            <a:r>
              <a:rPr lang="en-US" sz="1600" err="1">
                <a:solidFill>
                  <a:srgbClr val="3333FF"/>
                </a:solidFill>
              </a:rPr>
              <a:t>.clf</a:t>
            </a:r>
            <a:r>
              <a:rPr lang="en-US" sz="1600">
                <a:solidFill>
                  <a:srgbClr val="3333FF"/>
                </a:solidFill>
              </a:rPr>
              <a:t>()</a:t>
            </a:r>
          </a:p>
        </p:txBody>
      </p:sp>
      <p:sp>
        <p:nvSpPr>
          <p:cNvPr id="43" name="TextBox 42">
            <a:extLst>
              <a:ext uri="{FF2B5EF4-FFF2-40B4-BE49-F238E27FC236}">
                <a16:creationId xmlns:a16="http://schemas.microsoft.com/office/drawing/2014/main" id="{BD6CEE02-78F5-483E-826C-5A8338DEC547}"/>
              </a:ext>
            </a:extLst>
          </p:cNvPr>
          <p:cNvSpPr txBox="1"/>
          <p:nvPr/>
        </p:nvSpPr>
        <p:spPr>
          <a:xfrm>
            <a:off x="408978" y="4522119"/>
            <a:ext cx="1762246" cy="338554"/>
          </a:xfrm>
          <a:prstGeom prst="rect">
            <a:avLst/>
          </a:prstGeom>
          <a:noFill/>
        </p:spPr>
        <p:txBody>
          <a:bodyPr wrap="square">
            <a:spAutoFit/>
          </a:bodyPr>
          <a:lstStyle/>
          <a:p>
            <a:r>
              <a:rPr lang="en-US" sz="1600">
                <a:solidFill>
                  <a:srgbClr val="3333FF"/>
                </a:solidFill>
              </a:rPr>
              <a:t>pylab.title(‘title’)</a:t>
            </a:r>
          </a:p>
        </p:txBody>
      </p:sp>
      <p:sp>
        <p:nvSpPr>
          <p:cNvPr id="45" name="TextBox 44">
            <a:extLst>
              <a:ext uri="{FF2B5EF4-FFF2-40B4-BE49-F238E27FC236}">
                <a16:creationId xmlns:a16="http://schemas.microsoft.com/office/drawing/2014/main" id="{BF523D39-AEF3-50EC-0588-D3A4D136FFF2}"/>
              </a:ext>
            </a:extLst>
          </p:cNvPr>
          <p:cNvSpPr txBox="1"/>
          <p:nvPr/>
        </p:nvSpPr>
        <p:spPr>
          <a:xfrm>
            <a:off x="384954" y="2739607"/>
            <a:ext cx="2100474" cy="338554"/>
          </a:xfrm>
          <a:prstGeom prst="rect">
            <a:avLst/>
          </a:prstGeom>
          <a:noFill/>
        </p:spPr>
        <p:txBody>
          <a:bodyPr wrap="square">
            <a:spAutoFit/>
          </a:bodyPr>
          <a:lstStyle/>
          <a:p>
            <a:r>
              <a:rPr lang="en-US" sz="1600">
                <a:solidFill>
                  <a:srgbClr val="3333FF"/>
                </a:solidFill>
              </a:rPr>
              <a:t>pylab.xlabel(‘xlabel’)</a:t>
            </a:r>
          </a:p>
        </p:txBody>
      </p:sp>
      <p:sp>
        <p:nvSpPr>
          <p:cNvPr id="49" name="TextBox 48">
            <a:extLst>
              <a:ext uri="{FF2B5EF4-FFF2-40B4-BE49-F238E27FC236}">
                <a16:creationId xmlns:a16="http://schemas.microsoft.com/office/drawing/2014/main" id="{C6CCCC64-F73E-8CB8-7C4A-9501BA1285B5}"/>
              </a:ext>
            </a:extLst>
          </p:cNvPr>
          <p:cNvSpPr txBox="1"/>
          <p:nvPr/>
        </p:nvSpPr>
        <p:spPr>
          <a:xfrm>
            <a:off x="384953" y="3282845"/>
            <a:ext cx="1933696" cy="338554"/>
          </a:xfrm>
          <a:prstGeom prst="rect">
            <a:avLst/>
          </a:prstGeom>
          <a:noFill/>
        </p:spPr>
        <p:txBody>
          <a:bodyPr wrap="square">
            <a:spAutoFit/>
          </a:bodyPr>
          <a:lstStyle/>
          <a:p>
            <a:r>
              <a:rPr lang="en-US" sz="1600">
                <a:solidFill>
                  <a:srgbClr val="3333FF"/>
                </a:solidFill>
              </a:rPr>
              <a:t>pylab.xlim(min, max)</a:t>
            </a:r>
          </a:p>
        </p:txBody>
      </p:sp>
      <p:sp>
        <p:nvSpPr>
          <p:cNvPr id="51" name="TextBox 50">
            <a:extLst>
              <a:ext uri="{FF2B5EF4-FFF2-40B4-BE49-F238E27FC236}">
                <a16:creationId xmlns:a16="http://schemas.microsoft.com/office/drawing/2014/main" id="{827F48CB-D9C2-6C71-9941-6614F3E79724}"/>
              </a:ext>
            </a:extLst>
          </p:cNvPr>
          <p:cNvSpPr txBox="1"/>
          <p:nvPr/>
        </p:nvSpPr>
        <p:spPr>
          <a:xfrm>
            <a:off x="408977" y="3966170"/>
            <a:ext cx="1762246" cy="338554"/>
          </a:xfrm>
          <a:prstGeom prst="rect">
            <a:avLst/>
          </a:prstGeom>
          <a:noFill/>
        </p:spPr>
        <p:txBody>
          <a:bodyPr wrap="square">
            <a:spAutoFit/>
          </a:bodyPr>
          <a:lstStyle/>
          <a:p>
            <a:r>
              <a:rPr lang="en-US" sz="1600">
                <a:solidFill>
                  <a:srgbClr val="3333FF"/>
                </a:solidFill>
              </a:rPr>
              <a:t>pylab.yscale(‘log’)</a:t>
            </a:r>
          </a:p>
        </p:txBody>
      </p:sp>
      <p:sp>
        <p:nvSpPr>
          <p:cNvPr id="59" name="TextBox 58">
            <a:extLst>
              <a:ext uri="{FF2B5EF4-FFF2-40B4-BE49-F238E27FC236}">
                <a16:creationId xmlns:a16="http://schemas.microsoft.com/office/drawing/2014/main" id="{A8D51961-237C-1C74-D893-D3009E8D9499}"/>
              </a:ext>
            </a:extLst>
          </p:cNvPr>
          <p:cNvSpPr txBox="1"/>
          <p:nvPr/>
        </p:nvSpPr>
        <p:spPr>
          <a:xfrm>
            <a:off x="2814924" y="3232937"/>
            <a:ext cx="3752775" cy="523220"/>
          </a:xfrm>
          <a:prstGeom prst="rect">
            <a:avLst/>
          </a:prstGeom>
          <a:noFill/>
        </p:spPr>
        <p:txBody>
          <a:bodyPr wrap="square" rtlCol="0">
            <a:spAutoFit/>
          </a:bodyPr>
          <a:lstStyle/>
          <a:p>
            <a:r>
              <a:rPr lang="en-US" sz="1400"/>
              <a:t>default is min/max over specified domain and implicit min/max over range</a:t>
            </a:r>
          </a:p>
        </p:txBody>
      </p:sp>
      <mc:AlternateContent xmlns:mc="http://schemas.openxmlformats.org/markup-compatibility/2006" xmlns:p14="http://schemas.microsoft.com/office/powerpoint/2010/main">
        <mc:Choice Requires="p14">
          <p:contentPart p14:bwMode="auto" r:id="rId2">
            <p14:nvContentPartPr>
              <p14:cNvPr id="61" name="Ink 60">
                <a:extLst>
                  <a:ext uri="{FF2B5EF4-FFF2-40B4-BE49-F238E27FC236}">
                    <a16:creationId xmlns:a16="http://schemas.microsoft.com/office/drawing/2014/main" id="{B4DEFAC5-A7FE-3919-A01B-5782795B5C3B}"/>
                  </a:ext>
                </a:extLst>
              </p14:cNvPr>
              <p14:cNvContentPartPr/>
              <p14:nvPr/>
            </p14:nvContentPartPr>
            <p14:xfrm>
              <a:off x="2318649" y="3471527"/>
              <a:ext cx="339480" cy="46800"/>
            </p14:xfrm>
          </p:contentPart>
        </mc:Choice>
        <mc:Fallback xmlns="">
          <p:pic>
            <p:nvPicPr>
              <p:cNvPr id="61" name="Ink 60">
                <a:extLst>
                  <a:ext uri="{FF2B5EF4-FFF2-40B4-BE49-F238E27FC236}">
                    <a16:creationId xmlns:a16="http://schemas.microsoft.com/office/drawing/2014/main" id="{B4DEFAC5-A7FE-3919-A01B-5782795B5C3B}"/>
                  </a:ext>
                </a:extLst>
              </p:cNvPr>
              <p:cNvPicPr/>
              <p:nvPr/>
            </p:nvPicPr>
            <p:blipFill>
              <a:blip r:embed="rId3"/>
              <a:stretch>
                <a:fillRect/>
              </a:stretch>
            </p:blipFill>
            <p:spPr>
              <a:xfrm>
                <a:off x="2312529" y="3465407"/>
                <a:ext cx="351720" cy="59040"/>
              </a:xfrm>
              <a:prstGeom prst="rect">
                <a:avLst/>
              </a:prstGeom>
            </p:spPr>
          </p:pic>
        </mc:Fallback>
      </mc:AlternateContent>
      <p:sp>
        <p:nvSpPr>
          <p:cNvPr id="62" name="TextBox 61">
            <a:extLst>
              <a:ext uri="{FF2B5EF4-FFF2-40B4-BE49-F238E27FC236}">
                <a16:creationId xmlns:a16="http://schemas.microsoft.com/office/drawing/2014/main" id="{7A5D6747-3C31-0A86-3586-2E1173F0BDDD}"/>
              </a:ext>
            </a:extLst>
          </p:cNvPr>
          <p:cNvSpPr txBox="1"/>
          <p:nvPr/>
        </p:nvSpPr>
        <p:spPr>
          <a:xfrm>
            <a:off x="2658129" y="4002524"/>
            <a:ext cx="1957960" cy="307777"/>
          </a:xfrm>
          <a:prstGeom prst="rect">
            <a:avLst/>
          </a:prstGeom>
          <a:noFill/>
        </p:spPr>
        <p:txBody>
          <a:bodyPr wrap="square" rtlCol="0">
            <a:spAutoFit/>
          </a:bodyPr>
          <a:lstStyle/>
          <a:p>
            <a:r>
              <a:rPr lang="en-US" sz="1400"/>
              <a:t>if you want a log scale,</a:t>
            </a:r>
          </a:p>
        </p:txBody>
      </p:sp>
      <mc:AlternateContent xmlns:mc="http://schemas.openxmlformats.org/markup-compatibility/2006" xmlns:p14="http://schemas.microsoft.com/office/powerpoint/2010/main">
        <mc:Choice Requires="p14">
          <p:contentPart p14:bwMode="auto" r:id="rId4">
            <p14:nvContentPartPr>
              <p14:cNvPr id="63" name="Ink 62">
                <a:extLst>
                  <a:ext uri="{FF2B5EF4-FFF2-40B4-BE49-F238E27FC236}">
                    <a16:creationId xmlns:a16="http://schemas.microsoft.com/office/drawing/2014/main" id="{1E384D88-A3F7-672B-62A6-EAE7BA0CE30D}"/>
                  </a:ext>
                </a:extLst>
              </p14:cNvPr>
              <p14:cNvContentPartPr/>
              <p14:nvPr/>
            </p14:nvContentPartPr>
            <p14:xfrm>
              <a:off x="2263159" y="4120357"/>
              <a:ext cx="319680" cy="30240"/>
            </p14:xfrm>
          </p:contentPart>
        </mc:Choice>
        <mc:Fallback xmlns="">
          <p:pic>
            <p:nvPicPr>
              <p:cNvPr id="63" name="Ink 62">
                <a:extLst>
                  <a:ext uri="{FF2B5EF4-FFF2-40B4-BE49-F238E27FC236}">
                    <a16:creationId xmlns:a16="http://schemas.microsoft.com/office/drawing/2014/main" id="{1E384D88-A3F7-672B-62A6-EAE7BA0CE30D}"/>
                  </a:ext>
                </a:extLst>
              </p:cNvPr>
              <p:cNvPicPr/>
              <p:nvPr/>
            </p:nvPicPr>
            <p:blipFill>
              <a:blip r:embed="rId5"/>
              <a:stretch>
                <a:fillRect/>
              </a:stretch>
            </p:blipFill>
            <p:spPr>
              <a:xfrm>
                <a:off x="2257039" y="4114237"/>
                <a:ext cx="331920" cy="42480"/>
              </a:xfrm>
              <a:prstGeom prst="rect">
                <a:avLst/>
              </a:prstGeom>
            </p:spPr>
          </p:pic>
        </mc:Fallback>
      </mc:AlternateContent>
      <p:sp>
        <p:nvSpPr>
          <p:cNvPr id="64" name="TextBox 63">
            <a:extLst>
              <a:ext uri="{FF2B5EF4-FFF2-40B4-BE49-F238E27FC236}">
                <a16:creationId xmlns:a16="http://schemas.microsoft.com/office/drawing/2014/main" id="{0890A09D-BAC8-5E57-1E35-753436696E6E}"/>
              </a:ext>
            </a:extLst>
          </p:cNvPr>
          <p:cNvSpPr txBox="1"/>
          <p:nvPr/>
        </p:nvSpPr>
        <p:spPr>
          <a:xfrm>
            <a:off x="2171224" y="5108121"/>
            <a:ext cx="5636325" cy="307777"/>
          </a:xfrm>
          <a:prstGeom prst="rect">
            <a:avLst/>
          </a:prstGeom>
          <a:noFill/>
        </p:spPr>
        <p:txBody>
          <a:bodyPr wrap="square" rtlCol="0">
            <a:spAutoFit/>
          </a:bodyPr>
          <a:lstStyle/>
          <a:p>
            <a:r>
              <a:rPr lang="en-US" sz="1400"/>
              <a:t>clears figure details, if you want to start over from command line I guess</a:t>
            </a:r>
          </a:p>
        </p:txBody>
      </p:sp>
      <mc:AlternateContent xmlns:mc="http://schemas.openxmlformats.org/markup-compatibility/2006" xmlns:p14="http://schemas.microsoft.com/office/powerpoint/2010/main">
        <mc:Choice Requires="p14">
          <p:contentPart p14:bwMode="auto" r:id="rId6">
            <p14:nvContentPartPr>
              <p14:cNvPr id="65" name="Ink 64">
                <a:extLst>
                  <a:ext uri="{FF2B5EF4-FFF2-40B4-BE49-F238E27FC236}">
                    <a16:creationId xmlns:a16="http://schemas.microsoft.com/office/drawing/2014/main" id="{C8264D6C-B4D3-B4BE-D84D-8DC5EC03D9FD}"/>
                  </a:ext>
                </a:extLst>
              </p14:cNvPr>
              <p14:cNvContentPartPr/>
              <p14:nvPr/>
            </p14:nvContentPartPr>
            <p14:xfrm>
              <a:off x="1466433" y="5267583"/>
              <a:ext cx="532440" cy="21600"/>
            </p14:xfrm>
          </p:contentPart>
        </mc:Choice>
        <mc:Fallback xmlns="">
          <p:pic>
            <p:nvPicPr>
              <p:cNvPr id="65" name="Ink 64">
                <a:extLst>
                  <a:ext uri="{FF2B5EF4-FFF2-40B4-BE49-F238E27FC236}">
                    <a16:creationId xmlns:a16="http://schemas.microsoft.com/office/drawing/2014/main" id="{C8264D6C-B4D3-B4BE-D84D-8DC5EC03D9FD}"/>
                  </a:ext>
                </a:extLst>
              </p:cNvPr>
              <p:cNvPicPr/>
              <p:nvPr/>
            </p:nvPicPr>
            <p:blipFill>
              <a:blip r:embed="rId7"/>
              <a:stretch>
                <a:fillRect/>
              </a:stretch>
            </p:blipFill>
            <p:spPr>
              <a:xfrm>
                <a:off x="1460313" y="5261463"/>
                <a:ext cx="5446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Ink 5">
                <a:extLst>
                  <a:ext uri="{FF2B5EF4-FFF2-40B4-BE49-F238E27FC236}">
                    <a16:creationId xmlns:a16="http://schemas.microsoft.com/office/drawing/2014/main" id="{64AC28EC-C78B-EE0B-0EDF-ED3561D99825}"/>
                  </a:ext>
                </a:extLst>
              </p14:cNvPr>
              <p14:cNvContentPartPr/>
              <p14:nvPr/>
            </p14:nvContentPartPr>
            <p14:xfrm>
              <a:off x="6372150" y="2830667"/>
              <a:ext cx="247680" cy="854640"/>
            </p14:xfrm>
          </p:contentPart>
        </mc:Choice>
        <mc:Fallback xmlns="">
          <p:pic>
            <p:nvPicPr>
              <p:cNvPr id="6" name="Ink 5">
                <a:extLst>
                  <a:ext uri="{FF2B5EF4-FFF2-40B4-BE49-F238E27FC236}">
                    <a16:creationId xmlns:a16="http://schemas.microsoft.com/office/drawing/2014/main" id="{64AC28EC-C78B-EE0B-0EDF-ED3561D99825}"/>
                  </a:ext>
                </a:extLst>
              </p:cNvPr>
              <p:cNvPicPr/>
              <p:nvPr/>
            </p:nvPicPr>
            <p:blipFill>
              <a:blip r:embed="rId9"/>
              <a:stretch>
                <a:fillRect/>
              </a:stretch>
            </p:blipFill>
            <p:spPr>
              <a:xfrm>
                <a:off x="6366030" y="2824547"/>
                <a:ext cx="259920" cy="866880"/>
              </a:xfrm>
              <a:prstGeom prst="rect">
                <a:avLst/>
              </a:prstGeom>
            </p:spPr>
          </p:pic>
        </mc:Fallback>
      </mc:AlternateContent>
      <p:sp>
        <p:nvSpPr>
          <p:cNvPr id="7" name="TextBox 6">
            <a:extLst>
              <a:ext uri="{FF2B5EF4-FFF2-40B4-BE49-F238E27FC236}">
                <a16:creationId xmlns:a16="http://schemas.microsoft.com/office/drawing/2014/main" id="{B1AEC71D-149C-7879-9953-EDED0BB653A6}"/>
              </a:ext>
            </a:extLst>
          </p:cNvPr>
          <p:cNvSpPr txBox="1"/>
          <p:nvPr/>
        </p:nvSpPr>
        <p:spPr>
          <a:xfrm>
            <a:off x="6721543" y="3059111"/>
            <a:ext cx="1962150" cy="307777"/>
          </a:xfrm>
          <a:prstGeom prst="rect">
            <a:avLst/>
          </a:prstGeom>
          <a:noFill/>
        </p:spPr>
        <p:txBody>
          <a:bodyPr wrap="square" rtlCol="0">
            <a:spAutoFit/>
          </a:bodyPr>
          <a:lstStyle/>
          <a:p>
            <a:r>
              <a:rPr lang="en-US" sz="1400"/>
              <a:t>and similarly for y axis,</a:t>
            </a:r>
          </a:p>
        </p:txBody>
      </p:sp>
      <p:sp>
        <p:nvSpPr>
          <p:cNvPr id="8" name="TextBox 7">
            <a:extLst>
              <a:ext uri="{FF2B5EF4-FFF2-40B4-BE49-F238E27FC236}">
                <a16:creationId xmlns:a16="http://schemas.microsoft.com/office/drawing/2014/main" id="{CDD68EAE-C642-E8A1-BFF4-5F3C5733148F}"/>
              </a:ext>
            </a:extLst>
          </p:cNvPr>
          <p:cNvSpPr txBox="1"/>
          <p:nvPr/>
        </p:nvSpPr>
        <p:spPr>
          <a:xfrm>
            <a:off x="368889" y="2134946"/>
            <a:ext cx="2971726" cy="338554"/>
          </a:xfrm>
          <a:prstGeom prst="rect">
            <a:avLst/>
          </a:prstGeom>
          <a:noFill/>
        </p:spPr>
        <p:txBody>
          <a:bodyPr wrap="square">
            <a:spAutoFit/>
          </a:bodyPr>
          <a:lstStyle/>
          <a:p>
            <a:r>
              <a:rPr lang="en-US" sz="1600">
                <a:solidFill>
                  <a:srgbClr val="3333FF"/>
                </a:solidFill>
              </a:rPr>
              <a:t>pylab.legend(loc = ‘somewhere’)</a:t>
            </a:r>
          </a:p>
        </p:txBody>
      </p:sp>
      <p:sp>
        <p:nvSpPr>
          <p:cNvPr id="9" name="TextBox 8">
            <a:extLst>
              <a:ext uri="{FF2B5EF4-FFF2-40B4-BE49-F238E27FC236}">
                <a16:creationId xmlns:a16="http://schemas.microsoft.com/office/drawing/2014/main" id="{9583DC2D-155F-2590-2F98-53C5ADF02511}"/>
              </a:ext>
            </a:extLst>
          </p:cNvPr>
          <p:cNvSpPr txBox="1"/>
          <p:nvPr/>
        </p:nvSpPr>
        <p:spPr>
          <a:xfrm>
            <a:off x="4031213" y="2019073"/>
            <a:ext cx="7091186" cy="523220"/>
          </a:xfrm>
          <a:prstGeom prst="rect">
            <a:avLst/>
          </a:prstGeom>
          <a:noFill/>
        </p:spPr>
        <p:txBody>
          <a:bodyPr wrap="square" rtlCol="0">
            <a:spAutoFit/>
          </a:bodyPr>
          <a:lstStyle/>
          <a:p>
            <a:r>
              <a:rPr lang="en-US" sz="1400"/>
              <a:t>have to specify you want legend to appear.  And apparently it does have to go below the plot calls.  This makes the ‘label’ you wrote above actually show up.  Don’t have to specify location.</a:t>
            </a:r>
          </a:p>
        </p:txBody>
      </p:sp>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3FC0C310-1C07-F922-FB84-EA860BE05A08}"/>
                  </a:ext>
                </a:extLst>
              </p14:cNvPr>
              <p14:cNvContentPartPr/>
              <p14:nvPr/>
            </p14:nvContentPartPr>
            <p14:xfrm>
              <a:off x="3369107" y="2332798"/>
              <a:ext cx="435600" cy="10440"/>
            </p14:xfrm>
          </p:contentPart>
        </mc:Choice>
        <mc:Fallback xmlns="">
          <p:pic>
            <p:nvPicPr>
              <p:cNvPr id="10" name="Ink 9">
                <a:extLst>
                  <a:ext uri="{FF2B5EF4-FFF2-40B4-BE49-F238E27FC236}">
                    <a16:creationId xmlns:a16="http://schemas.microsoft.com/office/drawing/2014/main" id="{3FC0C310-1C07-F922-FB84-EA860BE05A08}"/>
                  </a:ext>
                </a:extLst>
              </p:cNvPr>
              <p:cNvPicPr/>
              <p:nvPr/>
            </p:nvPicPr>
            <p:blipFill>
              <a:blip r:embed="rId11"/>
              <a:stretch>
                <a:fillRect/>
              </a:stretch>
            </p:blipFill>
            <p:spPr>
              <a:xfrm>
                <a:off x="3362987" y="2326678"/>
                <a:ext cx="447840" cy="22680"/>
              </a:xfrm>
              <a:prstGeom prst="rect">
                <a:avLst/>
              </a:prstGeom>
            </p:spPr>
          </p:pic>
        </mc:Fallback>
      </mc:AlternateContent>
      <p:sp>
        <p:nvSpPr>
          <p:cNvPr id="12" name="TextBox 11">
            <a:extLst>
              <a:ext uri="{FF2B5EF4-FFF2-40B4-BE49-F238E27FC236}">
                <a16:creationId xmlns:a16="http://schemas.microsoft.com/office/drawing/2014/main" id="{8B7773C2-1FC8-1817-DA55-5D11690B5CBD}"/>
              </a:ext>
            </a:extLst>
          </p:cNvPr>
          <p:cNvSpPr txBox="1"/>
          <p:nvPr/>
        </p:nvSpPr>
        <p:spPr>
          <a:xfrm>
            <a:off x="4972497" y="264366"/>
            <a:ext cx="889026" cy="461665"/>
          </a:xfrm>
          <a:prstGeom prst="rect">
            <a:avLst/>
          </a:prstGeom>
          <a:noFill/>
        </p:spPr>
        <p:txBody>
          <a:bodyPr wrap="none" rtlCol="0">
            <a:spAutoFit/>
          </a:bodyPr>
          <a:lstStyle/>
          <a:p>
            <a:r>
              <a:rPr lang="en-US" sz="2400" b="1" u="sng"/>
              <a:t>Pylab</a:t>
            </a:r>
            <a:endParaRPr lang="en-US" b="1" u="sng"/>
          </a:p>
        </p:txBody>
      </p:sp>
    </p:spTree>
    <p:extLst>
      <p:ext uri="{BB962C8B-B14F-4D97-AF65-F5344CB8AC3E}">
        <p14:creationId xmlns:p14="http://schemas.microsoft.com/office/powerpoint/2010/main" val="28246666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3565552" y="272139"/>
            <a:ext cx="4405437" cy="461665"/>
          </a:xfrm>
          <a:prstGeom prst="rect">
            <a:avLst/>
          </a:prstGeom>
          <a:noFill/>
        </p:spPr>
        <p:txBody>
          <a:bodyPr wrap="none" rtlCol="0">
            <a:spAutoFit/>
          </a:bodyPr>
          <a:lstStyle/>
          <a:p>
            <a:r>
              <a:rPr lang="en-US" sz="2400" b="1" u="sng">
                <a:solidFill>
                  <a:srgbClr val="FF0000"/>
                </a:solidFill>
              </a:rPr>
              <a:t>Matplotlib (figure, add subplots)</a:t>
            </a:r>
          </a:p>
        </p:txBody>
      </p:sp>
      <p:sp>
        <p:nvSpPr>
          <p:cNvPr id="3" name="TextBox 2">
            <a:extLst>
              <a:ext uri="{FF2B5EF4-FFF2-40B4-BE49-F238E27FC236}">
                <a16:creationId xmlns:a16="http://schemas.microsoft.com/office/drawing/2014/main" id="{3D51599F-02D1-453E-A4A0-B87FF22709EC}"/>
              </a:ext>
            </a:extLst>
          </p:cNvPr>
          <p:cNvSpPr txBox="1"/>
          <p:nvPr/>
        </p:nvSpPr>
        <p:spPr>
          <a:xfrm>
            <a:off x="131840" y="1245994"/>
            <a:ext cx="6504630" cy="338554"/>
          </a:xfrm>
          <a:prstGeom prst="rect">
            <a:avLst/>
          </a:prstGeom>
          <a:noFill/>
        </p:spPr>
        <p:txBody>
          <a:bodyPr wrap="square" rtlCol="0">
            <a:spAutoFit/>
          </a:bodyPr>
          <a:lstStyle/>
          <a:p>
            <a:r>
              <a:rPr lang="en-US" sz="1600"/>
              <a:t>Example.  Again, you’d start of with </a:t>
            </a:r>
            <a:r>
              <a:rPr lang="en-US" sz="1600" i="1"/>
              <a:t>from</a:t>
            </a:r>
            <a:r>
              <a:rPr lang="en-US" sz="1600"/>
              <a:t> matplotlib </a:t>
            </a:r>
            <a:r>
              <a:rPr lang="en-US" sz="1600" i="1"/>
              <a:t>import</a:t>
            </a:r>
            <a:r>
              <a:rPr lang="en-US" sz="1600"/>
              <a:t> pyplot.   </a:t>
            </a:r>
          </a:p>
        </p:txBody>
      </p:sp>
      <p:pic>
        <p:nvPicPr>
          <p:cNvPr id="11" name="Picture 10">
            <a:extLst>
              <a:ext uri="{FF2B5EF4-FFF2-40B4-BE49-F238E27FC236}">
                <a16:creationId xmlns:a16="http://schemas.microsoft.com/office/drawing/2014/main" id="{32035FEB-5F32-4E90-8944-04CEE8F94FE6}"/>
              </a:ext>
            </a:extLst>
          </p:cNvPr>
          <p:cNvPicPr>
            <a:picLocks noChangeAspect="1"/>
          </p:cNvPicPr>
          <p:nvPr/>
        </p:nvPicPr>
        <p:blipFill>
          <a:blip r:embed="rId3"/>
          <a:stretch>
            <a:fillRect/>
          </a:stretch>
        </p:blipFill>
        <p:spPr>
          <a:xfrm>
            <a:off x="7491580" y="2762323"/>
            <a:ext cx="3896000" cy="2788507"/>
          </a:xfrm>
          <a:prstGeom prst="rect">
            <a:avLst/>
          </a:prstGeom>
        </p:spPr>
      </p:pic>
      <p:pic>
        <p:nvPicPr>
          <p:cNvPr id="12" name="Picture 11">
            <a:extLst>
              <a:ext uri="{FF2B5EF4-FFF2-40B4-BE49-F238E27FC236}">
                <a16:creationId xmlns:a16="http://schemas.microsoft.com/office/drawing/2014/main" id="{CBCB7FA3-E338-4BD4-899C-50D124F76DA2}"/>
              </a:ext>
            </a:extLst>
          </p:cNvPr>
          <p:cNvPicPr>
            <a:picLocks noChangeAspect="1"/>
          </p:cNvPicPr>
          <p:nvPr/>
        </p:nvPicPr>
        <p:blipFill>
          <a:blip r:embed="rId4"/>
          <a:stretch>
            <a:fillRect/>
          </a:stretch>
        </p:blipFill>
        <p:spPr>
          <a:xfrm>
            <a:off x="205965" y="3063053"/>
            <a:ext cx="6719174" cy="2204564"/>
          </a:xfrm>
          <a:prstGeom prst="rect">
            <a:avLst/>
          </a:prstGeom>
        </p:spPr>
      </p:pic>
      <p:pic>
        <p:nvPicPr>
          <p:cNvPr id="13" name="Picture 12">
            <a:extLst>
              <a:ext uri="{FF2B5EF4-FFF2-40B4-BE49-F238E27FC236}">
                <a16:creationId xmlns:a16="http://schemas.microsoft.com/office/drawing/2014/main" id="{4A27B12A-F658-4402-9D7D-E373E4DFD13B}"/>
              </a:ext>
            </a:extLst>
          </p:cNvPr>
          <p:cNvPicPr>
            <a:picLocks noChangeAspect="1"/>
          </p:cNvPicPr>
          <p:nvPr/>
        </p:nvPicPr>
        <p:blipFill>
          <a:blip r:embed="rId5"/>
          <a:stretch>
            <a:fillRect/>
          </a:stretch>
        </p:blipFill>
        <p:spPr>
          <a:xfrm>
            <a:off x="205965" y="2096738"/>
            <a:ext cx="1704975" cy="447675"/>
          </a:xfrm>
          <a:prstGeom prst="rect">
            <a:avLst/>
          </a:prstGeom>
        </p:spPr>
      </p:pic>
    </p:spTree>
    <p:extLst>
      <p:ext uri="{BB962C8B-B14F-4D97-AF65-F5344CB8AC3E}">
        <p14:creationId xmlns:p14="http://schemas.microsoft.com/office/powerpoint/2010/main" val="36939604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4E18B1C-93F9-483B-B88B-11209081A0B5}"/>
              </a:ext>
            </a:extLst>
          </p:cNvPr>
          <p:cNvPicPr>
            <a:picLocks noChangeAspect="1"/>
          </p:cNvPicPr>
          <p:nvPr/>
        </p:nvPicPr>
        <p:blipFill>
          <a:blip r:embed="rId2"/>
          <a:stretch>
            <a:fillRect/>
          </a:stretch>
        </p:blipFill>
        <p:spPr>
          <a:xfrm>
            <a:off x="423912" y="1636537"/>
            <a:ext cx="6534150" cy="4695825"/>
          </a:xfrm>
          <a:prstGeom prst="rect">
            <a:avLst/>
          </a:prstGeom>
        </p:spPr>
      </p:pic>
      <p:sp>
        <p:nvSpPr>
          <p:cNvPr id="3" name="TextBox 2">
            <a:extLst>
              <a:ext uri="{FF2B5EF4-FFF2-40B4-BE49-F238E27FC236}">
                <a16:creationId xmlns:a16="http://schemas.microsoft.com/office/drawing/2014/main" id="{1F147305-DB71-4CC6-80D9-5A151F01DF90}"/>
              </a:ext>
            </a:extLst>
          </p:cNvPr>
          <p:cNvSpPr txBox="1"/>
          <p:nvPr/>
        </p:nvSpPr>
        <p:spPr>
          <a:xfrm>
            <a:off x="3584183" y="173451"/>
            <a:ext cx="4336508" cy="461665"/>
          </a:xfrm>
          <a:prstGeom prst="rect">
            <a:avLst/>
          </a:prstGeom>
          <a:noFill/>
        </p:spPr>
        <p:txBody>
          <a:bodyPr wrap="none" rtlCol="0">
            <a:spAutoFit/>
          </a:bodyPr>
          <a:lstStyle/>
          <a:p>
            <a:r>
              <a:rPr lang="en-US" sz="2400" b="1" u="sng">
                <a:solidFill>
                  <a:srgbClr val="FF0000"/>
                </a:solidFill>
              </a:rPr>
              <a:t>Matplotlib (figure, add subplots)</a:t>
            </a:r>
          </a:p>
        </p:txBody>
      </p:sp>
      <p:pic>
        <p:nvPicPr>
          <p:cNvPr id="4" name="Picture 3">
            <a:extLst>
              <a:ext uri="{FF2B5EF4-FFF2-40B4-BE49-F238E27FC236}">
                <a16:creationId xmlns:a16="http://schemas.microsoft.com/office/drawing/2014/main" id="{B0478485-3BE5-4CA1-A101-7A80107C200F}"/>
              </a:ext>
            </a:extLst>
          </p:cNvPr>
          <p:cNvPicPr>
            <a:picLocks noChangeAspect="1"/>
          </p:cNvPicPr>
          <p:nvPr/>
        </p:nvPicPr>
        <p:blipFill>
          <a:blip r:embed="rId3"/>
          <a:stretch>
            <a:fillRect/>
          </a:stretch>
        </p:blipFill>
        <p:spPr>
          <a:xfrm>
            <a:off x="7283777" y="3741562"/>
            <a:ext cx="3600450" cy="2590800"/>
          </a:xfrm>
          <a:prstGeom prst="rect">
            <a:avLst/>
          </a:prstGeom>
        </p:spPr>
      </p:pic>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4C8A3212-F148-4662-8A56-4371B87D856F}"/>
                  </a:ext>
                </a:extLst>
              </p14:cNvPr>
              <p14:cNvContentPartPr/>
              <p14:nvPr/>
            </p14:nvContentPartPr>
            <p14:xfrm>
              <a:off x="6023185" y="2327304"/>
              <a:ext cx="360" cy="360"/>
            </p14:xfrm>
          </p:contentPart>
        </mc:Choice>
        <mc:Fallback xmlns="">
          <p:pic>
            <p:nvPicPr>
              <p:cNvPr id="7" name="Ink 6">
                <a:extLst>
                  <a:ext uri="{FF2B5EF4-FFF2-40B4-BE49-F238E27FC236}">
                    <a16:creationId xmlns:a16="http://schemas.microsoft.com/office/drawing/2014/main" id="{4C8A3212-F148-4662-8A56-4371B87D856F}"/>
                  </a:ext>
                </a:extLst>
              </p:cNvPr>
              <p:cNvPicPr/>
              <p:nvPr/>
            </p:nvPicPr>
            <p:blipFill>
              <a:blip r:embed="rId5"/>
              <a:stretch>
                <a:fillRect/>
              </a:stretch>
            </p:blipFill>
            <p:spPr>
              <a:xfrm>
                <a:off x="6014185" y="2318304"/>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1663213C-4F54-4749-B2B6-568EC4F89284}"/>
                  </a:ext>
                </a:extLst>
              </p14:cNvPr>
              <p14:cNvContentPartPr/>
              <p14:nvPr/>
            </p14:nvContentPartPr>
            <p14:xfrm>
              <a:off x="6428185" y="3006264"/>
              <a:ext cx="360" cy="360"/>
            </p14:xfrm>
          </p:contentPart>
        </mc:Choice>
        <mc:Fallback xmlns="">
          <p:pic>
            <p:nvPicPr>
              <p:cNvPr id="8" name="Ink 7">
                <a:extLst>
                  <a:ext uri="{FF2B5EF4-FFF2-40B4-BE49-F238E27FC236}">
                    <a16:creationId xmlns:a16="http://schemas.microsoft.com/office/drawing/2014/main" id="{1663213C-4F54-4749-B2B6-568EC4F89284}"/>
                  </a:ext>
                </a:extLst>
              </p:cNvPr>
              <p:cNvPicPr/>
              <p:nvPr/>
            </p:nvPicPr>
            <p:blipFill>
              <a:blip r:embed="rId5"/>
              <a:stretch>
                <a:fillRect/>
              </a:stretch>
            </p:blipFill>
            <p:spPr>
              <a:xfrm>
                <a:off x="6419185" y="2997264"/>
                <a:ext cx="18000" cy="18000"/>
              </a:xfrm>
              <a:prstGeom prst="rect">
                <a:avLst/>
              </a:prstGeom>
            </p:spPr>
          </p:pic>
        </mc:Fallback>
      </mc:AlternateContent>
      <p:sp>
        <p:nvSpPr>
          <p:cNvPr id="10" name="TextBox 9">
            <a:extLst>
              <a:ext uri="{FF2B5EF4-FFF2-40B4-BE49-F238E27FC236}">
                <a16:creationId xmlns:a16="http://schemas.microsoft.com/office/drawing/2014/main" id="{5F2BBD53-DC7B-7444-24AF-23C8E4D5533B}"/>
              </a:ext>
            </a:extLst>
          </p:cNvPr>
          <p:cNvSpPr txBox="1"/>
          <p:nvPr/>
        </p:nvSpPr>
        <p:spPr>
          <a:xfrm>
            <a:off x="379493" y="1087867"/>
            <a:ext cx="1973182" cy="338554"/>
          </a:xfrm>
          <a:prstGeom prst="rect">
            <a:avLst/>
          </a:prstGeom>
          <a:noFill/>
        </p:spPr>
        <p:txBody>
          <a:bodyPr wrap="square" rtlCol="0">
            <a:spAutoFit/>
          </a:bodyPr>
          <a:lstStyle/>
          <a:p>
            <a:r>
              <a:rPr lang="en-US" sz="1600"/>
              <a:t>Another example,</a:t>
            </a:r>
          </a:p>
        </p:txBody>
      </p:sp>
    </p:spTree>
    <p:extLst>
      <p:ext uri="{BB962C8B-B14F-4D97-AF65-F5344CB8AC3E}">
        <p14:creationId xmlns:p14="http://schemas.microsoft.com/office/powerpoint/2010/main" val="7824275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51599F-02D1-453E-A4A0-B87FF22709EC}"/>
              </a:ext>
            </a:extLst>
          </p:cNvPr>
          <p:cNvSpPr txBox="1"/>
          <p:nvPr/>
        </p:nvSpPr>
        <p:spPr>
          <a:xfrm>
            <a:off x="312633" y="693482"/>
            <a:ext cx="9527743" cy="830997"/>
          </a:xfrm>
          <a:prstGeom prst="rect">
            <a:avLst/>
          </a:prstGeom>
          <a:noFill/>
        </p:spPr>
        <p:txBody>
          <a:bodyPr wrap="square" rtlCol="0">
            <a:spAutoFit/>
          </a:bodyPr>
          <a:lstStyle/>
          <a:p>
            <a:r>
              <a:rPr lang="en-US" sz="1600"/>
              <a:t>Here’s another way to create plots.  This method seems a little more versatile in the types of plots it can create.  We create a </a:t>
            </a:r>
            <a:r>
              <a:rPr lang="en-US" sz="1600" err="1"/>
              <a:t>pyplot.axes</a:t>
            </a:r>
            <a:r>
              <a:rPr lang="en-US" sz="1600"/>
              <a:t>() object it seems, and base (almost) all commands off of that.  Again, you’d start of with </a:t>
            </a:r>
            <a:r>
              <a:rPr lang="en-US" sz="1600" b="1" i="1"/>
              <a:t>from</a:t>
            </a:r>
            <a:r>
              <a:rPr lang="en-US" sz="1600" b="1"/>
              <a:t> matplotlib </a:t>
            </a:r>
            <a:r>
              <a:rPr lang="en-US" sz="1600" b="1" i="1"/>
              <a:t>import</a:t>
            </a:r>
            <a:r>
              <a:rPr lang="en-US" sz="1600" b="1"/>
              <a:t> </a:t>
            </a:r>
            <a:r>
              <a:rPr lang="en-US" sz="1600" b="1" err="1"/>
              <a:t>pyplot</a:t>
            </a:r>
            <a:r>
              <a:rPr lang="en-US" sz="1600"/>
              <a:t>.   </a:t>
            </a:r>
          </a:p>
        </p:txBody>
      </p:sp>
      <p:sp>
        <p:nvSpPr>
          <p:cNvPr id="14" name="TextBox 13">
            <a:extLst>
              <a:ext uri="{FF2B5EF4-FFF2-40B4-BE49-F238E27FC236}">
                <a16:creationId xmlns:a16="http://schemas.microsoft.com/office/drawing/2014/main" id="{B161942A-9C7E-F459-9F5E-9E23120B3A6A}"/>
              </a:ext>
            </a:extLst>
          </p:cNvPr>
          <p:cNvSpPr txBox="1"/>
          <p:nvPr/>
        </p:nvSpPr>
        <p:spPr>
          <a:xfrm>
            <a:off x="4148701" y="133656"/>
            <a:ext cx="3257045" cy="461665"/>
          </a:xfrm>
          <a:prstGeom prst="rect">
            <a:avLst/>
          </a:prstGeom>
          <a:noFill/>
        </p:spPr>
        <p:txBody>
          <a:bodyPr wrap="none" rtlCol="0">
            <a:spAutoFit/>
          </a:bodyPr>
          <a:lstStyle/>
          <a:p>
            <a:r>
              <a:rPr lang="en-US" sz="2400" b="1" u="sng">
                <a:solidFill>
                  <a:srgbClr val="FF0000"/>
                </a:solidFill>
              </a:rPr>
              <a:t>Matplotlib (figure, axes)</a:t>
            </a:r>
          </a:p>
        </p:txBody>
      </p:sp>
      <p:sp>
        <p:nvSpPr>
          <p:cNvPr id="11" name="TextBox 10">
            <a:extLst>
              <a:ext uri="{FF2B5EF4-FFF2-40B4-BE49-F238E27FC236}">
                <a16:creationId xmlns:a16="http://schemas.microsoft.com/office/drawing/2014/main" id="{FA29BA5C-ADB5-0A3A-A68F-C2EDCA0372A6}"/>
              </a:ext>
            </a:extLst>
          </p:cNvPr>
          <p:cNvSpPr txBox="1"/>
          <p:nvPr/>
        </p:nvSpPr>
        <p:spPr>
          <a:xfrm>
            <a:off x="258087" y="1713598"/>
            <a:ext cx="2588967" cy="338554"/>
          </a:xfrm>
          <a:prstGeom prst="rect">
            <a:avLst/>
          </a:prstGeom>
          <a:noFill/>
        </p:spPr>
        <p:txBody>
          <a:bodyPr wrap="square">
            <a:spAutoFit/>
          </a:bodyPr>
          <a:lstStyle/>
          <a:p>
            <a:r>
              <a:rPr lang="en-US" sz="1600">
                <a:solidFill>
                  <a:srgbClr val="3333CC"/>
                </a:solidFill>
              </a:rPr>
              <a:t>pyplot.figure(‘nameoffigure’)</a:t>
            </a:r>
          </a:p>
        </p:txBody>
      </p:sp>
      <p:sp>
        <p:nvSpPr>
          <p:cNvPr id="13" name="TextBox 12">
            <a:extLst>
              <a:ext uri="{FF2B5EF4-FFF2-40B4-BE49-F238E27FC236}">
                <a16:creationId xmlns:a16="http://schemas.microsoft.com/office/drawing/2014/main" id="{B2E49977-06C6-FA28-5728-C1D45B1BBFF0}"/>
              </a:ext>
            </a:extLst>
          </p:cNvPr>
          <p:cNvSpPr txBox="1"/>
          <p:nvPr/>
        </p:nvSpPr>
        <p:spPr>
          <a:xfrm>
            <a:off x="256585" y="2227518"/>
            <a:ext cx="2505485" cy="338554"/>
          </a:xfrm>
          <a:prstGeom prst="rect">
            <a:avLst/>
          </a:prstGeom>
          <a:noFill/>
        </p:spPr>
        <p:txBody>
          <a:bodyPr wrap="square">
            <a:spAutoFit/>
          </a:bodyPr>
          <a:lstStyle/>
          <a:p>
            <a:r>
              <a:rPr lang="en-US" sz="1600">
                <a:solidFill>
                  <a:srgbClr val="3333CC"/>
                </a:solidFill>
              </a:rPr>
              <a:t>nameofaxes = pyplot.axes()</a:t>
            </a:r>
          </a:p>
        </p:txBody>
      </p:sp>
      <p:sp>
        <p:nvSpPr>
          <p:cNvPr id="22" name="TextBox 21">
            <a:extLst>
              <a:ext uri="{FF2B5EF4-FFF2-40B4-BE49-F238E27FC236}">
                <a16:creationId xmlns:a16="http://schemas.microsoft.com/office/drawing/2014/main" id="{A542B0CB-077A-4569-4F2A-27BCCE0010BA}"/>
              </a:ext>
            </a:extLst>
          </p:cNvPr>
          <p:cNvSpPr txBox="1"/>
          <p:nvPr/>
        </p:nvSpPr>
        <p:spPr>
          <a:xfrm>
            <a:off x="226234" y="3463215"/>
            <a:ext cx="7938466" cy="338554"/>
          </a:xfrm>
          <a:prstGeom prst="rect">
            <a:avLst/>
          </a:prstGeom>
          <a:noFill/>
        </p:spPr>
        <p:txBody>
          <a:bodyPr wrap="square">
            <a:spAutoFit/>
          </a:bodyPr>
          <a:lstStyle/>
          <a:p>
            <a:r>
              <a:rPr lang="en-US" sz="1600">
                <a:solidFill>
                  <a:srgbClr val="3333CC"/>
                </a:solidFill>
              </a:rPr>
              <a:t>nameofaxes.typeofplot(Lx, Ly, color = ‘color’, marker = ‘o,+,-, etc.’, label = ‘somelabel’, lw = #)</a:t>
            </a:r>
          </a:p>
        </p:txBody>
      </p:sp>
      <p:sp>
        <p:nvSpPr>
          <p:cNvPr id="26" name="TextBox 25">
            <a:extLst>
              <a:ext uri="{FF2B5EF4-FFF2-40B4-BE49-F238E27FC236}">
                <a16:creationId xmlns:a16="http://schemas.microsoft.com/office/drawing/2014/main" id="{472A36BC-086E-5B8F-C2AD-2A122D63153A}"/>
              </a:ext>
            </a:extLst>
          </p:cNvPr>
          <p:cNvSpPr txBox="1"/>
          <p:nvPr/>
        </p:nvSpPr>
        <p:spPr>
          <a:xfrm>
            <a:off x="226234" y="5981250"/>
            <a:ext cx="7069676" cy="338554"/>
          </a:xfrm>
          <a:prstGeom prst="rect">
            <a:avLst/>
          </a:prstGeom>
          <a:noFill/>
        </p:spPr>
        <p:txBody>
          <a:bodyPr wrap="square">
            <a:spAutoFit/>
          </a:bodyPr>
          <a:lstStyle/>
          <a:p>
            <a:r>
              <a:rPr lang="en-US" sz="1600">
                <a:solidFill>
                  <a:srgbClr val="3333CC"/>
                </a:solidFill>
              </a:rPr>
              <a:t>nameofaxes.text(x</a:t>
            </a:r>
            <a:r>
              <a:rPr lang="en-US" sz="1600" baseline="-25000">
                <a:solidFill>
                  <a:srgbClr val="3333CC"/>
                </a:solidFill>
              </a:rPr>
              <a:t>1</a:t>
            </a:r>
            <a:r>
              <a:rPr lang="en-US" sz="1600">
                <a:solidFill>
                  <a:srgbClr val="3333CC"/>
                </a:solidFill>
              </a:rPr>
              <a:t>, y</a:t>
            </a:r>
            <a:r>
              <a:rPr lang="en-US" sz="1600" baseline="-25000">
                <a:solidFill>
                  <a:srgbClr val="3333CC"/>
                </a:solidFill>
              </a:rPr>
              <a:t>1</a:t>
            </a:r>
            <a:r>
              <a:rPr lang="en-US" sz="1600">
                <a:solidFill>
                  <a:srgbClr val="3333CC"/>
                </a:solidFill>
              </a:rPr>
              <a:t>, ‘text you want to write’, transform = nameofaxes.transAxes)</a:t>
            </a:r>
          </a:p>
        </p:txBody>
      </p:sp>
      <mc:AlternateContent xmlns:mc="http://schemas.openxmlformats.org/markup-compatibility/2006" xmlns:p14="http://schemas.microsoft.com/office/powerpoint/2010/main">
        <mc:Choice Requires="p14">
          <p:contentPart p14:bwMode="auto" r:id="rId3">
            <p14:nvContentPartPr>
              <p14:cNvPr id="39" name="Ink 38">
                <a:extLst>
                  <a:ext uri="{FF2B5EF4-FFF2-40B4-BE49-F238E27FC236}">
                    <a16:creationId xmlns:a16="http://schemas.microsoft.com/office/drawing/2014/main" id="{AF565A7B-9785-FAAF-77C4-608337AA5249}"/>
                  </a:ext>
                </a:extLst>
              </p14:cNvPr>
              <p14:cNvContentPartPr/>
              <p14:nvPr/>
            </p14:nvContentPartPr>
            <p14:xfrm>
              <a:off x="2924070" y="1906766"/>
              <a:ext cx="448200" cy="39960"/>
            </p14:xfrm>
          </p:contentPart>
        </mc:Choice>
        <mc:Fallback xmlns="">
          <p:pic>
            <p:nvPicPr>
              <p:cNvPr id="39" name="Ink 38">
                <a:extLst>
                  <a:ext uri="{FF2B5EF4-FFF2-40B4-BE49-F238E27FC236}">
                    <a16:creationId xmlns:a16="http://schemas.microsoft.com/office/drawing/2014/main" id="{AF565A7B-9785-FAAF-77C4-608337AA5249}"/>
                  </a:ext>
                </a:extLst>
              </p:cNvPr>
              <p:cNvPicPr/>
              <p:nvPr/>
            </p:nvPicPr>
            <p:blipFill>
              <a:blip r:embed="rId4"/>
              <a:stretch>
                <a:fillRect/>
              </a:stretch>
            </p:blipFill>
            <p:spPr>
              <a:xfrm>
                <a:off x="2917945" y="1900646"/>
                <a:ext cx="460450" cy="52200"/>
              </a:xfrm>
              <a:prstGeom prst="rect">
                <a:avLst/>
              </a:prstGeom>
            </p:spPr>
          </p:pic>
        </mc:Fallback>
      </mc:AlternateContent>
      <p:sp>
        <p:nvSpPr>
          <p:cNvPr id="40" name="TextBox 39">
            <a:extLst>
              <a:ext uri="{FF2B5EF4-FFF2-40B4-BE49-F238E27FC236}">
                <a16:creationId xmlns:a16="http://schemas.microsoft.com/office/drawing/2014/main" id="{7767B668-B21D-2A73-EE78-581F021B688E}"/>
              </a:ext>
            </a:extLst>
          </p:cNvPr>
          <p:cNvSpPr txBox="1"/>
          <p:nvPr/>
        </p:nvSpPr>
        <p:spPr>
          <a:xfrm>
            <a:off x="3495087" y="1744375"/>
            <a:ext cx="2053654" cy="307777"/>
          </a:xfrm>
          <a:prstGeom prst="rect">
            <a:avLst/>
          </a:prstGeom>
          <a:noFill/>
        </p:spPr>
        <p:txBody>
          <a:bodyPr wrap="square">
            <a:spAutoFit/>
          </a:bodyPr>
          <a:lstStyle/>
          <a:p>
            <a:r>
              <a:rPr lang="en-US" sz="1400"/>
              <a:t>First line creates a figure. </a:t>
            </a:r>
          </a:p>
        </p:txBody>
      </p:sp>
      <p:sp>
        <p:nvSpPr>
          <p:cNvPr id="41" name="TextBox 40">
            <a:extLst>
              <a:ext uri="{FF2B5EF4-FFF2-40B4-BE49-F238E27FC236}">
                <a16:creationId xmlns:a16="http://schemas.microsoft.com/office/drawing/2014/main" id="{A7965479-9CD9-FAD4-013C-5480A79F91CD}"/>
              </a:ext>
            </a:extLst>
          </p:cNvPr>
          <p:cNvSpPr txBox="1"/>
          <p:nvPr/>
        </p:nvSpPr>
        <p:spPr>
          <a:xfrm>
            <a:off x="3569775" y="4002912"/>
            <a:ext cx="6634540" cy="307777"/>
          </a:xfrm>
          <a:prstGeom prst="rect">
            <a:avLst/>
          </a:prstGeom>
          <a:noFill/>
        </p:spPr>
        <p:txBody>
          <a:bodyPr wrap="square" rtlCol="0">
            <a:spAutoFit/>
          </a:bodyPr>
          <a:lstStyle/>
          <a:p>
            <a:r>
              <a:rPr lang="en-US" sz="1400"/>
              <a:t>Various typeofplot options.  And can add multiple plots to same figure…see next page.</a:t>
            </a:r>
            <a:endParaRPr lang="en-US"/>
          </a:p>
        </p:txBody>
      </p:sp>
      <p:sp>
        <p:nvSpPr>
          <p:cNvPr id="44" name="TextBox 43">
            <a:extLst>
              <a:ext uri="{FF2B5EF4-FFF2-40B4-BE49-F238E27FC236}">
                <a16:creationId xmlns:a16="http://schemas.microsoft.com/office/drawing/2014/main" id="{489B4250-5829-FD80-5A45-825841B126A2}"/>
              </a:ext>
            </a:extLst>
          </p:cNvPr>
          <p:cNvSpPr txBox="1"/>
          <p:nvPr/>
        </p:nvSpPr>
        <p:spPr>
          <a:xfrm>
            <a:off x="3495087" y="2235457"/>
            <a:ext cx="8008655" cy="984885"/>
          </a:xfrm>
          <a:prstGeom prst="rect">
            <a:avLst/>
          </a:prstGeom>
          <a:noFill/>
        </p:spPr>
        <p:txBody>
          <a:bodyPr wrap="square" rtlCol="0">
            <a:spAutoFit/>
          </a:bodyPr>
          <a:lstStyle/>
          <a:p>
            <a:r>
              <a:rPr lang="en-US" sz="1400"/>
              <a:t>Seems to create a set of axes associated with the figure and calls it nameofaxes.  All subsequent commands pertain to it.  Note we couldn’t just replace nameofaxes with pyplot.axes() in all subsequent lines because each time you write pyplot.axes() you are creating a new set of axes.  So that’s why we make the definition.  Can set x, y limits here too, and aspect ratio: pyplot.axes(xlim = (a,b), ylim = (c,d), aspect = ‘equal, etc.’)</a:t>
            </a:r>
            <a:endParaRPr lang="en-US" sz="1600"/>
          </a:p>
        </p:txBody>
      </p:sp>
      <mc:AlternateContent xmlns:mc="http://schemas.openxmlformats.org/markup-compatibility/2006" xmlns:p14="http://schemas.microsoft.com/office/powerpoint/2010/main">
        <mc:Choice Requires="p14">
          <p:contentPart p14:bwMode="auto" r:id="rId5">
            <p14:nvContentPartPr>
              <p14:cNvPr id="45" name="Ink 44">
                <a:extLst>
                  <a:ext uri="{FF2B5EF4-FFF2-40B4-BE49-F238E27FC236}">
                    <a16:creationId xmlns:a16="http://schemas.microsoft.com/office/drawing/2014/main" id="{4BBC68F7-BF1D-9AC6-BD01-738428CC0648}"/>
                  </a:ext>
                </a:extLst>
              </p14:cNvPr>
              <p14:cNvContentPartPr/>
              <p14:nvPr/>
            </p14:nvContentPartPr>
            <p14:xfrm>
              <a:off x="2762070" y="2411921"/>
              <a:ext cx="558720" cy="31320"/>
            </p14:xfrm>
          </p:contentPart>
        </mc:Choice>
        <mc:Fallback xmlns="">
          <p:pic>
            <p:nvPicPr>
              <p:cNvPr id="45" name="Ink 44">
                <a:extLst>
                  <a:ext uri="{FF2B5EF4-FFF2-40B4-BE49-F238E27FC236}">
                    <a16:creationId xmlns:a16="http://schemas.microsoft.com/office/drawing/2014/main" id="{4BBC68F7-BF1D-9AC6-BD01-738428CC0648}"/>
                  </a:ext>
                </a:extLst>
              </p:cNvPr>
              <p:cNvPicPr/>
              <p:nvPr/>
            </p:nvPicPr>
            <p:blipFill>
              <a:blip r:embed="rId6"/>
              <a:stretch>
                <a:fillRect/>
              </a:stretch>
            </p:blipFill>
            <p:spPr>
              <a:xfrm>
                <a:off x="2755950" y="2405801"/>
                <a:ext cx="570960" cy="43560"/>
              </a:xfrm>
              <a:prstGeom prst="rect">
                <a:avLst/>
              </a:prstGeom>
            </p:spPr>
          </p:pic>
        </mc:Fallback>
      </mc:AlternateContent>
      <p:sp>
        <p:nvSpPr>
          <p:cNvPr id="46" name="Rectangle 45">
            <a:extLst>
              <a:ext uri="{FF2B5EF4-FFF2-40B4-BE49-F238E27FC236}">
                <a16:creationId xmlns:a16="http://schemas.microsoft.com/office/drawing/2014/main" id="{8170FA82-1326-AFED-29A9-165636651525}"/>
              </a:ext>
            </a:extLst>
          </p:cNvPr>
          <p:cNvSpPr/>
          <p:nvPr/>
        </p:nvSpPr>
        <p:spPr>
          <a:xfrm>
            <a:off x="7861727" y="5950472"/>
            <a:ext cx="4104039" cy="738664"/>
          </a:xfrm>
          <a:prstGeom prst="rect">
            <a:avLst/>
          </a:prstGeom>
        </p:spPr>
        <p:txBody>
          <a:bodyPr wrap="square">
            <a:spAutoFit/>
          </a:bodyPr>
          <a:lstStyle/>
          <a:p>
            <a:r>
              <a:rPr lang="en-US" sz="1400"/>
              <a:t>x</a:t>
            </a:r>
            <a:r>
              <a:rPr lang="en-US" sz="1400" baseline="-25000"/>
              <a:t>1</a:t>
            </a:r>
            <a:r>
              <a:rPr lang="en-US" sz="1400"/>
              <a:t>,y</a:t>
            </a:r>
            <a:r>
              <a:rPr lang="en-US" sz="1400" baseline="-25000"/>
              <a:t>1</a:t>
            </a:r>
            <a:r>
              <a:rPr lang="en-US" sz="1400"/>
              <a:t> are the fractional coordinates of the beginning of the text, i.e., 0,0 is at the lower left; 1,1 is at upper right hand corner.  x</a:t>
            </a:r>
            <a:r>
              <a:rPr lang="en-US" sz="1400" baseline="-25000"/>
              <a:t>1</a:t>
            </a:r>
            <a:r>
              <a:rPr lang="en-US" sz="1400"/>
              <a:t>, y</a:t>
            </a:r>
            <a:r>
              <a:rPr lang="en-US" sz="1400" baseline="-25000"/>
              <a:t>1</a:t>
            </a:r>
            <a:r>
              <a:rPr lang="en-US" sz="1400"/>
              <a:t> can be greater than 1 though.</a:t>
            </a:r>
          </a:p>
        </p:txBody>
      </p:sp>
      <mc:AlternateContent xmlns:mc="http://schemas.openxmlformats.org/markup-compatibility/2006" xmlns:p14="http://schemas.microsoft.com/office/powerpoint/2010/main">
        <mc:Choice Requires="p14">
          <p:contentPart p14:bwMode="auto" r:id="rId7">
            <p14:nvContentPartPr>
              <p14:cNvPr id="47" name="Ink 46">
                <a:extLst>
                  <a:ext uri="{FF2B5EF4-FFF2-40B4-BE49-F238E27FC236}">
                    <a16:creationId xmlns:a16="http://schemas.microsoft.com/office/drawing/2014/main" id="{000D6989-71C6-5ADA-6F81-8B3D949500B2}"/>
                  </a:ext>
                </a:extLst>
              </p14:cNvPr>
              <p14:cNvContentPartPr/>
              <p14:nvPr/>
            </p14:nvContentPartPr>
            <p14:xfrm>
              <a:off x="7295910" y="6096881"/>
              <a:ext cx="479520" cy="78120"/>
            </p14:xfrm>
          </p:contentPart>
        </mc:Choice>
        <mc:Fallback xmlns="">
          <p:pic>
            <p:nvPicPr>
              <p:cNvPr id="47" name="Ink 46">
                <a:extLst>
                  <a:ext uri="{FF2B5EF4-FFF2-40B4-BE49-F238E27FC236}">
                    <a16:creationId xmlns:a16="http://schemas.microsoft.com/office/drawing/2014/main" id="{000D6989-71C6-5ADA-6F81-8B3D949500B2}"/>
                  </a:ext>
                </a:extLst>
              </p:cNvPr>
              <p:cNvPicPr/>
              <p:nvPr/>
            </p:nvPicPr>
            <p:blipFill>
              <a:blip r:embed="rId8"/>
              <a:stretch>
                <a:fillRect/>
              </a:stretch>
            </p:blipFill>
            <p:spPr>
              <a:xfrm>
                <a:off x="7289795" y="6090761"/>
                <a:ext cx="491751" cy="90360"/>
              </a:xfrm>
              <a:prstGeom prst="rect">
                <a:avLst/>
              </a:prstGeom>
            </p:spPr>
          </p:pic>
        </mc:Fallback>
      </mc:AlternateContent>
      <p:sp>
        <p:nvSpPr>
          <p:cNvPr id="48" name="TextBox 47">
            <a:extLst>
              <a:ext uri="{FF2B5EF4-FFF2-40B4-BE49-F238E27FC236}">
                <a16:creationId xmlns:a16="http://schemas.microsoft.com/office/drawing/2014/main" id="{0E88775B-7FB3-9264-81FE-F29AB8276EC4}"/>
              </a:ext>
            </a:extLst>
          </p:cNvPr>
          <p:cNvSpPr txBox="1"/>
          <p:nvPr/>
        </p:nvSpPr>
        <p:spPr>
          <a:xfrm>
            <a:off x="3569775" y="4348449"/>
            <a:ext cx="6216542" cy="738664"/>
          </a:xfrm>
          <a:prstGeom prst="rect">
            <a:avLst/>
          </a:prstGeom>
          <a:noFill/>
        </p:spPr>
        <p:txBody>
          <a:bodyPr wrap="square" rtlCol="0">
            <a:spAutoFit/>
          </a:bodyPr>
          <a:lstStyle/>
          <a:p>
            <a:r>
              <a:rPr lang="en-US" sz="1400"/>
              <a:t>Have also seen oddity where we declare the plot with empty data, and then separately set it (apropos animations and all).  But apparently the nameofaxes.typeofplot(…) thing is a one-element list data type.  So have to say:</a:t>
            </a:r>
            <a:endParaRPr lang="en-US"/>
          </a:p>
        </p:txBody>
      </p:sp>
      <p:sp>
        <p:nvSpPr>
          <p:cNvPr id="49" name="Rectangle 48">
            <a:extLst>
              <a:ext uri="{FF2B5EF4-FFF2-40B4-BE49-F238E27FC236}">
                <a16:creationId xmlns:a16="http://schemas.microsoft.com/office/drawing/2014/main" id="{7BAA072B-ACB0-C063-B0C7-BB1238724898}"/>
              </a:ext>
            </a:extLst>
          </p:cNvPr>
          <p:cNvSpPr/>
          <p:nvPr/>
        </p:nvSpPr>
        <p:spPr>
          <a:xfrm>
            <a:off x="3569775" y="5127386"/>
            <a:ext cx="6270601" cy="523220"/>
          </a:xfrm>
          <a:prstGeom prst="rect">
            <a:avLst/>
          </a:prstGeom>
        </p:spPr>
        <p:txBody>
          <a:bodyPr wrap="square">
            <a:spAutoFit/>
          </a:bodyPr>
          <a:lstStyle/>
          <a:p>
            <a:r>
              <a:rPr lang="en-US" sz="1400"/>
              <a:t>nameofaxes.typeofplot([ ], [ ], color = ‘color’, …, lw = #)</a:t>
            </a:r>
          </a:p>
          <a:p>
            <a:r>
              <a:rPr lang="en-US" sz="1400"/>
              <a:t>nameofaxes.typeofplot([ ], [ ], color = ‘color’, …, lw = #)[0].set_data(Lx,Ly)</a:t>
            </a:r>
          </a:p>
        </p:txBody>
      </p:sp>
      <mc:AlternateContent xmlns:mc="http://schemas.openxmlformats.org/markup-compatibility/2006" xmlns:p14="http://schemas.microsoft.com/office/powerpoint/2010/main">
        <mc:Choice Requires="p14">
          <p:contentPart p14:bwMode="auto" r:id="rId9">
            <p14:nvContentPartPr>
              <p14:cNvPr id="50" name="Ink 49">
                <a:extLst>
                  <a:ext uri="{FF2B5EF4-FFF2-40B4-BE49-F238E27FC236}">
                    <a16:creationId xmlns:a16="http://schemas.microsoft.com/office/drawing/2014/main" id="{07BB10DA-2DFE-9E53-97B6-881C5F1B95A5}"/>
                  </a:ext>
                </a:extLst>
              </p14:cNvPr>
              <p14:cNvContentPartPr/>
              <p14:nvPr/>
            </p14:nvContentPartPr>
            <p14:xfrm>
              <a:off x="8067750" y="3612161"/>
              <a:ext cx="380520" cy="340200"/>
            </p14:xfrm>
          </p:contentPart>
        </mc:Choice>
        <mc:Fallback xmlns="">
          <p:pic>
            <p:nvPicPr>
              <p:cNvPr id="50" name="Ink 49">
                <a:extLst>
                  <a:ext uri="{FF2B5EF4-FFF2-40B4-BE49-F238E27FC236}">
                    <a16:creationId xmlns:a16="http://schemas.microsoft.com/office/drawing/2014/main" id="{07BB10DA-2DFE-9E53-97B6-881C5F1B95A5}"/>
                  </a:ext>
                </a:extLst>
              </p:cNvPr>
              <p:cNvPicPr/>
              <p:nvPr/>
            </p:nvPicPr>
            <p:blipFill>
              <a:blip r:embed="rId10"/>
              <a:stretch>
                <a:fillRect/>
              </a:stretch>
            </p:blipFill>
            <p:spPr>
              <a:xfrm>
                <a:off x="8061630" y="3606041"/>
                <a:ext cx="392760" cy="352440"/>
              </a:xfrm>
              <a:prstGeom prst="rect">
                <a:avLst/>
              </a:prstGeom>
            </p:spPr>
          </p:pic>
        </mc:Fallback>
      </mc:AlternateContent>
    </p:spTree>
    <p:extLst>
      <p:ext uri="{BB962C8B-B14F-4D97-AF65-F5344CB8AC3E}">
        <p14:creationId xmlns:p14="http://schemas.microsoft.com/office/powerpoint/2010/main" val="4291917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51599F-02D1-453E-A4A0-B87FF22709EC}"/>
              </a:ext>
            </a:extLst>
          </p:cNvPr>
          <p:cNvSpPr txBox="1"/>
          <p:nvPr/>
        </p:nvSpPr>
        <p:spPr>
          <a:xfrm>
            <a:off x="312633" y="936356"/>
            <a:ext cx="6786299" cy="338554"/>
          </a:xfrm>
          <a:prstGeom prst="rect">
            <a:avLst/>
          </a:prstGeom>
          <a:noFill/>
        </p:spPr>
        <p:txBody>
          <a:bodyPr wrap="square" rtlCol="0">
            <a:spAutoFit/>
          </a:bodyPr>
          <a:lstStyle/>
          <a:p>
            <a:r>
              <a:rPr lang="en-US" sz="1600"/>
              <a:t>And continuing on with more commands for setting up axes and plotting stuff.</a:t>
            </a:r>
          </a:p>
        </p:txBody>
      </p:sp>
      <p:sp>
        <p:nvSpPr>
          <p:cNvPr id="5" name="Rectangle 4">
            <a:extLst>
              <a:ext uri="{FF2B5EF4-FFF2-40B4-BE49-F238E27FC236}">
                <a16:creationId xmlns:a16="http://schemas.microsoft.com/office/drawing/2014/main" id="{DA095A92-3831-41BC-A3B8-A6774A6D6524}"/>
              </a:ext>
            </a:extLst>
          </p:cNvPr>
          <p:cNvSpPr/>
          <p:nvPr/>
        </p:nvSpPr>
        <p:spPr>
          <a:xfrm>
            <a:off x="312633" y="6390492"/>
            <a:ext cx="1442416" cy="338554"/>
          </a:xfrm>
          <a:prstGeom prst="rect">
            <a:avLst/>
          </a:prstGeom>
        </p:spPr>
        <p:txBody>
          <a:bodyPr wrap="square">
            <a:spAutoFit/>
          </a:bodyPr>
          <a:lstStyle/>
          <a:p>
            <a:r>
              <a:rPr lang="en-US" sz="1600">
                <a:solidFill>
                  <a:srgbClr val="3333CC"/>
                </a:solidFill>
              </a:rPr>
              <a:t>pyplot.show() </a:t>
            </a:r>
          </a:p>
        </p:txBody>
      </p:sp>
      <p:sp>
        <p:nvSpPr>
          <p:cNvPr id="24" name="TextBox 23">
            <a:extLst>
              <a:ext uri="{FF2B5EF4-FFF2-40B4-BE49-F238E27FC236}">
                <a16:creationId xmlns:a16="http://schemas.microsoft.com/office/drawing/2014/main" id="{22F516E8-F4B8-4B97-B160-273156F21884}"/>
              </a:ext>
            </a:extLst>
          </p:cNvPr>
          <p:cNvSpPr txBox="1"/>
          <p:nvPr/>
        </p:nvSpPr>
        <p:spPr>
          <a:xfrm flipH="1">
            <a:off x="3410386" y="2035315"/>
            <a:ext cx="3252164" cy="307777"/>
          </a:xfrm>
          <a:prstGeom prst="rect">
            <a:avLst/>
          </a:prstGeom>
          <a:noFill/>
        </p:spPr>
        <p:txBody>
          <a:bodyPr wrap="square" rtlCol="0">
            <a:spAutoFit/>
          </a:bodyPr>
          <a:lstStyle/>
          <a:p>
            <a:r>
              <a:rPr lang="en-US" sz="1400"/>
              <a:t>This seems to work too: pyplot.xlabel(‘…’),</a:t>
            </a:r>
          </a:p>
        </p:txBody>
      </p:sp>
      <p:sp>
        <p:nvSpPr>
          <p:cNvPr id="14" name="TextBox 13">
            <a:extLst>
              <a:ext uri="{FF2B5EF4-FFF2-40B4-BE49-F238E27FC236}">
                <a16:creationId xmlns:a16="http://schemas.microsoft.com/office/drawing/2014/main" id="{B161942A-9C7E-F459-9F5E-9E23120B3A6A}"/>
              </a:ext>
            </a:extLst>
          </p:cNvPr>
          <p:cNvSpPr txBox="1"/>
          <p:nvPr/>
        </p:nvSpPr>
        <p:spPr>
          <a:xfrm>
            <a:off x="4148701" y="133656"/>
            <a:ext cx="3257045" cy="461665"/>
          </a:xfrm>
          <a:prstGeom prst="rect">
            <a:avLst/>
          </a:prstGeom>
          <a:noFill/>
        </p:spPr>
        <p:txBody>
          <a:bodyPr wrap="none" rtlCol="0">
            <a:spAutoFit/>
          </a:bodyPr>
          <a:lstStyle/>
          <a:p>
            <a:r>
              <a:rPr lang="en-US" sz="2400" b="1" u="sng">
                <a:solidFill>
                  <a:srgbClr val="FF0000"/>
                </a:solidFill>
              </a:rPr>
              <a:t>Matplotlib (figure, axes)</a:t>
            </a:r>
          </a:p>
        </p:txBody>
      </p:sp>
      <p:sp>
        <p:nvSpPr>
          <p:cNvPr id="28" name="TextBox 27">
            <a:extLst>
              <a:ext uri="{FF2B5EF4-FFF2-40B4-BE49-F238E27FC236}">
                <a16:creationId xmlns:a16="http://schemas.microsoft.com/office/drawing/2014/main" id="{4254D3D7-F0B6-2D8D-EF41-5178B0EA14D0}"/>
              </a:ext>
            </a:extLst>
          </p:cNvPr>
          <p:cNvSpPr txBox="1"/>
          <p:nvPr/>
        </p:nvSpPr>
        <p:spPr>
          <a:xfrm>
            <a:off x="284058" y="1483728"/>
            <a:ext cx="2552700" cy="338554"/>
          </a:xfrm>
          <a:prstGeom prst="rect">
            <a:avLst/>
          </a:prstGeom>
          <a:noFill/>
        </p:spPr>
        <p:txBody>
          <a:bodyPr wrap="square">
            <a:spAutoFit/>
          </a:bodyPr>
          <a:lstStyle/>
          <a:p>
            <a:r>
              <a:rPr lang="en-US" sz="1600">
                <a:solidFill>
                  <a:srgbClr val="3333CC"/>
                </a:solidFill>
              </a:rPr>
              <a:t>nameofaxes.set_title(‘title’)</a:t>
            </a:r>
          </a:p>
        </p:txBody>
      </p:sp>
      <p:sp>
        <p:nvSpPr>
          <p:cNvPr id="30" name="TextBox 29">
            <a:extLst>
              <a:ext uri="{FF2B5EF4-FFF2-40B4-BE49-F238E27FC236}">
                <a16:creationId xmlns:a16="http://schemas.microsoft.com/office/drawing/2014/main" id="{23A894B8-5B40-7674-A73B-6F63940746EF}"/>
              </a:ext>
            </a:extLst>
          </p:cNvPr>
          <p:cNvSpPr txBox="1"/>
          <p:nvPr/>
        </p:nvSpPr>
        <p:spPr>
          <a:xfrm>
            <a:off x="284058" y="2004538"/>
            <a:ext cx="2327967" cy="338554"/>
          </a:xfrm>
          <a:prstGeom prst="rect">
            <a:avLst/>
          </a:prstGeom>
          <a:noFill/>
        </p:spPr>
        <p:txBody>
          <a:bodyPr wrap="square">
            <a:spAutoFit/>
          </a:bodyPr>
          <a:lstStyle/>
          <a:p>
            <a:r>
              <a:rPr lang="en-US" sz="1600">
                <a:solidFill>
                  <a:srgbClr val="3333CC"/>
                </a:solidFill>
              </a:rPr>
              <a:t>nameofaxes.set_xlim(a,b)</a:t>
            </a:r>
          </a:p>
        </p:txBody>
      </p:sp>
      <p:sp>
        <p:nvSpPr>
          <p:cNvPr id="32" name="TextBox 31">
            <a:extLst>
              <a:ext uri="{FF2B5EF4-FFF2-40B4-BE49-F238E27FC236}">
                <a16:creationId xmlns:a16="http://schemas.microsoft.com/office/drawing/2014/main" id="{E8098FB4-95CA-54A8-8366-C7053AB5CAFA}"/>
              </a:ext>
            </a:extLst>
          </p:cNvPr>
          <p:cNvSpPr txBox="1"/>
          <p:nvPr/>
        </p:nvSpPr>
        <p:spPr>
          <a:xfrm>
            <a:off x="305432" y="2497140"/>
            <a:ext cx="2838450" cy="338554"/>
          </a:xfrm>
          <a:prstGeom prst="rect">
            <a:avLst/>
          </a:prstGeom>
          <a:noFill/>
        </p:spPr>
        <p:txBody>
          <a:bodyPr wrap="square">
            <a:spAutoFit/>
          </a:bodyPr>
          <a:lstStyle/>
          <a:p>
            <a:r>
              <a:rPr lang="en-US" sz="1600">
                <a:solidFill>
                  <a:srgbClr val="3333CC"/>
                </a:solidFill>
              </a:rPr>
              <a:t>nameofaxes.set_xlabel(‘xlabel’)</a:t>
            </a:r>
          </a:p>
        </p:txBody>
      </p:sp>
      <p:sp>
        <p:nvSpPr>
          <p:cNvPr id="34" name="TextBox 33">
            <a:extLst>
              <a:ext uri="{FF2B5EF4-FFF2-40B4-BE49-F238E27FC236}">
                <a16:creationId xmlns:a16="http://schemas.microsoft.com/office/drawing/2014/main" id="{D2FCD527-57FE-1A40-B173-32E67E3998FE}"/>
              </a:ext>
            </a:extLst>
          </p:cNvPr>
          <p:cNvSpPr txBox="1"/>
          <p:nvPr/>
        </p:nvSpPr>
        <p:spPr>
          <a:xfrm>
            <a:off x="312633" y="4114382"/>
            <a:ext cx="3252166" cy="338554"/>
          </a:xfrm>
          <a:prstGeom prst="rect">
            <a:avLst/>
          </a:prstGeom>
          <a:noFill/>
        </p:spPr>
        <p:txBody>
          <a:bodyPr wrap="square">
            <a:spAutoFit/>
          </a:bodyPr>
          <a:lstStyle/>
          <a:p>
            <a:r>
              <a:rPr lang="en-US" sz="1600">
                <a:solidFill>
                  <a:srgbClr val="3333CC"/>
                </a:solidFill>
              </a:rPr>
              <a:t>nameofaxes.set_aspect(‘equal, etc.’)</a:t>
            </a:r>
          </a:p>
        </p:txBody>
      </p:sp>
      <p:sp>
        <p:nvSpPr>
          <p:cNvPr id="36" name="TextBox 35">
            <a:extLst>
              <a:ext uri="{FF2B5EF4-FFF2-40B4-BE49-F238E27FC236}">
                <a16:creationId xmlns:a16="http://schemas.microsoft.com/office/drawing/2014/main" id="{C015B8E6-CAA5-7995-2301-9A8304859A30}"/>
              </a:ext>
            </a:extLst>
          </p:cNvPr>
          <p:cNvSpPr txBox="1"/>
          <p:nvPr/>
        </p:nvSpPr>
        <p:spPr>
          <a:xfrm>
            <a:off x="312633" y="5522487"/>
            <a:ext cx="2000250" cy="338554"/>
          </a:xfrm>
          <a:prstGeom prst="rect">
            <a:avLst/>
          </a:prstGeom>
          <a:noFill/>
        </p:spPr>
        <p:txBody>
          <a:bodyPr wrap="square">
            <a:spAutoFit/>
          </a:bodyPr>
          <a:lstStyle/>
          <a:p>
            <a:r>
              <a:rPr lang="en-US" sz="1600">
                <a:solidFill>
                  <a:srgbClr val="3333CC"/>
                </a:solidFill>
              </a:rPr>
              <a:t>nameofaxes.legend()</a:t>
            </a:r>
          </a:p>
        </p:txBody>
      </p:sp>
      <p:sp>
        <p:nvSpPr>
          <p:cNvPr id="38" name="TextBox 37">
            <a:extLst>
              <a:ext uri="{FF2B5EF4-FFF2-40B4-BE49-F238E27FC236}">
                <a16:creationId xmlns:a16="http://schemas.microsoft.com/office/drawing/2014/main" id="{DE069C47-97EE-BB67-524B-387AF4E0B239}"/>
              </a:ext>
            </a:extLst>
          </p:cNvPr>
          <p:cNvSpPr txBox="1"/>
          <p:nvPr/>
        </p:nvSpPr>
        <p:spPr>
          <a:xfrm>
            <a:off x="305432" y="5989064"/>
            <a:ext cx="1790700" cy="338554"/>
          </a:xfrm>
          <a:prstGeom prst="rect">
            <a:avLst/>
          </a:prstGeom>
          <a:noFill/>
        </p:spPr>
        <p:txBody>
          <a:bodyPr wrap="square">
            <a:spAutoFit/>
          </a:bodyPr>
          <a:lstStyle/>
          <a:p>
            <a:r>
              <a:rPr lang="en-US" sz="1600">
                <a:solidFill>
                  <a:srgbClr val="3333CC"/>
                </a:solidFill>
              </a:rPr>
              <a:t>nameofaxes.grid()</a:t>
            </a:r>
          </a:p>
        </p:txBody>
      </p:sp>
      <p:sp>
        <p:nvSpPr>
          <p:cNvPr id="4" name="TextBox 3">
            <a:extLst>
              <a:ext uri="{FF2B5EF4-FFF2-40B4-BE49-F238E27FC236}">
                <a16:creationId xmlns:a16="http://schemas.microsoft.com/office/drawing/2014/main" id="{3442BC64-F5FB-6D09-C3B9-F613261B0C03}"/>
              </a:ext>
            </a:extLst>
          </p:cNvPr>
          <p:cNvSpPr txBox="1"/>
          <p:nvPr/>
        </p:nvSpPr>
        <p:spPr>
          <a:xfrm flipH="1">
            <a:off x="3439155" y="1501224"/>
            <a:ext cx="3252164" cy="307777"/>
          </a:xfrm>
          <a:prstGeom prst="rect">
            <a:avLst/>
          </a:prstGeom>
          <a:noFill/>
        </p:spPr>
        <p:txBody>
          <a:bodyPr wrap="square" rtlCol="0">
            <a:spAutoFit/>
          </a:bodyPr>
          <a:lstStyle/>
          <a:p>
            <a:r>
              <a:rPr lang="en-US" sz="1400"/>
              <a:t>This seems to work too: pyplot.title(‘…’)</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79693AF5-B86E-D756-6A4D-D0C43562A2C6}"/>
                  </a:ext>
                </a:extLst>
              </p14:cNvPr>
              <p14:cNvContentPartPr/>
              <p14:nvPr/>
            </p14:nvContentPartPr>
            <p14:xfrm>
              <a:off x="2838030" y="1675905"/>
              <a:ext cx="449640" cy="39960"/>
            </p14:xfrm>
          </p:contentPart>
        </mc:Choice>
        <mc:Fallback xmlns="">
          <p:pic>
            <p:nvPicPr>
              <p:cNvPr id="6" name="Ink 5">
                <a:extLst>
                  <a:ext uri="{FF2B5EF4-FFF2-40B4-BE49-F238E27FC236}">
                    <a16:creationId xmlns:a16="http://schemas.microsoft.com/office/drawing/2014/main" id="{79693AF5-B86E-D756-6A4D-D0C43562A2C6}"/>
                  </a:ext>
                </a:extLst>
              </p:cNvPr>
              <p:cNvPicPr/>
              <p:nvPr/>
            </p:nvPicPr>
            <p:blipFill>
              <a:blip r:embed="rId4"/>
              <a:stretch>
                <a:fillRect/>
              </a:stretch>
            </p:blipFill>
            <p:spPr>
              <a:xfrm>
                <a:off x="2831910" y="1669785"/>
                <a:ext cx="46188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C3BBBA48-85C1-E1A3-50FC-1F280BAB90C2}"/>
                  </a:ext>
                </a:extLst>
              </p14:cNvPr>
              <p14:cNvContentPartPr/>
              <p14:nvPr/>
            </p14:nvContentPartPr>
            <p14:xfrm>
              <a:off x="2704830" y="2141385"/>
              <a:ext cx="559800" cy="49320"/>
            </p14:xfrm>
          </p:contentPart>
        </mc:Choice>
        <mc:Fallback xmlns="">
          <p:pic>
            <p:nvPicPr>
              <p:cNvPr id="7" name="Ink 6">
                <a:extLst>
                  <a:ext uri="{FF2B5EF4-FFF2-40B4-BE49-F238E27FC236}">
                    <a16:creationId xmlns:a16="http://schemas.microsoft.com/office/drawing/2014/main" id="{C3BBBA48-85C1-E1A3-50FC-1F280BAB90C2}"/>
                  </a:ext>
                </a:extLst>
              </p:cNvPr>
              <p:cNvPicPr/>
              <p:nvPr/>
            </p:nvPicPr>
            <p:blipFill>
              <a:blip r:embed="rId6"/>
              <a:stretch>
                <a:fillRect/>
              </a:stretch>
            </p:blipFill>
            <p:spPr>
              <a:xfrm>
                <a:off x="2698710" y="2135265"/>
                <a:ext cx="57204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2" name="Ink 11">
                <a:extLst>
                  <a:ext uri="{FF2B5EF4-FFF2-40B4-BE49-F238E27FC236}">
                    <a16:creationId xmlns:a16="http://schemas.microsoft.com/office/drawing/2014/main" id="{911C4B31-D8A5-221A-E302-101B6EFA0FCD}"/>
                  </a:ext>
                </a:extLst>
              </p14:cNvPr>
              <p14:cNvContentPartPr/>
              <p14:nvPr/>
            </p14:nvContentPartPr>
            <p14:xfrm>
              <a:off x="9848910" y="2206409"/>
              <a:ext cx="307559" cy="1958527"/>
            </p14:xfrm>
          </p:contentPart>
        </mc:Choice>
        <mc:Fallback xmlns="">
          <p:pic>
            <p:nvPicPr>
              <p:cNvPr id="12" name="Ink 11">
                <a:extLst>
                  <a:ext uri="{FF2B5EF4-FFF2-40B4-BE49-F238E27FC236}">
                    <a16:creationId xmlns:a16="http://schemas.microsoft.com/office/drawing/2014/main" id="{911C4B31-D8A5-221A-E302-101B6EFA0FCD}"/>
                  </a:ext>
                </a:extLst>
              </p:cNvPr>
              <p:cNvPicPr/>
              <p:nvPr/>
            </p:nvPicPr>
            <p:blipFill>
              <a:blip r:embed="rId8"/>
              <a:stretch>
                <a:fillRect/>
              </a:stretch>
            </p:blipFill>
            <p:spPr>
              <a:xfrm>
                <a:off x="9842788" y="2200289"/>
                <a:ext cx="319804" cy="1970768"/>
              </a:xfrm>
              <a:prstGeom prst="rect">
                <a:avLst/>
              </a:prstGeom>
            </p:spPr>
          </p:pic>
        </mc:Fallback>
      </mc:AlternateContent>
      <p:sp>
        <p:nvSpPr>
          <p:cNvPr id="13" name="TextBox 12">
            <a:extLst>
              <a:ext uri="{FF2B5EF4-FFF2-40B4-BE49-F238E27FC236}">
                <a16:creationId xmlns:a16="http://schemas.microsoft.com/office/drawing/2014/main" id="{7A269E07-6E00-853F-A47B-A40883C260A4}"/>
              </a:ext>
            </a:extLst>
          </p:cNvPr>
          <p:cNvSpPr txBox="1"/>
          <p:nvPr/>
        </p:nvSpPr>
        <p:spPr>
          <a:xfrm>
            <a:off x="10117435" y="2549203"/>
            <a:ext cx="2074565" cy="307777"/>
          </a:xfrm>
          <a:prstGeom prst="rect">
            <a:avLst/>
          </a:prstGeom>
          <a:noFill/>
        </p:spPr>
        <p:txBody>
          <a:bodyPr wrap="square" rtlCol="0">
            <a:spAutoFit/>
          </a:bodyPr>
          <a:lstStyle/>
          <a:p>
            <a:r>
              <a:rPr lang="en-US" sz="1400"/>
              <a:t>likewise for y coordinate.</a:t>
            </a:r>
          </a:p>
        </p:txBody>
      </p:sp>
      <p:sp>
        <p:nvSpPr>
          <p:cNvPr id="15" name="TextBox 14">
            <a:extLst>
              <a:ext uri="{FF2B5EF4-FFF2-40B4-BE49-F238E27FC236}">
                <a16:creationId xmlns:a16="http://schemas.microsoft.com/office/drawing/2014/main" id="{86420829-EB93-428D-44A5-FCFAC0BAD531}"/>
              </a:ext>
            </a:extLst>
          </p:cNvPr>
          <p:cNvSpPr txBox="1"/>
          <p:nvPr/>
        </p:nvSpPr>
        <p:spPr>
          <a:xfrm>
            <a:off x="284058" y="2980645"/>
            <a:ext cx="3678342" cy="338554"/>
          </a:xfrm>
          <a:prstGeom prst="rect">
            <a:avLst/>
          </a:prstGeom>
          <a:noFill/>
        </p:spPr>
        <p:txBody>
          <a:bodyPr wrap="square">
            <a:spAutoFit/>
          </a:bodyPr>
          <a:lstStyle/>
          <a:p>
            <a:r>
              <a:rPr lang="en-US" sz="1600">
                <a:solidFill>
                  <a:srgbClr val="3333CC"/>
                </a:solidFill>
              </a:rPr>
              <a:t>nameofaxes.tick_params(‘x’, color=“red”)</a:t>
            </a:r>
          </a:p>
        </p:txBody>
      </p:sp>
      <mc:AlternateContent xmlns:mc="http://schemas.openxmlformats.org/markup-compatibility/2006" xmlns:p14="http://schemas.microsoft.com/office/powerpoint/2010/main">
        <mc:Choice Requires="p14">
          <p:contentPart p14:bwMode="auto" r:id="rId9">
            <p14:nvContentPartPr>
              <p14:cNvPr id="16" name="Ink 15">
                <a:extLst>
                  <a:ext uri="{FF2B5EF4-FFF2-40B4-BE49-F238E27FC236}">
                    <a16:creationId xmlns:a16="http://schemas.microsoft.com/office/drawing/2014/main" id="{4F619986-D201-A2E1-D708-0C256CB8FA66}"/>
                  </a:ext>
                </a:extLst>
              </p14:cNvPr>
              <p14:cNvContentPartPr/>
              <p14:nvPr/>
            </p14:nvContentPartPr>
            <p14:xfrm>
              <a:off x="3994903" y="3129942"/>
              <a:ext cx="449640" cy="39960"/>
            </p14:xfrm>
          </p:contentPart>
        </mc:Choice>
        <mc:Fallback xmlns="">
          <p:pic>
            <p:nvPicPr>
              <p:cNvPr id="16" name="Ink 15">
                <a:extLst>
                  <a:ext uri="{FF2B5EF4-FFF2-40B4-BE49-F238E27FC236}">
                    <a16:creationId xmlns:a16="http://schemas.microsoft.com/office/drawing/2014/main" id="{4F619986-D201-A2E1-D708-0C256CB8FA66}"/>
                  </a:ext>
                </a:extLst>
              </p:cNvPr>
              <p:cNvPicPr/>
              <p:nvPr/>
            </p:nvPicPr>
            <p:blipFill>
              <a:blip r:embed="rId10"/>
              <a:stretch>
                <a:fillRect/>
              </a:stretch>
            </p:blipFill>
            <p:spPr>
              <a:xfrm>
                <a:off x="3988783" y="3123822"/>
                <a:ext cx="461880" cy="52200"/>
              </a:xfrm>
              <a:prstGeom prst="rect">
                <a:avLst/>
              </a:prstGeom>
            </p:spPr>
          </p:pic>
        </mc:Fallback>
      </mc:AlternateContent>
      <p:sp>
        <p:nvSpPr>
          <p:cNvPr id="17" name="TextBox 16">
            <a:extLst>
              <a:ext uri="{FF2B5EF4-FFF2-40B4-BE49-F238E27FC236}">
                <a16:creationId xmlns:a16="http://schemas.microsoft.com/office/drawing/2014/main" id="{A8002DA9-6F8B-6F7D-183F-AC8A41D3C3DD}"/>
              </a:ext>
            </a:extLst>
          </p:cNvPr>
          <p:cNvSpPr txBox="1"/>
          <p:nvPr/>
        </p:nvSpPr>
        <p:spPr>
          <a:xfrm flipH="1">
            <a:off x="4495295" y="2980645"/>
            <a:ext cx="2110403" cy="307777"/>
          </a:xfrm>
          <a:prstGeom prst="rect">
            <a:avLst/>
          </a:prstGeom>
          <a:noFill/>
        </p:spPr>
        <p:txBody>
          <a:bodyPr wrap="square" rtlCol="0">
            <a:spAutoFit/>
          </a:bodyPr>
          <a:lstStyle/>
          <a:p>
            <a:r>
              <a:rPr lang="en-US" sz="1400"/>
              <a:t>setting colors of tick marks</a:t>
            </a:r>
          </a:p>
        </p:txBody>
      </p:sp>
      <p:sp>
        <p:nvSpPr>
          <p:cNvPr id="18" name="TextBox 17">
            <a:extLst>
              <a:ext uri="{FF2B5EF4-FFF2-40B4-BE49-F238E27FC236}">
                <a16:creationId xmlns:a16="http://schemas.microsoft.com/office/drawing/2014/main" id="{7950A391-7D0E-8584-D377-37B7C70B8ECD}"/>
              </a:ext>
            </a:extLst>
          </p:cNvPr>
          <p:cNvSpPr txBox="1"/>
          <p:nvPr/>
        </p:nvSpPr>
        <p:spPr>
          <a:xfrm>
            <a:off x="305432" y="5074976"/>
            <a:ext cx="9514904" cy="338554"/>
          </a:xfrm>
          <a:prstGeom prst="rect">
            <a:avLst/>
          </a:prstGeom>
          <a:noFill/>
        </p:spPr>
        <p:txBody>
          <a:bodyPr wrap="square">
            <a:spAutoFit/>
          </a:bodyPr>
          <a:lstStyle/>
          <a:p>
            <a:r>
              <a:rPr lang="en-US" sz="1600">
                <a:solidFill>
                  <a:srgbClr val="3333CC"/>
                </a:solidFill>
              </a:rPr>
              <a:t>nameofaxes.annotate(‘annotation’, xy = (x</a:t>
            </a:r>
            <a:r>
              <a:rPr lang="en-US" sz="1600" baseline="-25000">
                <a:solidFill>
                  <a:srgbClr val="3333CC"/>
                </a:solidFill>
              </a:rPr>
              <a:t>0</a:t>
            </a:r>
            <a:r>
              <a:rPr lang="en-US" sz="1600">
                <a:solidFill>
                  <a:srgbClr val="3333CC"/>
                </a:solidFill>
              </a:rPr>
              <a:t>,y</a:t>
            </a:r>
            <a:r>
              <a:rPr lang="en-US" sz="1600" baseline="-25000">
                <a:solidFill>
                  <a:srgbClr val="3333CC"/>
                </a:solidFill>
              </a:rPr>
              <a:t>0</a:t>
            </a:r>
            <a:r>
              <a:rPr lang="en-US" sz="1600">
                <a:solidFill>
                  <a:srgbClr val="3333CC"/>
                </a:solidFill>
              </a:rPr>
              <a:t>), xytext = (x</a:t>
            </a:r>
            <a:r>
              <a:rPr lang="en-US" sz="1600" baseline="-25000">
                <a:solidFill>
                  <a:srgbClr val="3333CC"/>
                </a:solidFill>
              </a:rPr>
              <a:t>1</a:t>
            </a:r>
            <a:r>
              <a:rPr lang="en-US" sz="1600">
                <a:solidFill>
                  <a:srgbClr val="3333CC"/>
                </a:solidFill>
              </a:rPr>
              <a:t>,y</a:t>
            </a:r>
            <a:r>
              <a:rPr lang="en-US" sz="1600" baseline="-25000">
                <a:solidFill>
                  <a:srgbClr val="3333CC"/>
                </a:solidFill>
              </a:rPr>
              <a:t>1</a:t>
            </a:r>
            <a:r>
              <a:rPr lang="en-US" sz="1600">
                <a:solidFill>
                  <a:srgbClr val="3333CC"/>
                </a:solidFill>
              </a:rPr>
              <a:t>), arrowprops = {“arrowstyle”: “-&gt;”, “color”:”grey”})</a:t>
            </a:r>
          </a:p>
        </p:txBody>
      </p:sp>
      <mc:AlternateContent xmlns:mc="http://schemas.openxmlformats.org/markup-compatibility/2006" xmlns:p14="http://schemas.microsoft.com/office/powerpoint/2010/main">
        <mc:Choice Requires="p14">
          <p:contentPart p14:bwMode="auto" r:id="rId11">
            <p14:nvContentPartPr>
              <p14:cNvPr id="19" name="Ink 18">
                <a:extLst>
                  <a:ext uri="{FF2B5EF4-FFF2-40B4-BE49-F238E27FC236}">
                    <a16:creationId xmlns:a16="http://schemas.microsoft.com/office/drawing/2014/main" id="{DF26BADD-96AB-F285-0E25-59B1B657A2D5}"/>
                  </a:ext>
                </a:extLst>
              </p14:cNvPr>
              <p14:cNvContentPartPr/>
              <p14:nvPr/>
            </p14:nvContentPartPr>
            <p14:xfrm>
              <a:off x="9750235" y="5197276"/>
              <a:ext cx="367200" cy="338555"/>
            </p14:xfrm>
          </p:contentPart>
        </mc:Choice>
        <mc:Fallback xmlns="">
          <p:pic>
            <p:nvPicPr>
              <p:cNvPr id="19" name="Ink 18">
                <a:extLst>
                  <a:ext uri="{FF2B5EF4-FFF2-40B4-BE49-F238E27FC236}">
                    <a16:creationId xmlns:a16="http://schemas.microsoft.com/office/drawing/2014/main" id="{DF26BADD-96AB-F285-0E25-59B1B657A2D5}"/>
                  </a:ext>
                </a:extLst>
              </p:cNvPr>
              <p:cNvPicPr/>
              <p:nvPr/>
            </p:nvPicPr>
            <p:blipFill>
              <a:blip r:embed="rId12"/>
              <a:stretch>
                <a:fillRect/>
              </a:stretch>
            </p:blipFill>
            <p:spPr>
              <a:xfrm>
                <a:off x="9744121" y="5191160"/>
                <a:ext cx="379428" cy="350788"/>
              </a:xfrm>
              <a:prstGeom prst="rect">
                <a:avLst/>
              </a:prstGeom>
            </p:spPr>
          </p:pic>
        </mc:Fallback>
      </mc:AlternateContent>
      <p:sp>
        <p:nvSpPr>
          <p:cNvPr id="20" name="TextBox 19">
            <a:extLst>
              <a:ext uri="{FF2B5EF4-FFF2-40B4-BE49-F238E27FC236}">
                <a16:creationId xmlns:a16="http://schemas.microsoft.com/office/drawing/2014/main" id="{D4A5DB77-6A66-7240-CD60-7FEA5283006B}"/>
              </a:ext>
            </a:extLst>
          </p:cNvPr>
          <p:cNvSpPr txBox="1"/>
          <p:nvPr/>
        </p:nvSpPr>
        <p:spPr>
          <a:xfrm>
            <a:off x="8252871" y="5573566"/>
            <a:ext cx="3559277" cy="1169551"/>
          </a:xfrm>
          <a:prstGeom prst="rect">
            <a:avLst/>
          </a:prstGeom>
          <a:noFill/>
        </p:spPr>
        <p:txBody>
          <a:bodyPr wrap="square" rtlCol="0">
            <a:spAutoFit/>
          </a:bodyPr>
          <a:lstStyle/>
          <a:p>
            <a:r>
              <a:rPr lang="en-US" sz="1400"/>
              <a:t>if want to draw arrow pointing to spot on graph.  (x</a:t>
            </a:r>
            <a:r>
              <a:rPr lang="en-US" sz="1400" baseline="-25000"/>
              <a:t>0</a:t>
            </a:r>
            <a:r>
              <a:rPr lang="en-US" sz="1400"/>
              <a:t>,y</a:t>
            </a:r>
            <a:r>
              <a:rPr lang="en-US" sz="1400" baseline="-25000"/>
              <a:t>0</a:t>
            </a:r>
            <a:r>
              <a:rPr lang="en-US" sz="1400"/>
              <a:t>) is location of point w/r to that axes’ coordinate system.  (x</a:t>
            </a:r>
            <a:r>
              <a:rPr lang="en-US" sz="1400" baseline="-25000"/>
              <a:t>1</a:t>
            </a:r>
            <a:r>
              <a:rPr lang="en-US" sz="1400"/>
              <a:t>,y</a:t>
            </a:r>
            <a:r>
              <a:rPr lang="en-US" sz="1400" baseline="-25000"/>
              <a:t>1</a:t>
            </a:r>
            <a:r>
              <a:rPr lang="en-US" sz="1400"/>
              <a:t>) is location of text.  arrow will point from r</a:t>
            </a:r>
            <a:r>
              <a:rPr lang="en-US" sz="1400" baseline="-25000"/>
              <a:t>1</a:t>
            </a:r>
            <a:r>
              <a:rPr lang="en-US" sz="1400"/>
              <a:t> to r</a:t>
            </a:r>
            <a:r>
              <a:rPr lang="en-US" sz="1400" baseline="-25000"/>
              <a:t>0</a:t>
            </a:r>
            <a:r>
              <a:rPr lang="en-US" sz="1400"/>
              <a:t>.  And the dictionary specifies arrow properties.</a:t>
            </a:r>
            <a:endParaRPr lang="en-US"/>
          </a:p>
        </p:txBody>
      </p:sp>
      <p:sp>
        <p:nvSpPr>
          <p:cNvPr id="2" name="TextBox 1">
            <a:extLst>
              <a:ext uri="{FF2B5EF4-FFF2-40B4-BE49-F238E27FC236}">
                <a16:creationId xmlns:a16="http://schemas.microsoft.com/office/drawing/2014/main" id="{BAF0AF42-1154-30D4-C6E0-51E959AE864A}"/>
              </a:ext>
            </a:extLst>
          </p:cNvPr>
          <p:cNvSpPr txBox="1"/>
          <p:nvPr/>
        </p:nvSpPr>
        <p:spPr>
          <a:xfrm>
            <a:off x="285089" y="3534804"/>
            <a:ext cx="4226340" cy="338554"/>
          </a:xfrm>
          <a:prstGeom prst="rect">
            <a:avLst/>
          </a:prstGeom>
          <a:noFill/>
        </p:spPr>
        <p:txBody>
          <a:bodyPr wrap="square">
            <a:spAutoFit/>
          </a:bodyPr>
          <a:lstStyle/>
          <a:p>
            <a:r>
              <a:rPr lang="en-US" sz="1600">
                <a:solidFill>
                  <a:srgbClr val="3333CC"/>
                </a:solidFill>
              </a:rPr>
              <a:t>nameofaxes.set_xticks(positions_list, names_list) </a:t>
            </a:r>
          </a:p>
        </p:txBody>
      </p:sp>
      <mc:AlternateContent xmlns:mc="http://schemas.openxmlformats.org/markup-compatibility/2006" xmlns:p14="http://schemas.microsoft.com/office/powerpoint/2010/main">
        <mc:Choice Requires="p14">
          <p:contentPart p14:bwMode="auto" r:id="rId13">
            <p14:nvContentPartPr>
              <p14:cNvPr id="8" name="Ink 7">
                <a:extLst>
                  <a:ext uri="{FF2B5EF4-FFF2-40B4-BE49-F238E27FC236}">
                    <a16:creationId xmlns:a16="http://schemas.microsoft.com/office/drawing/2014/main" id="{89959826-337C-E588-E2D3-5471572C7453}"/>
                  </a:ext>
                </a:extLst>
              </p14:cNvPr>
              <p14:cNvContentPartPr/>
              <p14:nvPr/>
            </p14:nvContentPartPr>
            <p14:xfrm>
              <a:off x="4699038" y="3683201"/>
              <a:ext cx="327960" cy="41760"/>
            </p14:xfrm>
          </p:contentPart>
        </mc:Choice>
        <mc:Fallback xmlns="">
          <p:pic>
            <p:nvPicPr>
              <p:cNvPr id="8" name="Ink 7">
                <a:extLst>
                  <a:ext uri="{FF2B5EF4-FFF2-40B4-BE49-F238E27FC236}">
                    <a16:creationId xmlns:a16="http://schemas.microsoft.com/office/drawing/2014/main" id="{89959826-337C-E588-E2D3-5471572C7453}"/>
                  </a:ext>
                </a:extLst>
              </p:cNvPr>
              <p:cNvPicPr/>
              <p:nvPr/>
            </p:nvPicPr>
            <p:blipFill>
              <a:blip r:embed="rId14"/>
              <a:stretch>
                <a:fillRect/>
              </a:stretch>
            </p:blipFill>
            <p:spPr>
              <a:xfrm>
                <a:off x="4692918" y="3677081"/>
                <a:ext cx="340200" cy="54000"/>
              </a:xfrm>
              <a:prstGeom prst="rect">
                <a:avLst/>
              </a:prstGeom>
            </p:spPr>
          </p:pic>
        </mc:Fallback>
      </mc:AlternateContent>
      <p:sp>
        <p:nvSpPr>
          <p:cNvPr id="9" name="TextBox 8">
            <a:extLst>
              <a:ext uri="{FF2B5EF4-FFF2-40B4-BE49-F238E27FC236}">
                <a16:creationId xmlns:a16="http://schemas.microsoft.com/office/drawing/2014/main" id="{3F5DAB55-EF73-BD6F-B503-2B2CAF4832C0}"/>
              </a:ext>
            </a:extLst>
          </p:cNvPr>
          <p:cNvSpPr txBox="1"/>
          <p:nvPr/>
        </p:nvSpPr>
        <p:spPr>
          <a:xfrm>
            <a:off x="5214607" y="3436038"/>
            <a:ext cx="4028082" cy="738664"/>
          </a:xfrm>
          <a:prstGeom prst="rect">
            <a:avLst/>
          </a:prstGeom>
          <a:noFill/>
        </p:spPr>
        <p:txBody>
          <a:bodyPr wrap="square" rtlCol="0">
            <a:spAutoFit/>
          </a:bodyPr>
          <a:lstStyle/>
          <a:p>
            <a:r>
              <a:rPr lang="en-US" sz="1400" b="1"/>
              <a:t>list of names</a:t>
            </a:r>
            <a:r>
              <a:rPr lang="en-US" sz="1400"/>
              <a:t>, specifies how you want the corresponding positions to be displayed on the axis.  Not sure how to set minor ticks. </a:t>
            </a:r>
            <a:endParaRPr lang="en-US"/>
          </a:p>
        </p:txBody>
      </p:sp>
      <p:sp>
        <p:nvSpPr>
          <p:cNvPr id="11" name="TextBox 10">
            <a:extLst>
              <a:ext uri="{FF2B5EF4-FFF2-40B4-BE49-F238E27FC236}">
                <a16:creationId xmlns:a16="http://schemas.microsoft.com/office/drawing/2014/main" id="{85A2F188-CA55-5889-6365-D1EEF0444F93}"/>
              </a:ext>
            </a:extLst>
          </p:cNvPr>
          <p:cNvSpPr txBox="1"/>
          <p:nvPr/>
        </p:nvSpPr>
        <p:spPr>
          <a:xfrm>
            <a:off x="292157" y="4649754"/>
            <a:ext cx="3155097" cy="338554"/>
          </a:xfrm>
          <a:prstGeom prst="rect">
            <a:avLst/>
          </a:prstGeom>
          <a:noFill/>
        </p:spPr>
        <p:txBody>
          <a:bodyPr wrap="square">
            <a:spAutoFit/>
          </a:bodyPr>
          <a:lstStyle/>
          <a:p>
            <a:r>
              <a:rPr lang="en-US" sz="1600">
                <a:solidFill>
                  <a:srgbClr val="3333CC"/>
                </a:solidFill>
              </a:rPr>
              <a:t>nameofaxes.set_facecolor(“color”)</a:t>
            </a:r>
          </a:p>
        </p:txBody>
      </p:sp>
      <mc:AlternateContent xmlns:mc="http://schemas.openxmlformats.org/markup-compatibility/2006" xmlns:p14="http://schemas.microsoft.com/office/powerpoint/2010/main">
        <mc:Choice Requires="p14">
          <p:contentPart p14:bwMode="auto" r:id="rId15">
            <p14:nvContentPartPr>
              <p14:cNvPr id="21" name="Ink 20">
                <a:extLst>
                  <a:ext uri="{FF2B5EF4-FFF2-40B4-BE49-F238E27FC236}">
                    <a16:creationId xmlns:a16="http://schemas.microsoft.com/office/drawing/2014/main" id="{F871AF40-1D8B-0BAC-0BA1-0832BFE440C1}"/>
                  </a:ext>
                </a:extLst>
              </p14:cNvPr>
              <p14:cNvContentPartPr/>
              <p14:nvPr/>
            </p14:nvContentPartPr>
            <p14:xfrm>
              <a:off x="3421695" y="4846908"/>
              <a:ext cx="358560" cy="59760"/>
            </p14:xfrm>
          </p:contentPart>
        </mc:Choice>
        <mc:Fallback xmlns="">
          <p:pic>
            <p:nvPicPr>
              <p:cNvPr id="21" name="Ink 20">
                <a:extLst>
                  <a:ext uri="{FF2B5EF4-FFF2-40B4-BE49-F238E27FC236}">
                    <a16:creationId xmlns:a16="http://schemas.microsoft.com/office/drawing/2014/main" id="{F871AF40-1D8B-0BAC-0BA1-0832BFE440C1}"/>
                  </a:ext>
                </a:extLst>
              </p:cNvPr>
              <p:cNvPicPr/>
              <p:nvPr/>
            </p:nvPicPr>
            <p:blipFill>
              <a:blip r:embed="rId16"/>
              <a:stretch>
                <a:fillRect/>
              </a:stretch>
            </p:blipFill>
            <p:spPr>
              <a:xfrm>
                <a:off x="3415575" y="4840788"/>
                <a:ext cx="370800" cy="72000"/>
              </a:xfrm>
              <a:prstGeom prst="rect">
                <a:avLst/>
              </a:prstGeom>
            </p:spPr>
          </p:pic>
        </mc:Fallback>
      </mc:AlternateContent>
      <p:sp>
        <p:nvSpPr>
          <p:cNvPr id="22" name="TextBox 21">
            <a:extLst>
              <a:ext uri="{FF2B5EF4-FFF2-40B4-BE49-F238E27FC236}">
                <a16:creationId xmlns:a16="http://schemas.microsoft.com/office/drawing/2014/main" id="{9E0DE08B-CEB2-511A-FAF9-2A81343A2DE4}"/>
              </a:ext>
            </a:extLst>
          </p:cNvPr>
          <p:cNvSpPr txBox="1"/>
          <p:nvPr/>
        </p:nvSpPr>
        <p:spPr>
          <a:xfrm>
            <a:off x="3893574" y="4669214"/>
            <a:ext cx="5119600" cy="307777"/>
          </a:xfrm>
          <a:prstGeom prst="rect">
            <a:avLst/>
          </a:prstGeom>
          <a:noFill/>
        </p:spPr>
        <p:txBody>
          <a:bodyPr wrap="square" rtlCol="0">
            <a:spAutoFit/>
          </a:bodyPr>
          <a:lstStyle/>
          <a:p>
            <a:r>
              <a:rPr lang="en-US" sz="1400"/>
              <a:t>to color the plot background.  “lightgray” is a common choice.</a:t>
            </a:r>
          </a:p>
        </p:txBody>
      </p:sp>
      <mc:AlternateContent xmlns:mc="http://schemas.openxmlformats.org/markup-compatibility/2006">
        <mc:Choice xmlns:p14="http://schemas.microsoft.com/office/powerpoint/2010/main" Requires="p14">
          <p:contentPart p14:bwMode="auto" r:id="rId17">
            <p14:nvContentPartPr>
              <p14:cNvPr id="10" name="Ink 9">
                <a:extLst>
                  <a:ext uri="{FF2B5EF4-FFF2-40B4-BE49-F238E27FC236}">
                    <a16:creationId xmlns:a16="http://schemas.microsoft.com/office/drawing/2014/main" id="{AC1696C8-7FB1-6B05-8974-EBAA5FD2953B}"/>
                  </a:ext>
                </a:extLst>
              </p14:cNvPr>
              <p14:cNvContentPartPr/>
              <p14:nvPr/>
            </p14:nvContentPartPr>
            <p14:xfrm>
              <a:off x="1696640" y="6276520"/>
              <a:ext cx="1203480" cy="336600"/>
            </p14:xfrm>
          </p:contentPart>
        </mc:Choice>
        <mc:Fallback>
          <p:pic>
            <p:nvPicPr>
              <p:cNvPr id="10" name="Ink 9">
                <a:extLst>
                  <a:ext uri="{FF2B5EF4-FFF2-40B4-BE49-F238E27FC236}">
                    <a16:creationId xmlns:a16="http://schemas.microsoft.com/office/drawing/2014/main" id="{AC1696C8-7FB1-6B05-8974-EBAA5FD2953B}"/>
                  </a:ext>
                </a:extLst>
              </p:cNvPr>
              <p:cNvPicPr/>
              <p:nvPr/>
            </p:nvPicPr>
            <p:blipFill>
              <a:blip r:embed="rId18"/>
              <a:stretch>
                <a:fillRect/>
              </a:stretch>
            </p:blipFill>
            <p:spPr>
              <a:xfrm>
                <a:off x="1688000" y="6267880"/>
                <a:ext cx="1221120" cy="354240"/>
              </a:xfrm>
              <a:prstGeom prst="rect">
                <a:avLst/>
              </a:prstGeom>
            </p:spPr>
          </p:pic>
        </mc:Fallback>
      </mc:AlternateContent>
      <p:sp>
        <p:nvSpPr>
          <p:cNvPr id="23" name="TextBox 22">
            <a:extLst>
              <a:ext uri="{FF2B5EF4-FFF2-40B4-BE49-F238E27FC236}">
                <a16:creationId xmlns:a16="http://schemas.microsoft.com/office/drawing/2014/main" id="{A5A50514-5BA2-09D4-8B98-FFA4A1D7352A}"/>
              </a:ext>
            </a:extLst>
          </p:cNvPr>
          <p:cNvSpPr txBox="1"/>
          <p:nvPr/>
        </p:nvSpPr>
        <p:spPr>
          <a:xfrm>
            <a:off x="3139056" y="5726771"/>
            <a:ext cx="3724278" cy="954107"/>
          </a:xfrm>
          <a:prstGeom prst="rect">
            <a:avLst/>
          </a:prstGeom>
          <a:noFill/>
        </p:spPr>
        <p:txBody>
          <a:bodyPr wrap="square" rtlCol="0">
            <a:spAutoFit/>
          </a:bodyPr>
          <a:lstStyle/>
          <a:p>
            <a:r>
              <a:rPr lang="en-US" sz="1400"/>
              <a:t>seems that if you type pyplot.show() it will display all that’s come before this command, but nothing that comes after, even if you type another pyplot.show()</a:t>
            </a:r>
          </a:p>
        </p:txBody>
      </p:sp>
    </p:spTree>
    <p:extLst>
      <p:ext uri="{BB962C8B-B14F-4D97-AF65-F5344CB8AC3E}">
        <p14:creationId xmlns:p14="http://schemas.microsoft.com/office/powerpoint/2010/main" val="27986083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B161942A-9C7E-F459-9F5E-9E23120B3A6A}"/>
              </a:ext>
            </a:extLst>
          </p:cNvPr>
          <p:cNvSpPr txBox="1"/>
          <p:nvPr/>
        </p:nvSpPr>
        <p:spPr>
          <a:xfrm>
            <a:off x="4148701" y="133656"/>
            <a:ext cx="3257045" cy="461665"/>
          </a:xfrm>
          <a:prstGeom prst="rect">
            <a:avLst/>
          </a:prstGeom>
          <a:noFill/>
        </p:spPr>
        <p:txBody>
          <a:bodyPr wrap="none" rtlCol="0">
            <a:spAutoFit/>
          </a:bodyPr>
          <a:lstStyle/>
          <a:p>
            <a:r>
              <a:rPr lang="en-US" sz="2400" b="1" u="sng">
                <a:solidFill>
                  <a:srgbClr val="FF0000"/>
                </a:solidFill>
              </a:rPr>
              <a:t>Matplotlib (figure, axes)</a:t>
            </a:r>
          </a:p>
        </p:txBody>
      </p:sp>
      <p:sp>
        <p:nvSpPr>
          <p:cNvPr id="2" name="TextBox 1">
            <a:extLst>
              <a:ext uri="{FF2B5EF4-FFF2-40B4-BE49-F238E27FC236}">
                <a16:creationId xmlns:a16="http://schemas.microsoft.com/office/drawing/2014/main" id="{0E10F902-A41B-E553-A055-9E91B2E5FD57}"/>
              </a:ext>
            </a:extLst>
          </p:cNvPr>
          <p:cNvSpPr txBox="1"/>
          <p:nvPr/>
        </p:nvSpPr>
        <p:spPr>
          <a:xfrm>
            <a:off x="273016" y="923886"/>
            <a:ext cx="9735438" cy="830997"/>
          </a:xfrm>
          <a:prstGeom prst="rect">
            <a:avLst/>
          </a:prstGeom>
          <a:noFill/>
        </p:spPr>
        <p:txBody>
          <a:bodyPr wrap="square" rtlCol="0">
            <a:spAutoFit/>
          </a:bodyPr>
          <a:lstStyle/>
          <a:p>
            <a:r>
              <a:rPr lang="en-US" sz="1600"/>
              <a:t>If you want to put two plots on the same graph, but have separate y-axes, then can define a ‘twin’ axis, within same figure, and plot on </a:t>
            </a:r>
            <a:r>
              <a:rPr lang="en-US" sz="1600" i="1"/>
              <a:t>that</a:t>
            </a:r>
            <a:r>
              <a:rPr lang="en-US" sz="1600"/>
              <a:t> axis.  So you’d first do all the previous stuff to set up the first plot, and then you’d define a twin axis below, with the same name of the previous axis, and proceed to create the new plot.</a:t>
            </a:r>
          </a:p>
        </p:txBody>
      </p:sp>
      <p:sp>
        <p:nvSpPr>
          <p:cNvPr id="18" name="TextBox 17">
            <a:extLst>
              <a:ext uri="{FF2B5EF4-FFF2-40B4-BE49-F238E27FC236}">
                <a16:creationId xmlns:a16="http://schemas.microsoft.com/office/drawing/2014/main" id="{0114AB41-FD69-E910-B939-D1AE61207C4E}"/>
              </a:ext>
            </a:extLst>
          </p:cNvPr>
          <p:cNvSpPr txBox="1"/>
          <p:nvPr/>
        </p:nvSpPr>
        <p:spPr>
          <a:xfrm>
            <a:off x="240206" y="3920089"/>
            <a:ext cx="3565768" cy="338554"/>
          </a:xfrm>
          <a:prstGeom prst="rect">
            <a:avLst/>
          </a:prstGeom>
          <a:noFill/>
        </p:spPr>
        <p:txBody>
          <a:bodyPr wrap="square">
            <a:spAutoFit/>
          </a:bodyPr>
          <a:lstStyle/>
          <a:p>
            <a:r>
              <a:rPr lang="en-US" sz="1600">
                <a:solidFill>
                  <a:srgbClr val="3333CC"/>
                </a:solidFill>
              </a:rPr>
              <a:t>nameoftwinaxes = nameofaxes.twinx()</a:t>
            </a:r>
          </a:p>
        </p:txBody>
      </p:sp>
      <p:sp>
        <p:nvSpPr>
          <p:cNvPr id="19" name="TextBox 18">
            <a:extLst>
              <a:ext uri="{FF2B5EF4-FFF2-40B4-BE49-F238E27FC236}">
                <a16:creationId xmlns:a16="http://schemas.microsoft.com/office/drawing/2014/main" id="{3D7D7D20-447C-DEC0-552E-53B982A229B1}"/>
              </a:ext>
            </a:extLst>
          </p:cNvPr>
          <p:cNvSpPr txBox="1"/>
          <p:nvPr/>
        </p:nvSpPr>
        <p:spPr>
          <a:xfrm>
            <a:off x="240206" y="4384010"/>
            <a:ext cx="8354932" cy="338554"/>
          </a:xfrm>
          <a:prstGeom prst="rect">
            <a:avLst/>
          </a:prstGeom>
          <a:noFill/>
        </p:spPr>
        <p:txBody>
          <a:bodyPr wrap="square">
            <a:spAutoFit/>
          </a:bodyPr>
          <a:lstStyle/>
          <a:p>
            <a:r>
              <a:rPr lang="en-US" sz="1600">
                <a:solidFill>
                  <a:srgbClr val="3333CC"/>
                </a:solidFill>
              </a:rPr>
              <a:t>nameoftwinaxes.typeofplot(Lx, Ly, color = ‘color’, marker = ‘o,+,-, etc.’, label = ‘somelabel’, lw = #)</a:t>
            </a:r>
          </a:p>
        </p:txBody>
      </p:sp>
      <mc:AlternateContent xmlns:mc="http://schemas.openxmlformats.org/markup-compatibility/2006" xmlns:p14="http://schemas.microsoft.com/office/powerpoint/2010/main">
        <mc:Choice Requires="p14">
          <p:contentPart p14:bwMode="auto" r:id="rId3">
            <p14:nvContentPartPr>
              <p14:cNvPr id="23" name="Ink 22">
                <a:extLst>
                  <a:ext uri="{FF2B5EF4-FFF2-40B4-BE49-F238E27FC236}">
                    <a16:creationId xmlns:a16="http://schemas.microsoft.com/office/drawing/2014/main" id="{5644A920-24ED-F437-4FE5-A367ADAB5F55}"/>
                  </a:ext>
                </a:extLst>
              </p14:cNvPr>
              <p14:cNvContentPartPr/>
              <p14:nvPr/>
            </p14:nvContentPartPr>
            <p14:xfrm>
              <a:off x="3766645" y="4073706"/>
              <a:ext cx="558720" cy="31320"/>
            </p14:xfrm>
          </p:contentPart>
        </mc:Choice>
        <mc:Fallback xmlns="">
          <p:pic>
            <p:nvPicPr>
              <p:cNvPr id="23" name="Ink 22">
                <a:extLst>
                  <a:ext uri="{FF2B5EF4-FFF2-40B4-BE49-F238E27FC236}">
                    <a16:creationId xmlns:a16="http://schemas.microsoft.com/office/drawing/2014/main" id="{5644A920-24ED-F437-4FE5-A367ADAB5F55}"/>
                  </a:ext>
                </a:extLst>
              </p:cNvPr>
              <p:cNvPicPr/>
              <p:nvPr/>
            </p:nvPicPr>
            <p:blipFill>
              <a:blip r:embed="rId4"/>
              <a:stretch>
                <a:fillRect/>
              </a:stretch>
            </p:blipFill>
            <p:spPr>
              <a:xfrm>
                <a:off x="3760525" y="4067586"/>
                <a:ext cx="570960" cy="43560"/>
              </a:xfrm>
              <a:prstGeom prst="rect">
                <a:avLst/>
              </a:prstGeom>
            </p:spPr>
          </p:pic>
        </mc:Fallback>
      </mc:AlternateContent>
      <p:sp>
        <p:nvSpPr>
          <p:cNvPr id="26" name="TextBox 25">
            <a:extLst>
              <a:ext uri="{FF2B5EF4-FFF2-40B4-BE49-F238E27FC236}">
                <a16:creationId xmlns:a16="http://schemas.microsoft.com/office/drawing/2014/main" id="{8CA9D46D-1498-8CA8-4C9F-4FC207768E1C}"/>
              </a:ext>
            </a:extLst>
          </p:cNvPr>
          <p:cNvSpPr txBox="1"/>
          <p:nvPr/>
        </p:nvSpPr>
        <p:spPr>
          <a:xfrm>
            <a:off x="4453054" y="3927890"/>
            <a:ext cx="2333826" cy="307777"/>
          </a:xfrm>
          <a:prstGeom prst="rect">
            <a:avLst/>
          </a:prstGeom>
          <a:noFill/>
        </p:spPr>
        <p:txBody>
          <a:bodyPr wrap="square" rtlCol="0">
            <a:spAutoFit/>
          </a:bodyPr>
          <a:lstStyle/>
          <a:p>
            <a:r>
              <a:rPr lang="en-US" sz="1400"/>
              <a:t>now settin up twin axes.</a:t>
            </a:r>
            <a:endParaRPr lang="en-US" sz="1600"/>
          </a:p>
        </p:txBody>
      </p:sp>
      <p:sp>
        <p:nvSpPr>
          <p:cNvPr id="27" name="TextBox 26">
            <a:extLst>
              <a:ext uri="{FF2B5EF4-FFF2-40B4-BE49-F238E27FC236}">
                <a16:creationId xmlns:a16="http://schemas.microsoft.com/office/drawing/2014/main" id="{4B360A60-394A-B15F-FF9E-7D7792F0BD45}"/>
              </a:ext>
            </a:extLst>
          </p:cNvPr>
          <p:cNvSpPr txBox="1"/>
          <p:nvPr/>
        </p:nvSpPr>
        <p:spPr>
          <a:xfrm flipH="1">
            <a:off x="3749990" y="4876673"/>
            <a:ext cx="3252164" cy="307777"/>
          </a:xfrm>
          <a:prstGeom prst="rect">
            <a:avLst/>
          </a:prstGeom>
          <a:noFill/>
        </p:spPr>
        <p:txBody>
          <a:bodyPr wrap="square" rtlCol="0">
            <a:spAutoFit/>
          </a:bodyPr>
          <a:lstStyle/>
          <a:p>
            <a:r>
              <a:rPr lang="en-US" sz="1400"/>
              <a:t>setting limits of twin axes.</a:t>
            </a:r>
          </a:p>
        </p:txBody>
      </p:sp>
      <p:sp>
        <p:nvSpPr>
          <p:cNvPr id="29" name="TextBox 28">
            <a:extLst>
              <a:ext uri="{FF2B5EF4-FFF2-40B4-BE49-F238E27FC236}">
                <a16:creationId xmlns:a16="http://schemas.microsoft.com/office/drawing/2014/main" id="{3C0578E2-45B3-69B2-92E7-E89783F5E127}"/>
              </a:ext>
            </a:extLst>
          </p:cNvPr>
          <p:cNvSpPr txBox="1"/>
          <p:nvPr/>
        </p:nvSpPr>
        <p:spPr>
          <a:xfrm>
            <a:off x="240206" y="4845896"/>
            <a:ext cx="2838450" cy="338554"/>
          </a:xfrm>
          <a:prstGeom prst="rect">
            <a:avLst/>
          </a:prstGeom>
          <a:noFill/>
        </p:spPr>
        <p:txBody>
          <a:bodyPr wrap="square">
            <a:spAutoFit/>
          </a:bodyPr>
          <a:lstStyle/>
          <a:p>
            <a:r>
              <a:rPr lang="en-US" sz="1600">
                <a:solidFill>
                  <a:srgbClr val="3333CC"/>
                </a:solidFill>
              </a:rPr>
              <a:t>nameoftwinaxes.set_ylim(a,b)</a:t>
            </a:r>
          </a:p>
        </p:txBody>
      </p:sp>
      <mc:AlternateContent xmlns:mc="http://schemas.openxmlformats.org/markup-compatibility/2006" xmlns:p14="http://schemas.microsoft.com/office/powerpoint/2010/main">
        <mc:Choice Requires="p14">
          <p:contentPart p14:bwMode="auto" r:id="rId5">
            <p14:nvContentPartPr>
              <p14:cNvPr id="33" name="Ink 32">
                <a:extLst>
                  <a:ext uri="{FF2B5EF4-FFF2-40B4-BE49-F238E27FC236}">
                    <a16:creationId xmlns:a16="http://schemas.microsoft.com/office/drawing/2014/main" id="{FD5492DA-F588-4629-07BF-D9107C7244AB}"/>
                  </a:ext>
                </a:extLst>
              </p14:cNvPr>
              <p14:cNvContentPartPr/>
              <p14:nvPr/>
            </p14:nvContentPartPr>
            <p14:xfrm>
              <a:off x="3044434" y="4982743"/>
              <a:ext cx="559800" cy="49320"/>
            </p14:xfrm>
          </p:contentPart>
        </mc:Choice>
        <mc:Fallback xmlns="">
          <p:pic>
            <p:nvPicPr>
              <p:cNvPr id="33" name="Ink 32">
                <a:extLst>
                  <a:ext uri="{FF2B5EF4-FFF2-40B4-BE49-F238E27FC236}">
                    <a16:creationId xmlns:a16="http://schemas.microsoft.com/office/drawing/2014/main" id="{FD5492DA-F588-4629-07BF-D9107C7244AB}"/>
                  </a:ext>
                </a:extLst>
              </p:cNvPr>
              <p:cNvPicPr/>
              <p:nvPr/>
            </p:nvPicPr>
            <p:blipFill>
              <a:blip r:embed="rId6"/>
              <a:stretch>
                <a:fillRect/>
              </a:stretch>
            </p:blipFill>
            <p:spPr>
              <a:xfrm>
                <a:off x="3038314" y="4976623"/>
                <a:ext cx="572040" cy="61560"/>
              </a:xfrm>
              <a:prstGeom prst="rect">
                <a:avLst/>
              </a:prstGeom>
            </p:spPr>
          </p:pic>
        </mc:Fallback>
      </mc:AlternateContent>
      <p:sp>
        <p:nvSpPr>
          <p:cNvPr id="35" name="TextBox 34">
            <a:extLst>
              <a:ext uri="{FF2B5EF4-FFF2-40B4-BE49-F238E27FC236}">
                <a16:creationId xmlns:a16="http://schemas.microsoft.com/office/drawing/2014/main" id="{6FB34B58-92C5-E57F-A0FA-CD8687B993C9}"/>
              </a:ext>
            </a:extLst>
          </p:cNvPr>
          <p:cNvSpPr txBox="1"/>
          <p:nvPr/>
        </p:nvSpPr>
        <p:spPr>
          <a:xfrm>
            <a:off x="240206" y="5406106"/>
            <a:ext cx="4758514" cy="338554"/>
          </a:xfrm>
          <a:prstGeom prst="rect">
            <a:avLst/>
          </a:prstGeom>
          <a:noFill/>
        </p:spPr>
        <p:txBody>
          <a:bodyPr wrap="square">
            <a:spAutoFit/>
          </a:bodyPr>
          <a:lstStyle/>
          <a:p>
            <a:r>
              <a:rPr lang="en-US" sz="1600">
                <a:solidFill>
                  <a:srgbClr val="3333CC"/>
                </a:solidFill>
              </a:rPr>
              <a:t>nameoftwinaxes.set_ylabel(‘ylabel’, color = “color”)</a:t>
            </a:r>
          </a:p>
        </p:txBody>
      </p:sp>
      <p:sp>
        <p:nvSpPr>
          <p:cNvPr id="37" name="TextBox 36">
            <a:extLst>
              <a:ext uri="{FF2B5EF4-FFF2-40B4-BE49-F238E27FC236}">
                <a16:creationId xmlns:a16="http://schemas.microsoft.com/office/drawing/2014/main" id="{339667B0-5905-5CA4-052E-2466046E2656}"/>
              </a:ext>
            </a:extLst>
          </p:cNvPr>
          <p:cNvSpPr txBox="1"/>
          <p:nvPr/>
        </p:nvSpPr>
        <p:spPr>
          <a:xfrm flipH="1">
            <a:off x="5440117" y="5437572"/>
            <a:ext cx="3252164" cy="307777"/>
          </a:xfrm>
          <a:prstGeom prst="rect">
            <a:avLst/>
          </a:prstGeom>
          <a:noFill/>
        </p:spPr>
        <p:txBody>
          <a:bodyPr wrap="square" rtlCol="0">
            <a:spAutoFit/>
          </a:bodyPr>
          <a:lstStyle/>
          <a:p>
            <a:r>
              <a:rPr lang="en-US" sz="1400"/>
              <a:t>setting label on twin axes.</a:t>
            </a:r>
          </a:p>
        </p:txBody>
      </p:sp>
      <mc:AlternateContent xmlns:mc="http://schemas.openxmlformats.org/markup-compatibility/2006" xmlns:p14="http://schemas.microsoft.com/office/powerpoint/2010/main">
        <mc:Choice Requires="p14">
          <p:contentPart p14:bwMode="auto" r:id="rId7">
            <p14:nvContentPartPr>
              <p14:cNvPr id="39" name="Ink 38">
                <a:extLst>
                  <a:ext uri="{FF2B5EF4-FFF2-40B4-BE49-F238E27FC236}">
                    <a16:creationId xmlns:a16="http://schemas.microsoft.com/office/drawing/2014/main" id="{D589EF0D-887F-D93F-A156-3295F7A5FBA7}"/>
                  </a:ext>
                </a:extLst>
              </p14:cNvPr>
              <p14:cNvContentPartPr/>
              <p14:nvPr/>
            </p14:nvContentPartPr>
            <p14:xfrm>
              <a:off x="4734561" y="5543642"/>
              <a:ext cx="559800" cy="49320"/>
            </p14:xfrm>
          </p:contentPart>
        </mc:Choice>
        <mc:Fallback xmlns="">
          <p:pic>
            <p:nvPicPr>
              <p:cNvPr id="39" name="Ink 38">
                <a:extLst>
                  <a:ext uri="{FF2B5EF4-FFF2-40B4-BE49-F238E27FC236}">
                    <a16:creationId xmlns:a16="http://schemas.microsoft.com/office/drawing/2014/main" id="{D589EF0D-887F-D93F-A156-3295F7A5FBA7}"/>
                  </a:ext>
                </a:extLst>
              </p:cNvPr>
              <p:cNvPicPr/>
              <p:nvPr/>
            </p:nvPicPr>
            <p:blipFill>
              <a:blip r:embed="rId6"/>
              <a:stretch>
                <a:fillRect/>
              </a:stretch>
            </p:blipFill>
            <p:spPr>
              <a:xfrm>
                <a:off x="4728441" y="5537522"/>
                <a:ext cx="572040" cy="61560"/>
              </a:xfrm>
              <a:prstGeom prst="rect">
                <a:avLst/>
              </a:prstGeom>
            </p:spPr>
          </p:pic>
        </mc:Fallback>
      </mc:AlternateContent>
      <p:sp>
        <p:nvSpPr>
          <p:cNvPr id="40" name="TextBox 39">
            <a:extLst>
              <a:ext uri="{FF2B5EF4-FFF2-40B4-BE49-F238E27FC236}">
                <a16:creationId xmlns:a16="http://schemas.microsoft.com/office/drawing/2014/main" id="{C63E6EDD-F1C3-9681-B6A9-3FE79D1B2BBE}"/>
              </a:ext>
            </a:extLst>
          </p:cNvPr>
          <p:cNvSpPr txBox="1"/>
          <p:nvPr/>
        </p:nvSpPr>
        <p:spPr>
          <a:xfrm>
            <a:off x="240205" y="5954270"/>
            <a:ext cx="4085159" cy="338554"/>
          </a:xfrm>
          <a:prstGeom prst="rect">
            <a:avLst/>
          </a:prstGeom>
          <a:noFill/>
        </p:spPr>
        <p:txBody>
          <a:bodyPr wrap="square">
            <a:spAutoFit/>
          </a:bodyPr>
          <a:lstStyle/>
          <a:p>
            <a:r>
              <a:rPr lang="en-US" sz="1600">
                <a:solidFill>
                  <a:srgbClr val="3333CC"/>
                </a:solidFill>
              </a:rPr>
              <a:t>nameoftwinaxes.tick_params(‘y’, color=“red”)</a:t>
            </a:r>
          </a:p>
        </p:txBody>
      </p:sp>
      <mc:AlternateContent xmlns:mc="http://schemas.openxmlformats.org/markup-compatibility/2006" xmlns:p14="http://schemas.microsoft.com/office/powerpoint/2010/main">
        <mc:Choice Requires="p14">
          <p:contentPart p14:bwMode="auto" r:id="rId8">
            <p14:nvContentPartPr>
              <p14:cNvPr id="41" name="Ink 40">
                <a:extLst>
                  <a:ext uri="{FF2B5EF4-FFF2-40B4-BE49-F238E27FC236}">
                    <a16:creationId xmlns:a16="http://schemas.microsoft.com/office/drawing/2014/main" id="{FAE5351F-AC6E-4E70-47FA-929E011C23D8}"/>
                  </a:ext>
                </a:extLst>
              </p14:cNvPr>
              <p14:cNvContentPartPr/>
              <p14:nvPr/>
            </p14:nvContentPartPr>
            <p14:xfrm>
              <a:off x="4302004" y="6103567"/>
              <a:ext cx="449640" cy="39960"/>
            </p14:xfrm>
          </p:contentPart>
        </mc:Choice>
        <mc:Fallback xmlns="">
          <p:pic>
            <p:nvPicPr>
              <p:cNvPr id="41" name="Ink 40">
                <a:extLst>
                  <a:ext uri="{FF2B5EF4-FFF2-40B4-BE49-F238E27FC236}">
                    <a16:creationId xmlns:a16="http://schemas.microsoft.com/office/drawing/2014/main" id="{FAE5351F-AC6E-4E70-47FA-929E011C23D8}"/>
                  </a:ext>
                </a:extLst>
              </p:cNvPr>
              <p:cNvPicPr/>
              <p:nvPr/>
            </p:nvPicPr>
            <p:blipFill>
              <a:blip r:embed="rId9"/>
              <a:stretch>
                <a:fillRect/>
              </a:stretch>
            </p:blipFill>
            <p:spPr>
              <a:xfrm>
                <a:off x="4295884" y="6097447"/>
                <a:ext cx="461880" cy="52200"/>
              </a:xfrm>
              <a:prstGeom prst="rect">
                <a:avLst/>
              </a:prstGeom>
            </p:spPr>
          </p:pic>
        </mc:Fallback>
      </mc:AlternateContent>
      <p:sp>
        <p:nvSpPr>
          <p:cNvPr id="42" name="TextBox 41">
            <a:extLst>
              <a:ext uri="{FF2B5EF4-FFF2-40B4-BE49-F238E27FC236}">
                <a16:creationId xmlns:a16="http://schemas.microsoft.com/office/drawing/2014/main" id="{1CEA35A0-B746-531E-446C-8E9016BF9ABF}"/>
              </a:ext>
            </a:extLst>
          </p:cNvPr>
          <p:cNvSpPr txBox="1"/>
          <p:nvPr/>
        </p:nvSpPr>
        <p:spPr>
          <a:xfrm flipH="1">
            <a:off x="4802396" y="5954270"/>
            <a:ext cx="2110403" cy="307777"/>
          </a:xfrm>
          <a:prstGeom prst="rect">
            <a:avLst/>
          </a:prstGeom>
          <a:noFill/>
        </p:spPr>
        <p:txBody>
          <a:bodyPr wrap="square" rtlCol="0">
            <a:spAutoFit/>
          </a:bodyPr>
          <a:lstStyle/>
          <a:p>
            <a:r>
              <a:rPr lang="en-US" sz="1400"/>
              <a:t>setting colors of tick marks</a:t>
            </a:r>
          </a:p>
        </p:txBody>
      </p:sp>
      <p:sp>
        <p:nvSpPr>
          <p:cNvPr id="3" name="TextBox 2">
            <a:extLst>
              <a:ext uri="{FF2B5EF4-FFF2-40B4-BE49-F238E27FC236}">
                <a16:creationId xmlns:a16="http://schemas.microsoft.com/office/drawing/2014/main" id="{0A357613-DC0D-88C9-66FB-34024ED89759}"/>
              </a:ext>
            </a:extLst>
          </p:cNvPr>
          <p:cNvSpPr txBox="1"/>
          <p:nvPr/>
        </p:nvSpPr>
        <p:spPr>
          <a:xfrm>
            <a:off x="274518" y="1987481"/>
            <a:ext cx="2588967" cy="338554"/>
          </a:xfrm>
          <a:prstGeom prst="rect">
            <a:avLst/>
          </a:prstGeom>
          <a:noFill/>
        </p:spPr>
        <p:txBody>
          <a:bodyPr wrap="square">
            <a:spAutoFit/>
          </a:bodyPr>
          <a:lstStyle/>
          <a:p>
            <a:r>
              <a:rPr lang="en-US" sz="1600">
                <a:solidFill>
                  <a:srgbClr val="3333CC"/>
                </a:solidFill>
              </a:rPr>
              <a:t>pyplot.figure(‘nameoffigure’)</a:t>
            </a:r>
          </a:p>
        </p:txBody>
      </p:sp>
      <p:sp>
        <p:nvSpPr>
          <p:cNvPr id="4" name="TextBox 3">
            <a:extLst>
              <a:ext uri="{FF2B5EF4-FFF2-40B4-BE49-F238E27FC236}">
                <a16:creationId xmlns:a16="http://schemas.microsoft.com/office/drawing/2014/main" id="{F3546539-B2E3-39FA-32DB-CF64F7D15E2E}"/>
              </a:ext>
            </a:extLst>
          </p:cNvPr>
          <p:cNvSpPr txBox="1"/>
          <p:nvPr/>
        </p:nvSpPr>
        <p:spPr>
          <a:xfrm>
            <a:off x="273016" y="2501401"/>
            <a:ext cx="2505485" cy="338554"/>
          </a:xfrm>
          <a:prstGeom prst="rect">
            <a:avLst/>
          </a:prstGeom>
          <a:noFill/>
        </p:spPr>
        <p:txBody>
          <a:bodyPr wrap="square">
            <a:spAutoFit/>
          </a:bodyPr>
          <a:lstStyle/>
          <a:p>
            <a:r>
              <a:rPr lang="en-US" sz="1600">
                <a:solidFill>
                  <a:srgbClr val="3333CC"/>
                </a:solidFill>
              </a:rPr>
              <a:t>nameofaxes = pyplot.axes()</a:t>
            </a:r>
          </a:p>
        </p:txBody>
      </p:sp>
      <p:sp>
        <p:nvSpPr>
          <p:cNvPr id="5" name="TextBox 4">
            <a:extLst>
              <a:ext uri="{FF2B5EF4-FFF2-40B4-BE49-F238E27FC236}">
                <a16:creationId xmlns:a16="http://schemas.microsoft.com/office/drawing/2014/main" id="{A0CDB223-35FA-D906-6A7C-F7A3310A937A}"/>
              </a:ext>
            </a:extLst>
          </p:cNvPr>
          <p:cNvSpPr txBox="1"/>
          <p:nvPr/>
        </p:nvSpPr>
        <p:spPr>
          <a:xfrm>
            <a:off x="292571" y="2932757"/>
            <a:ext cx="7938466" cy="338554"/>
          </a:xfrm>
          <a:prstGeom prst="rect">
            <a:avLst/>
          </a:prstGeom>
          <a:noFill/>
        </p:spPr>
        <p:txBody>
          <a:bodyPr wrap="square">
            <a:spAutoFit/>
          </a:bodyPr>
          <a:lstStyle/>
          <a:p>
            <a:r>
              <a:rPr lang="en-US" sz="1600">
                <a:solidFill>
                  <a:srgbClr val="3333CC"/>
                </a:solidFill>
              </a:rPr>
              <a:t>nameofaxes.typeofplot(Lx, Ly, color = ‘color’, marker = ‘o,+,-, etc.’, label = ‘somelabel’, lw = #)</a:t>
            </a:r>
          </a:p>
        </p:txBody>
      </p:sp>
      <mc:AlternateContent xmlns:mc="http://schemas.openxmlformats.org/markup-compatibility/2006" xmlns:p14="http://schemas.microsoft.com/office/powerpoint/2010/main">
        <mc:Choice Requires="p14">
          <p:contentPart p14:bwMode="auto" r:id="rId10">
            <p14:nvContentPartPr>
              <p14:cNvPr id="6" name="Ink 5">
                <a:extLst>
                  <a:ext uri="{FF2B5EF4-FFF2-40B4-BE49-F238E27FC236}">
                    <a16:creationId xmlns:a16="http://schemas.microsoft.com/office/drawing/2014/main" id="{87F75558-5233-467B-AAEF-ACA95AA091BC}"/>
                  </a:ext>
                </a:extLst>
              </p14:cNvPr>
              <p14:cNvContentPartPr/>
              <p14:nvPr/>
            </p14:nvContentPartPr>
            <p14:xfrm>
              <a:off x="2940501" y="2180649"/>
              <a:ext cx="448200" cy="39960"/>
            </p14:xfrm>
          </p:contentPart>
        </mc:Choice>
        <mc:Fallback xmlns="">
          <p:pic>
            <p:nvPicPr>
              <p:cNvPr id="6" name="Ink 5">
                <a:extLst>
                  <a:ext uri="{FF2B5EF4-FFF2-40B4-BE49-F238E27FC236}">
                    <a16:creationId xmlns:a16="http://schemas.microsoft.com/office/drawing/2014/main" id="{87F75558-5233-467B-AAEF-ACA95AA091BC}"/>
                  </a:ext>
                </a:extLst>
              </p:cNvPr>
              <p:cNvPicPr/>
              <p:nvPr/>
            </p:nvPicPr>
            <p:blipFill>
              <a:blip r:embed="rId11"/>
              <a:stretch>
                <a:fillRect/>
              </a:stretch>
            </p:blipFill>
            <p:spPr>
              <a:xfrm>
                <a:off x="2934376" y="2174529"/>
                <a:ext cx="460450" cy="52200"/>
              </a:xfrm>
              <a:prstGeom prst="rect">
                <a:avLst/>
              </a:prstGeom>
            </p:spPr>
          </p:pic>
        </mc:Fallback>
      </mc:AlternateContent>
      <p:sp>
        <p:nvSpPr>
          <p:cNvPr id="7" name="TextBox 6">
            <a:extLst>
              <a:ext uri="{FF2B5EF4-FFF2-40B4-BE49-F238E27FC236}">
                <a16:creationId xmlns:a16="http://schemas.microsoft.com/office/drawing/2014/main" id="{98EAAF79-B823-BB09-D4F1-A43753F25AED}"/>
              </a:ext>
            </a:extLst>
          </p:cNvPr>
          <p:cNvSpPr txBox="1"/>
          <p:nvPr/>
        </p:nvSpPr>
        <p:spPr>
          <a:xfrm>
            <a:off x="3511518" y="2018258"/>
            <a:ext cx="2053654" cy="307777"/>
          </a:xfrm>
          <a:prstGeom prst="rect">
            <a:avLst/>
          </a:prstGeom>
          <a:noFill/>
        </p:spPr>
        <p:txBody>
          <a:bodyPr wrap="square">
            <a:spAutoFit/>
          </a:bodyPr>
          <a:lstStyle/>
          <a:p>
            <a:r>
              <a:rPr lang="en-US" sz="1400"/>
              <a:t>Create a figure</a:t>
            </a:r>
          </a:p>
        </p:txBody>
      </p:sp>
      <p:sp>
        <p:nvSpPr>
          <p:cNvPr id="8" name="TextBox 7">
            <a:extLst>
              <a:ext uri="{FF2B5EF4-FFF2-40B4-BE49-F238E27FC236}">
                <a16:creationId xmlns:a16="http://schemas.microsoft.com/office/drawing/2014/main" id="{15C597D0-0D3C-1CEC-FE2D-ABAF0369BEE1}"/>
              </a:ext>
            </a:extLst>
          </p:cNvPr>
          <p:cNvSpPr txBox="1"/>
          <p:nvPr/>
        </p:nvSpPr>
        <p:spPr>
          <a:xfrm>
            <a:off x="3511519" y="2509340"/>
            <a:ext cx="1873282" cy="305551"/>
          </a:xfrm>
          <a:prstGeom prst="rect">
            <a:avLst/>
          </a:prstGeom>
          <a:noFill/>
        </p:spPr>
        <p:txBody>
          <a:bodyPr wrap="square" rtlCol="0">
            <a:spAutoFit/>
          </a:bodyPr>
          <a:lstStyle/>
          <a:p>
            <a:r>
              <a:rPr lang="en-US" sz="1400"/>
              <a:t>Create an axis</a:t>
            </a:r>
            <a:endParaRPr lang="en-US" sz="1600"/>
          </a:p>
        </p:txBody>
      </p:sp>
      <mc:AlternateContent xmlns:mc="http://schemas.openxmlformats.org/markup-compatibility/2006" xmlns:p14="http://schemas.microsoft.com/office/powerpoint/2010/main">
        <mc:Choice Requires="p14">
          <p:contentPart p14:bwMode="auto" r:id="rId12">
            <p14:nvContentPartPr>
              <p14:cNvPr id="9" name="Ink 8">
                <a:extLst>
                  <a:ext uri="{FF2B5EF4-FFF2-40B4-BE49-F238E27FC236}">
                    <a16:creationId xmlns:a16="http://schemas.microsoft.com/office/drawing/2014/main" id="{36CBBF0B-451D-AA60-520F-DA2D644F323F}"/>
                  </a:ext>
                </a:extLst>
              </p14:cNvPr>
              <p14:cNvContentPartPr/>
              <p14:nvPr/>
            </p14:nvContentPartPr>
            <p14:xfrm>
              <a:off x="2778501" y="2685804"/>
              <a:ext cx="558720" cy="31320"/>
            </p14:xfrm>
          </p:contentPart>
        </mc:Choice>
        <mc:Fallback xmlns="">
          <p:pic>
            <p:nvPicPr>
              <p:cNvPr id="9" name="Ink 8">
                <a:extLst>
                  <a:ext uri="{FF2B5EF4-FFF2-40B4-BE49-F238E27FC236}">
                    <a16:creationId xmlns:a16="http://schemas.microsoft.com/office/drawing/2014/main" id="{36CBBF0B-451D-AA60-520F-DA2D644F323F}"/>
                  </a:ext>
                </a:extLst>
              </p:cNvPr>
              <p:cNvPicPr/>
              <p:nvPr/>
            </p:nvPicPr>
            <p:blipFill>
              <a:blip r:embed="rId4"/>
              <a:stretch>
                <a:fillRect/>
              </a:stretch>
            </p:blipFill>
            <p:spPr>
              <a:xfrm>
                <a:off x="2772381" y="2679684"/>
                <a:ext cx="570960" cy="43560"/>
              </a:xfrm>
              <a:prstGeom prst="rect">
                <a:avLst/>
              </a:prstGeom>
            </p:spPr>
          </p:pic>
        </mc:Fallback>
      </mc:AlternateContent>
      <p:sp>
        <p:nvSpPr>
          <p:cNvPr id="11" name="TextBox 10">
            <a:extLst>
              <a:ext uri="{FF2B5EF4-FFF2-40B4-BE49-F238E27FC236}">
                <a16:creationId xmlns:a16="http://schemas.microsoft.com/office/drawing/2014/main" id="{DA04F939-4719-44C1-DF44-4FC706179795}"/>
              </a:ext>
            </a:extLst>
          </p:cNvPr>
          <p:cNvSpPr txBox="1"/>
          <p:nvPr/>
        </p:nvSpPr>
        <p:spPr>
          <a:xfrm>
            <a:off x="8943639" y="2943074"/>
            <a:ext cx="1873282" cy="305551"/>
          </a:xfrm>
          <a:prstGeom prst="rect">
            <a:avLst/>
          </a:prstGeom>
          <a:noFill/>
        </p:spPr>
        <p:txBody>
          <a:bodyPr wrap="square" rtlCol="0">
            <a:spAutoFit/>
          </a:bodyPr>
          <a:lstStyle/>
          <a:p>
            <a:r>
              <a:rPr lang="en-US" sz="1400"/>
              <a:t>Create plot</a:t>
            </a:r>
            <a:endParaRPr lang="en-US" sz="1600"/>
          </a:p>
        </p:txBody>
      </p:sp>
      <mc:AlternateContent xmlns:mc="http://schemas.openxmlformats.org/markup-compatibility/2006" xmlns:p14="http://schemas.microsoft.com/office/powerpoint/2010/main">
        <mc:Choice Requires="p14">
          <p:contentPart p14:bwMode="auto" r:id="rId13">
            <p14:nvContentPartPr>
              <p14:cNvPr id="12" name="Ink 11">
                <a:extLst>
                  <a:ext uri="{FF2B5EF4-FFF2-40B4-BE49-F238E27FC236}">
                    <a16:creationId xmlns:a16="http://schemas.microsoft.com/office/drawing/2014/main" id="{844B0149-A8A4-281E-0729-41F852865A5B}"/>
                  </a:ext>
                </a:extLst>
              </p14:cNvPr>
              <p14:cNvContentPartPr/>
              <p14:nvPr/>
            </p14:nvContentPartPr>
            <p14:xfrm>
              <a:off x="8210621" y="3119538"/>
              <a:ext cx="558720" cy="31320"/>
            </p14:xfrm>
          </p:contentPart>
        </mc:Choice>
        <mc:Fallback xmlns="">
          <p:pic>
            <p:nvPicPr>
              <p:cNvPr id="12" name="Ink 11">
                <a:extLst>
                  <a:ext uri="{FF2B5EF4-FFF2-40B4-BE49-F238E27FC236}">
                    <a16:creationId xmlns:a16="http://schemas.microsoft.com/office/drawing/2014/main" id="{844B0149-A8A4-281E-0729-41F852865A5B}"/>
                  </a:ext>
                </a:extLst>
              </p:cNvPr>
              <p:cNvPicPr/>
              <p:nvPr/>
            </p:nvPicPr>
            <p:blipFill>
              <a:blip r:embed="rId4"/>
              <a:stretch>
                <a:fillRect/>
              </a:stretch>
            </p:blipFill>
            <p:spPr>
              <a:xfrm>
                <a:off x="8204501" y="3113418"/>
                <a:ext cx="570960" cy="43560"/>
              </a:xfrm>
              <a:prstGeom prst="rect">
                <a:avLst/>
              </a:prstGeom>
            </p:spPr>
          </p:pic>
        </mc:Fallback>
      </mc:AlternateContent>
      <p:sp>
        <p:nvSpPr>
          <p:cNvPr id="13" name="TextBox 12">
            <a:extLst>
              <a:ext uri="{FF2B5EF4-FFF2-40B4-BE49-F238E27FC236}">
                <a16:creationId xmlns:a16="http://schemas.microsoft.com/office/drawing/2014/main" id="{406A0EE8-FFA2-7705-50C6-0B80EE17A853}"/>
              </a:ext>
            </a:extLst>
          </p:cNvPr>
          <p:cNvSpPr txBox="1"/>
          <p:nvPr/>
        </p:nvSpPr>
        <p:spPr>
          <a:xfrm>
            <a:off x="292571" y="3364113"/>
            <a:ext cx="731520" cy="369332"/>
          </a:xfrm>
          <a:prstGeom prst="rect">
            <a:avLst/>
          </a:prstGeom>
          <a:noFill/>
        </p:spPr>
        <p:txBody>
          <a:bodyPr wrap="square" rtlCol="0">
            <a:spAutoFit/>
          </a:bodyPr>
          <a:lstStyle/>
          <a:p>
            <a:r>
              <a:rPr lang="en-US"/>
              <a:t>….</a:t>
            </a:r>
          </a:p>
        </p:txBody>
      </p:sp>
      <p:sp>
        <p:nvSpPr>
          <p:cNvPr id="15" name="TextBox 14">
            <a:extLst>
              <a:ext uri="{FF2B5EF4-FFF2-40B4-BE49-F238E27FC236}">
                <a16:creationId xmlns:a16="http://schemas.microsoft.com/office/drawing/2014/main" id="{01ED6834-46FB-C113-181F-F93FCDF3F155}"/>
              </a:ext>
            </a:extLst>
          </p:cNvPr>
          <p:cNvSpPr txBox="1"/>
          <p:nvPr/>
        </p:nvSpPr>
        <p:spPr>
          <a:xfrm>
            <a:off x="1633352" y="3419654"/>
            <a:ext cx="2822161" cy="307777"/>
          </a:xfrm>
          <a:prstGeom prst="rect">
            <a:avLst/>
          </a:prstGeom>
          <a:noFill/>
        </p:spPr>
        <p:txBody>
          <a:bodyPr wrap="square" rtlCol="0">
            <a:spAutoFit/>
          </a:bodyPr>
          <a:lstStyle/>
          <a:p>
            <a:r>
              <a:rPr lang="en-US" sz="1400"/>
              <a:t>do the rest of the stuff on that axis.</a:t>
            </a:r>
            <a:endParaRPr lang="en-US" sz="1600"/>
          </a:p>
        </p:txBody>
      </p:sp>
      <mc:AlternateContent xmlns:mc="http://schemas.openxmlformats.org/markup-compatibility/2006" xmlns:p14="http://schemas.microsoft.com/office/powerpoint/2010/main">
        <mc:Choice Requires="p14">
          <p:contentPart p14:bwMode="auto" r:id="rId14">
            <p14:nvContentPartPr>
              <p14:cNvPr id="16" name="Ink 15">
                <a:extLst>
                  <a:ext uri="{FF2B5EF4-FFF2-40B4-BE49-F238E27FC236}">
                    <a16:creationId xmlns:a16="http://schemas.microsoft.com/office/drawing/2014/main" id="{01EC667E-5F1A-DED0-43CB-B01345A65929}"/>
                  </a:ext>
                </a:extLst>
              </p14:cNvPr>
              <p14:cNvContentPartPr/>
              <p14:nvPr/>
            </p14:nvContentPartPr>
            <p14:xfrm>
              <a:off x="900335" y="3596118"/>
              <a:ext cx="558720" cy="31320"/>
            </p14:xfrm>
          </p:contentPart>
        </mc:Choice>
        <mc:Fallback xmlns="">
          <p:pic>
            <p:nvPicPr>
              <p:cNvPr id="16" name="Ink 15">
                <a:extLst>
                  <a:ext uri="{FF2B5EF4-FFF2-40B4-BE49-F238E27FC236}">
                    <a16:creationId xmlns:a16="http://schemas.microsoft.com/office/drawing/2014/main" id="{01EC667E-5F1A-DED0-43CB-B01345A65929}"/>
                  </a:ext>
                </a:extLst>
              </p:cNvPr>
              <p:cNvPicPr/>
              <p:nvPr/>
            </p:nvPicPr>
            <p:blipFill>
              <a:blip r:embed="rId4"/>
              <a:stretch>
                <a:fillRect/>
              </a:stretch>
            </p:blipFill>
            <p:spPr>
              <a:xfrm>
                <a:off x="894215" y="3589998"/>
                <a:ext cx="570960" cy="43560"/>
              </a:xfrm>
              <a:prstGeom prst="rect">
                <a:avLst/>
              </a:prstGeom>
            </p:spPr>
          </p:pic>
        </mc:Fallback>
      </mc:AlternateContent>
    </p:spTree>
    <p:extLst>
      <p:ext uri="{BB962C8B-B14F-4D97-AF65-F5344CB8AC3E}">
        <p14:creationId xmlns:p14="http://schemas.microsoft.com/office/powerpoint/2010/main" val="39073230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4343501" y="145705"/>
            <a:ext cx="3257045" cy="461665"/>
          </a:xfrm>
          <a:prstGeom prst="rect">
            <a:avLst/>
          </a:prstGeom>
          <a:noFill/>
        </p:spPr>
        <p:txBody>
          <a:bodyPr wrap="none" rtlCol="0">
            <a:spAutoFit/>
          </a:bodyPr>
          <a:lstStyle/>
          <a:p>
            <a:r>
              <a:rPr lang="en-US" sz="2400" b="1" u="sng">
                <a:solidFill>
                  <a:srgbClr val="FF0000"/>
                </a:solidFill>
              </a:rPr>
              <a:t>Matplotlib (figure, axes)</a:t>
            </a:r>
          </a:p>
        </p:txBody>
      </p:sp>
      <p:sp>
        <p:nvSpPr>
          <p:cNvPr id="9" name="TextBox 8">
            <a:extLst>
              <a:ext uri="{FF2B5EF4-FFF2-40B4-BE49-F238E27FC236}">
                <a16:creationId xmlns:a16="http://schemas.microsoft.com/office/drawing/2014/main" id="{28CDC284-1E8E-4BDD-85AF-2256E5C282B5}"/>
              </a:ext>
            </a:extLst>
          </p:cNvPr>
          <p:cNvSpPr txBox="1"/>
          <p:nvPr/>
        </p:nvSpPr>
        <p:spPr>
          <a:xfrm>
            <a:off x="388293" y="1032989"/>
            <a:ext cx="7888931" cy="338554"/>
          </a:xfrm>
          <a:prstGeom prst="rect">
            <a:avLst/>
          </a:prstGeom>
          <a:noFill/>
        </p:spPr>
        <p:txBody>
          <a:bodyPr wrap="square" rtlCol="0">
            <a:spAutoFit/>
          </a:bodyPr>
          <a:lstStyle/>
          <a:p>
            <a:r>
              <a:rPr lang="en-US" sz="1600"/>
              <a:t>These are some of the </a:t>
            </a:r>
            <a:r>
              <a:rPr lang="en-US" sz="1600">
                <a:solidFill>
                  <a:srgbClr val="FF0000"/>
                </a:solidFill>
              </a:rPr>
              <a:t>typeofplot</a:t>
            </a:r>
            <a:r>
              <a:rPr lang="en-US" sz="1600"/>
              <a:t> options.  And can add multiple plots to same figure…</a:t>
            </a:r>
            <a:endParaRPr lang="en-US" sz="2000"/>
          </a:p>
        </p:txBody>
      </p:sp>
      <p:sp>
        <p:nvSpPr>
          <p:cNvPr id="10" name="Rectangle 9">
            <a:extLst>
              <a:ext uri="{FF2B5EF4-FFF2-40B4-BE49-F238E27FC236}">
                <a16:creationId xmlns:a16="http://schemas.microsoft.com/office/drawing/2014/main" id="{57E1706D-6B63-4E8A-B962-C540C9C68256}"/>
              </a:ext>
            </a:extLst>
          </p:cNvPr>
          <p:cNvSpPr/>
          <p:nvPr/>
        </p:nvSpPr>
        <p:spPr>
          <a:xfrm>
            <a:off x="3817254" y="1620711"/>
            <a:ext cx="6306800" cy="523220"/>
          </a:xfrm>
          <a:prstGeom prst="rect">
            <a:avLst/>
          </a:prstGeom>
        </p:spPr>
        <p:txBody>
          <a:bodyPr wrap="square">
            <a:spAutoFit/>
          </a:bodyPr>
          <a:lstStyle/>
          <a:p>
            <a:r>
              <a:rPr lang="en-US" sz="1400"/>
              <a:t>(literally (Lx[0].Ly[0]) to (Lx[1],Ly[1]), etc., to (Lx[n],Ly[n]) so could draw polygons with this).  If you don’t want lines connecting points, then set marker = ‘something’.  </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DFACDC9F-CE78-4E3D-B6F1-A9A65C8F4D9A}"/>
                  </a:ext>
                </a:extLst>
              </p14:cNvPr>
              <p14:cNvContentPartPr/>
              <p14:nvPr/>
            </p14:nvContentPartPr>
            <p14:xfrm>
              <a:off x="2332928" y="1758282"/>
              <a:ext cx="1187640" cy="77760"/>
            </p14:xfrm>
          </p:contentPart>
        </mc:Choice>
        <mc:Fallback xmlns="">
          <p:pic>
            <p:nvPicPr>
              <p:cNvPr id="12" name="Ink 11">
                <a:extLst>
                  <a:ext uri="{FF2B5EF4-FFF2-40B4-BE49-F238E27FC236}">
                    <a16:creationId xmlns:a16="http://schemas.microsoft.com/office/drawing/2014/main" id="{DFACDC9F-CE78-4E3D-B6F1-A9A65C8F4D9A}"/>
                  </a:ext>
                </a:extLst>
              </p:cNvPr>
              <p:cNvPicPr/>
              <p:nvPr/>
            </p:nvPicPr>
            <p:blipFill>
              <a:blip r:embed="rId4"/>
              <a:stretch>
                <a:fillRect/>
              </a:stretch>
            </p:blipFill>
            <p:spPr>
              <a:xfrm>
                <a:off x="2323928" y="1749323"/>
                <a:ext cx="1205280" cy="95319"/>
              </a:xfrm>
              <a:prstGeom prst="rect">
                <a:avLst/>
              </a:prstGeom>
            </p:spPr>
          </p:pic>
        </mc:Fallback>
      </mc:AlternateContent>
      <p:sp>
        <p:nvSpPr>
          <p:cNvPr id="17" name="TextBox 16">
            <a:extLst>
              <a:ext uri="{FF2B5EF4-FFF2-40B4-BE49-F238E27FC236}">
                <a16:creationId xmlns:a16="http://schemas.microsoft.com/office/drawing/2014/main" id="{1C2526F4-8479-4A44-825E-8F1CF439673E}"/>
              </a:ext>
            </a:extLst>
          </p:cNvPr>
          <p:cNvSpPr txBox="1"/>
          <p:nvPr/>
        </p:nvSpPr>
        <p:spPr>
          <a:xfrm>
            <a:off x="3513070" y="2422021"/>
            <a:ext cx="6814057" cy="307777"/>
          </a:xfrm>
          <a:prstGeom prst="rect">
            <a:avLst/>
          </a:prstGeom>
          <a:noFill/>
        </p:spPr>
        <p:txBody>
          <a:bodyPr wrap="square" rtlCol="0">
            <a:spAutoFit/>
          </a:bodyPr>
          <a:lstStyle/>
          <a:p>
            <a:r>
              <a:rPr lang="en-US" sz="1400"/>
              <a:t>nameofaxes.scatter(…) is not a tuple, apparently, and can’t use .set_data() method on it.</a:t>
            </a:r>
            <a:endParaRPr lang="en-US"/>
          </a:p>
        </p:txBody>
      </p:sp>
      <p:sp>
        <p:nvSpPr>
          <p:cNvPr id="7" name="TextBox 6">
            <a:extLst>
              <a:ext uri="{FF2B5EF4-FFF2-40B4-BE49-F238E27FC236}">
                <a16:creationId xmlns:a16="http://schemas.microsoft.com/office/drawing/2014/main" id="{5744D7F7-9FD8-9CE3-9CDF-C31B73C076D8}"/>
              </a:ext>
            </a:extLst>
          </p:cNvPr>
          <p:cNvSpPr txBox="1"/>
          <p:nvPr/>
        </p:nvSpPr>
        <p:spPr>
          <a:xfrm>
            <a:off x="509683" y="2402703"/>
            <a:ext cx="2054971" cy="338554"/>
          </a:xfrm>
          <a:prstGeom prst="rect">
            <a:avLst/>
          </a:prstGeom>
          <a:noFill/>
        </p:spPr>
        <p:txBody>
          <a:bodyPr wrap="square">
            <a:spAutoFit/>
          </a:bodyPr>
          <a:lstStyle/>
          <a:p>
            <a:r>
              <a:rPr lang="en-US" sz="1600">
                <a:solidFill>
                  <a:srgbClr val="3333CC"/>
                </a:solidFill>
              </a:rPr>
              <a:t>nameofaxes.scatter( )	</a:t>
            </a:r>
          </a:p>
        </p:txBody>
      </p:sp>
      <p:sp>
        <p:nvSpPr>
          <p:cNvPr id="11" name="TextBox 10">
            <a:extLst>
              <a:ext uri="{FF2B5EF4-FFF2-40B4-BE49-F238E27FC236}">
                <a16:creationId xmlns:a16="http://schemas.microsoft.com/office/drawing/2014/main" id="{7E2B9344-5E06-08BC-6FAE-8049CD32D878}"/>
              </a:ext>
            </a:extLst>
          </p:cNvPr>
          <p:cNvSpPr txBox="1"/>
          <p:nvPr/>
        </p:nvSpPr>
        <p:spPr>
          <a:xfrm>
            <a:off x="513639" y="4355143"/>
            <a:ext cx="1748345" cy="338554"/>
          </a:xfrm>
          <a:prstGeom prst="rect">
            <a:avLst/>
          </a:prstGeom>
          <a:noFill/>
        </p:spPr>
        <p:txBody>
          <a:bodyPr wrap="square">
            <a:spAutoFit/>
          </a:bodyPr>
          <a:lstStyle/>
          <a:p>
            <a:r>
              <a:rPr lang="en-US" sz="1600">
                <a:solidFill>
                  <a:srgbClr val="3333CC"/>
                </a:solidFill>
              </a:rPr>
              <a:t>nameofaxes.bar( )</a:t>
            </a:r>
          </a:p>
        </p:txBody>
      </p:sp>
      <p:sp>
        <p:nvSpPr>
          <p:cNvPr id="13" name="TextBox 12">
            <a:extLst>
              <a:ext uri="{FF2B5EF4-FFF2-40B4-BE49-F238E27FC236}">
                <a16:creationId xmlns:a16="http://schemas.microsoft.com/office/drawing/2014/main" id="{9B1DF245-3EAE-01A2-3AEC-4D32D3615147}"/>
              </a:ext>
            </a:extLst>
          </p:cNvPr>
          <p:cNvSpPr txBox="1"/>
          <p:nvPr/>
        </p:nvSpPr>
        <p:spPr>
          <a:xfrm>
            <a:off x="513639" y="4881840"/>
            <a:ext cx="1823847" cy="338554"/>
          </a:xfrm>
          <a:prstGeom prst="rect">
            <a:avLst/>
          </a:prstGeom>
          <a:noFill/>
        </p:spPr>
        <p:txBody>
          <a:bodyPr wrap="square">
            <a:spAutoFit/>
          </a:bodyPr>
          <a:lstStyle/>
          <a:p>
            <a:r>
              <a:rPr lang="en-US" sz="1600">
                <a:solidFill>
                  <a:srgbClr val="3333CC"/>
                </a:solidFill>
              </a:rPr>
              <a:t>nameofaxes.barh()</a:t>
            </a:r>
          </a:p>
        </p:txBody>
      </p:sp>
      <p:sp>
        <p:nvSpPr>
          <p:cNvPr id="25" name="TextBox 24">
            <a:extLst>
              <a:ext uri="{FF2B5EF4-FFF2-40B4-BE49-F238E27FC236}">
                <a16:creationId xmlns:a16="http://schemas.microsoft.com/office/drawing/2014/main" id="{743BBA17-DF36-38F2-11CE-2D3CA1BAD62E}"/>
              </a:ext>
            </a:extLst>
          </p:cNvPr>
          <p:cNvSpPr txBox="1"/>
          <p:nvPr/>
        </p:nvSpPr>
        <p:spPr>
          <a:xfrm>
            <a:off x="509081" y="1595188"/>
            <a:ext cx="1823847" cy="338554"/>
          </a:xfrm>
          <a:prstGeom prst="rect">
            <a:avLst/>
          </a:prstGeom>
          <a:noFill/>
        </p:spPr>
        <p:txBody>
          <a:bodyPr wrap="square">
            <a:spAutoFit/>
          </a:bodyPr>
          <a:lstStyle/>
          <a:p>
            <a:r>
              <a:rPr lang="en-US" sz="1600">
                <a:solidFill>
                  <a:srgbClr val="3333CC"/>
                </a:solidFill>
              </a:rPr>
              <a:t>nameofaxes.plot( )</a:t>
            </a:r>
          </a:p>
        </p:txBody>
      </p:sp>
      <mc:AlternateContent xmlns:mc="http://schemas.openxmlformats.org/markup-compatibility/2006" xmlns:p14="http://schemas.microsoft.com/office/powerpoint/2010/main">
        <mc:Choice Requires="p14">
          <p:contentPart p14:bwMode="auto" r:id="rId5">
            <p14:nvContentPartPr>
              <p14:cNvPr id="28" name="Ink 27">
                <a:extLst>
                  <a:ext uri="{FF2B5EF4-FFF2-40B4-BE49-F238E27FC236}">
                    <a16:creationId xmlns:a16="http://schemas.microsoft.com/office/drawing/2014/main" id="{00BAA0DA-4AA9-6855-772B-74B7C5B374A3}"/>
                  </a:ext>
                </a:extLst>
              </p14:cNvPr>
              <p14:cNvContentPartPr/>
              <p14:nvPr/>
            </p14:nvContentPartPr>
            <p14:xfrm>
              <a:off x="2261984" y="4533761"/>
              <a:ext cx="1187640" cy="77760"/>
            </p14:xfrm>
          </p:contentPart>
        </mc:Choice>
        <mc:Fallback xmlns="">
          <p:pic>
            <p:nvPicPr>
              <p:cNvPr id="28" name="Ink 27">
                <a:extLst>
                  <a:ext uri="{FF2B5EF4-FFF2-40B4-BE49-F238E27FC236}">
                    <a16:creationId xmlns:a16="http://schemas.microsoft.com/office/drawing/2014/main" id="{00BAA0DA-4AA9-6855-772B-74B7C5B374A3}"/>
                  </a:ext>
                </a:extLst>
              </p:cNvPr>
              <p:cNvPicPr/>
              <p:nvPr/>
            </p:nvPicPr>
            <p:blipFill>
              <a:blip r:embed="rId4"/>
              <a:stretch>
                <a:fillRect/>
              </a:stretch>
            </p:blipFill>
            <p:spPr>
              <a:xfrm>
                <a:off x="2252984" y="4524802"/>
                <a:ext cx="1205280" cy="95319"/>
              </a:xfrm>
              <a:prstGeom prst="rect">
                <a:avLst/>
              </a:prstGeom>
            </p:spPr>
          </p:pic>
        </mc:Fallback>
      </mc:AlternateContent>
      <p:sp>
        <p:nvSpPr>
          <p:cNvPr id="29" name="TextBox 28">
            <a:extLst>
              <a:ext uri="{FF2B5EF4-FFF2-40B4-BE49-F238E27FC236}">
                <a16:creationId xmlns:a16="http://schemas.microsoft.com/office/drawing/2014/main" id="{9C9E6202-8A73-C4E4-33DE-1381CAE982E4}"/>
              </a:ext>
            </a:extLst>
          </p:cNvPr>
          <p:cNvSpPr txBox="1"/>
          <p:nvPr/>
        </p:nvSpPr>
        <p:spPr>
          <a:xfrm>
            <a:off x="3525126" y="4370347"/>
            <a:ext cx="1537207" cy="307777"/>
          </a:xfrm>
          <a:prstGeom prst="rect">
            <a:avLst/>
          </a:prstGeom>
          <a:noFill/>
        </p:spPr>
        <p:txBody>
          <a:bodyPr wrap="square">
            <a:spAutoFit/>
          </a:bodyPr>
          <a:lstStyle/>
          <a:p>
            <a:r>
              <a:rPr lang="en-US" sz="1400"/>
              <a:t>vertical bar plot</a:t>
            </a:r>
          </a:p>
        </p:txBody>
      </p:sp>
      <p:sp>
        <p:nvSpPr>
          <p:cNvPr id="31" name="TextBox 30">
            <a:extLst>
              <a:ext uri="{FF2B5EF4-FFF2-40B4-BE49-F238E27FC236}">
                <a16:creationId xmlns:a16="http://schemas.microsoft.com/office/drawing/2014/main" id="{02A17D2C-58A0-B44E-93E9-57A954CB1044}"/>
              </a:ext>
            </a:extLst>
          </p:cNvPr>
          <p:cNvSpPr txBox="1"/>
          <p:nvPr/>
        </p:nvSpPr>
        <p:spPr>
          <a:xfrm>
            <a:off x="3176066" y="4919241"/>
            <a:ext cx="1537207" cy="307777"/>
          </a:xfrm>
          <a:prstGeom prst="rect">
            <a:avLst/>
          </a:prstGeom>
          <a:noFill/>
        </p:spPr>
        <p:txBody>
          <a:bodyPr wrap="square">
            <a:spAutoFit/>
          </a:bodyPr>
          <a:lstStyle/>
          <a:p>
            <a:r>
              <a:rPr lang="en-US" sz="1400"/>
              <a:t>horizontal bar plot</a:t>
            </a:r>
          </a:p>
        </p:txBody>
      </p:sp>
      <p:sp>
        <p:nvSpPr>
          <p:cNvPr id="34" name="TextBox 33">
            <a:extLst>
              <a:ext uri="{FF2B5EF4-FFF2-40B4-BE49-F238E27FC236}">
                <a16:creationId xmlns:a16="http://schemas.microsoft.com/office/drawing/2014/main" id="{80FE9084-A67F-35CB-2FAF-326EA5422C5B}"/>
              </a:ext>
            </a:extLst>
          </p:cNvPr>
          <p:cNvSpPr txBox="1"/>
          <p:nvPr/>
        </p:nvSpPr>
        <p:spPr>
          <a:xfrm>
            <a:off x="5935353" y="3027926"/>
            <a:ext cx="6094428" cy="954107"/>
          </a:xfrm>
          <a:prstGeom prst="rect">
            <a:avLst/>
          </a:prstGeom>
          <a:noFill/>
        </p:spPr>
        <p:txBody>
          <a:bodyPr wrap="square" rtlCol="0">
            <a:spAutoFit/>
          </a:bodyPr>
          <a:lstStyle/>
          <a:p>
            <a:r>
              <a:rPr lang="en-US" sz="1400"/>
              <a:t>Domain and Range define a set of coordinates, which pyplot connects with lines (as usual when plotting) and fills region between resulting segmented curve and y = 0 with specified color.  I think if you put an additional range in there that it will fill between the two y-curves.  </a:t>
            </a:r>
          </a:p>
        </p:txBody>
      </p:sp>
      <p:sp>
        <p:nvSpPr>
          <p:cNvPr id="35" name="TextBox 34">
            <a:extLst>
              <a:ext uri="{FF2B5EF4-FFF2-40B4-BE49-F238E27FC236}">
                <a16:creationId xmlns:a16="http://schemas.microsoft.com/office/drawing/2014/main" id="{C8F9316C-34FD-0BD8-9972-9BD14FF17930}"/>
              </a:ext>
            </a:extLst>
          </p:cNvPr>
          <p:cNvSpPr txBox="1"/>
          <p:nvPr/>
        </p:nvSpPr>
        <p:spPr>
          <a:xfrm>
            <a:off x="502957" y="3016273"/>
            <a:ext cx="5100700" cy="338554"/>
          </a:xfrm>
          <a:prstGeom prst="rect">
            <a:avLst/>
          </a:prstGeom>
          <a:noFill/>
        </p:spPr>
        <p:txBody>
          <a:bodyPr wrap="square" rtlCol="0">
            <a:spAutoFit/>
          </a:bodyPr>
          <a:lstStyle/>
          <a:p>
            <a:r>
              <a:rPr lang="en-US" sz="1600">
                <a:solidFill>
                  <a:srgbClr val="3333CC"/>
                </a:solidFill>
              </a:rPr>
              <a:t>nameofaxes.fill_between(Domain, Range, color = “color”)</a:t>
            </a:r>
          </a:p>
        </p:txBody>
      </p:sp>
      <p:pic>
        <p:nvPicPr>
          <p:cNvPr id="36" name="Picture 35">
            <a:extLst>
              <a:ext uri="{FF2B5EF4-FFF2-40B4-BE49-F238E27FC236}">
                <a16:creationId xmlns:a16="http://schemas.microsoft.com/office/drawing/2014/main" id="{6B25D59E-F31D-BE87-1478-CC3E1F66889C}"/>
              </a:ext>
            </a:extLst>
          </p:cNvPr>
          <p:cNvPicPr>
            <a:picLocks noChangeAspect="1"/>
          </p:cNvPicPr>
          <p:nvPr/>
        </p:nvPicPr>
        <p:blipFill>
          <a:blip r:embed="rId6"/>
          <a:stretch>
            <a:fillRect/>
          </a:stretch>
        </p:blipFill>
        <p:spPr>
          <a:xfrm>
            <a:off x="6017170" y="4034104"/>
            <a:ext cx="3801005" cy="219106"/>
          </a:xfrm>
          <a:prstGeom prst="rect">
            <a:avLst/>
          </a:prstGeom>
        </p:spPr>
      </p:pic>
      <mc:AlternateContent xmlns:mc="http://schemas.openxmlformats.org/markup-compatibility/2006" xmlns:p14="http://schemas.microsoft.com/office/powerpoint/2010/main">
        <mc:Choice Requires="p14">
          <p:contentPart p14:bwMode="auto" r:id="rId7">
            <p14:nvContentPartPr>
              <p14:cNvPr id="37" name="Ink 36">
                <a:extLst>
                  <a:ext uri="{FF2B5EF4-FFF2-40B4-BE49-F238E27FC236}">
                    <a16:creationId xmlns:a16="http://schemas.microsoft.com/office/drawing/2014/main" id="{217410EC-4A94-764A-B2B7-6D13DD902F80}"/>
                  </a:ext>
                </a:extLst>
              </p14:cNvPr>
              <p14:cNvContentPartPr/>
              <p14:nvPr/>
            </p14:nvContentPartPr>
            <p14:xfrm>
              <a:off x="5486550" y="3180450"/>
              <a:ext cx="404280" cy="30960"/>
            </p14:xfrm>
          </p:contentPart>
        </mc:Choice>
        <mc:Fallback xmlns="">
          <p:pic>
            <p:nvPicPr>
              <p:cNvPr id="37" name="Ink 36">
                <a:extLst>
                  <a:ext uri="{FF2B5EF4-FFF2-40B4-BE49-F238E27FC236}">
                    <a16:creationId xmlns:a16="http://schemas.microsoft.com/office/drawing/2014/main" id="{217410EC-4A94-764A-B2B7-6D13DD902F80}"/>
                  </a:ext>
                </a:extLst>
              </p:cNvPr>
              <p:cNvPicPr/>
              <p:nvPr/>
            </p:nvPicPr>
            <p:blipFill>
              <a:blip r:embed="rId10"/>
              <a:stretch>
                <a:fillRect/>
              </a:stretch>
            </p:blipFill>
            <p:spPr>
              <a:xfrm>
                <a:off x="5480430" y="3174330"/>
                <a:ext cx="41652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8" name="Ink 37">
                <a:extLst>
                  <a:ext uri="{FF2B5EF4-FFF2-40B4-BE49-F238E27FC236}">
                    <a16:creationId xmlns:a16="http://schemas.microsoft.com/office/drawing/2014/main" id="{38C61B96-E2A8-6F3B-B95D-BCBAE58877AD}"/>
                  </a:ext>
                </a:extLst>
              </p14:cNvPr>
              <p14:cNvContentPartPr/>
              <p14:nvPr/>
            </p14:nvContentPartPr>
            <p14:xfrm>
              <a:off x="2609430" y="2580945"/>
              <a:ext cx="693720" cy="48240"/>
            </p14:xfrm>
          </p:contentPart>
        </mc:Choice>
        <mc:Fallback xmlns="">
          <p:pic>
            <p:nvPicPr>
              <p:cNvPr id="38" name="Ink 37">
                <a:extLst>
                  <a:ext uri="{FF2B5EF4-FFF2-40B4-BE49-F238E27FC236}">
                    <a16:creationId xmlns:a16="http://schemas.microsoft.com/office/drawing/2014/main" id="{38C61B96-E2A8-6F3B-B95D-BCBAE58877AD}"/>
                  </a:ext>
                </a:extLst>
              </p:cNvPr>
              <p:cNvPicPr/>
              <p:nvPr/>
            </p:nvPicPr>
            <p:blipFill>
              <a:blip r:embed="rId12"/>
              <a:stretch>
                <a:fillRect/>
              </a:stretch>
            </p:blipFill>
            <p:spPr>
              <a:xfrm>
                <a:off x="2603310" y="2574825"/>
                <a:ext cx="70596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9" name="Ink 38">
                <a:extLst>
                  <a:ext uri="{FF2B5EF4-FFF2-40B4-BE49-F238E27FC236}">
                    <a16:creationId xmlns:a16="http://schemas.microsoft.com/office/drawing/2014/main" id="{23065678-8D02-725C-2E10-0EA96B380C72}"/>
                  </a:ext>
                </a:extLst>
              </p14:cNvPr>
              <p14:cNvContentPartPr/>
              <p14:nvPr/>
            </p14:nvContentPartPr>
            <p14:xfrm>
              <a:off x="2343030" y="5076405"/>
              <a:ext cx="692280" cy="27720"/>
            </p14:xfrm>
          </p:contentPart>
        </mc:Choice>
        <mc:Fallback xmlns="">
          <p:pic>
            <p:nvPicPr>
              <p:cNvPr id="39" name="Ink 38">
                <a:extLst>
                  <a:ext uri="{FF2B5EF4-FFF2-40B4-BE49-F238E27FC236}">
                    <a16:creationId xmlns:a16="http://schemas.microsoft.com/office/drawing/2014/main" id="{23065678-8D02-725C-2E10-0EA96B380C72}"/>
                  </a:ext>
                </a:extLst>
              </p:cNvPr>
              <p:cNvPicPr/>
              <p:nvPr/>
            </p:nvPicPr>
            <p:blipFill>
              <a:blip r:embed="rId14"/>
              <a:stretch>
                <a:fillRect/>
              </a:stretch>
            </p:blipFill>
            <p:spPr>
              <a:xfrm>
                <a:off x="2336910" y="5070285"/>
                <a:ext cx="704520" cy="39960"/>
              </a:xfrm>
              <a:prstGeom prst="rect">
                <a:avLst/>
              </a:prstGeom>
            </p:spPr>
          </p:pic>
        </mc:Fallback>
      </mc:AlternateContent>
    </p:spTree>
    <p:extLst>
      <p:ext uri="{BB962C8B-B14F-4D97-AF65-F5344CB8AC3E}">
        <p14:creationId xmlns:p14="http://schemas.microsoft.com/office/powerpoint/2010/main" val="32783285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4343501" y="145705"/>
            <a:ext cx="3257045" cy="461665"/>
          </a:xfrm>
          <a:prstGeom prst="rect">
            <a:avLst/>
          </a:prstGeom>
          <a:noFill/>
        </p:spPr>
        <p:txBody>
          <a:bodyPr wrap="none" rtlCol="0">
            <a:spAutoFit/>
          </a:bodyPr>
          <a:lstStyle/>
          <a:p>
            <a:r>
              <a:rPr lang="en-US" sz="2400" b="1" u="sng">
                <a:solidFill>
                  <a:srgbClr val="FF0000"/>
                </a:solidFill>
              </a:rPr>
              <a:t>Matplotlib (figure, axes)</a:t>
            </a:r>
          </a:p>
        </p:txBody>
      </p:sp>
      <p:sp>
        <p:nvSpPr>
          <p:cNvPr id="9" name="TextBox 8">
            <a:extLst>
              <a:ext uri="{FF2B5EF4-FFF2-40B4-BE49-F238E27FC236}">
                <a16:creationId xmlns:a16="http://schemas.microsoft.com/office/drawing/2014/main" id="{28CDC284-1E8E-4BDD-85AF-2256E5C282B5}"/>
              </a:ext>
            </a:extLst>
          </p:cNvPr>
          <p:cNvSpPr txBox="1"/>
          <p:nvPr/>
        </p:nvSpPr>
        <p:spPr>
          <a:xfrm>
            <a:off x="388293" y="1032989"/>
            <a:ext cx="7888931" cy="338554"/>
          </a:xfrm>
          <a:prstGeom prst="rect">
            <a:avLst/>
          </a:prstGeom>
          <a:noFill/>
        </p:spPr>
        <p:txBody>
          <a:bodyPr wrap="square" rtlCol="0">
            <a:spAutoFit/>
          </a:bodyPr>
          <a:lstStyle/>
          <a:p>
            <a:r>
              <a:rPr lang="en-US" sz="1600"/>
              <a:t>These are some of the </a:t>
            </a:r>
            <a:r>
              <a:rPr lang="en-US" sz="1600">
                <a:solidFill>
                  <a:srgbClr val="FF0000"/>
                </a:solidFill>
              </a:rPr>
              <a:t>typeofplot</a:t>
            </a:r>
            <a:r>
              <a:rPr lang="en-US" sz="1600"/>
              <a:t> options.  And can add multiple plots to same figure…</a:t>
            </a:r>
            <a:endParaRPr lang="en-US" sz="2000"/>
          </a:p>
        </p:txBody>
      </p:sp>
      <p:pic>
        <p:nvPicPr>
          <p:cNvPr id="3" name="Picture 2">
            <a:extLst>
              <a:ext uri="{FF2B5EF4-FFF2-40B4-BE49-F238E27FC236}">
                <a16:creationId xmlns:a16="http://schemas.microsoft.com/office/drawing/2014/main" id="{CAEB3DC1-BC8F-4AB7-8424-B4D9E3BCB74F}"/>
              </a:ext>
            </a:extLst>
          </p:cNvPr>
          <p:cNvPicPr>
            <a:picLocks noChangeAspect="1"/>
          </p:cNvPicPr>
          <p:nvPr/>
        </p:nvPicPr>
        <p:blipFill>
          <a:blip r:embed="rId3"/>
          <a:stretch>
            <a:fillRect/>
          </a:stretch>
        </p:blipFill>
        <p:spPr>
          <a:xfrm>
            <a:off x="4177786" y="4623032"/>
            <a:ext cx="2667372" cy="181000"/>
          </a:xfrm>
          <a:prstGeom prst="rect">
            <a:avLst/>
          </a:prstGeom>
        </p:spPr>
      </p:pic>
      <p:sp>
        <p:nvSpPr>
          <p:cNvPr id="13" name="TextBox 12">
            <a:extLst>
              <a:ext uri="{FF2B5EF4-FFF2-40B4-BE49-F238E27FC236}">
                <a16:creationId xmlns:a16="http://schemas.microsoft.com/office/drawing/2014/main" id="{9B1DF245-3EAE-01A2-3AEC-4D32D3615147}"/>
              </a:ext>
            </a:extLst>
          </p:cNvPr>
          <p:cNvSpPr txBox="1"/>
          <p:nvPr/>
        </p:nvSpPr>
        <p:spPr>
          <a:xfrm>
            <a:off x="421454" y="3401525"/>
            <a:ext cx="1823847" cy="338554"/>
          </a:xfrm>
          <a:prstGeom prst="rect">
            <a:avLst/>
          </a:prstGeom>
          <a:noFill/>
        </p:spPr>
        <p:txBody>
          <a:bodyPr wrap="square">
            <a:spAutoFit/>
          </a:bodyPr>
          <a:lstStyle/>
          <a:p>
            <a:r>
              <a:rPr lang="en-US" sz="1600">
                <a:solidFill>
                  <a:srgbClr val="3333CC"/>
                </a:solidFill>
              </a:rPr>
              <a:t>nameofaxes.barh()</a:t>
            </a:r>
          </a:p>
        </p:txBody>
      </p:sp>
      <p:sp>
        <p:nvSpPr>
          <p:cNvPr id="16" name="TextBox 15">
            <a:extLst>
              <a:ext uri="{FF2B5EF4-FFF2-40B4-BE49-F238E27FC236}">
                <a16:creationId xmlns:a16="http://schemas.microsoft.com/office/drawing/2014/main" id="{6BC91A54-B8B8-312F-5424-7F5AE18B57E9}"/>
              </a:ext>
            </a:extLst>
          </p:cNvPr>
          <p:cNvSpPr txBox="1"/>
          <p:nvPr/>
        </p:nvSpPr>
        <p:spPr>
          <a:xfrm>
            <a:off x="416896" y="4227399"/>
            <a:ext cx="2845293" cy="338554"/>
          </a:xfrm>
          <a:prstGeom prst="rect">
            <a:avLst/>
          </a:prstGeom>
          <a:noFill/>
        </p:spPr>
        <p:txBody>
          <a:bodyPr wrap="square">
            <a:spAutoFit/>
          </a:bodyPr>
          <a:lstStyle/>
          <a:p>
            <a:r>
              <a:rPr lang="en-US" sz="1600">
                <a:solidFill>
                  <a:srgbClr val="3333CC"/>
                </a:solidFill>
              </a:rPr>
              <a:t>nameofaxes.axvline(point, etc.)</a:t>
            </a:r>
          </a:p>
        </p:txBody>
      </p:sp>
      <p:sp>
        <p:nvSpPr>
          <p:cNvPr id="18" name="TextBox 17">
            <a:extLst>
              <a:ext uri="{FF2B5EF4-FFF2-40B4-BE49-F238E27FC236}">
                <a16:creationId xmlns:a16="http://schemas.microsoft.com/office/drawing/2014/main" id="{C1C8B2E5-C631-F269-1B0E-F00D285DD077}"/>
              </a:ext>
            </a:extLst>
          </p:cNvPr>
          <p:cNvSpPr txBox="1"/>
          <p:nvPr/>
        </p:nvSpPr>
        <p:spPr>
          <a:xfrm>
            <a:off x="425469" y="5200820"/>
            <a:ext cx="2836720" cy="338554"/>
          </a:xfrm>
          <a:prstGeom prst="rect">
            <a:avLst/>
          </a:prstGeom>
          <a:noFill/>
        </p:spPr>
        <p:txBody>
          <a:bodyPr wrap="square">
            <a:spAutoFit/>
          </a:bodyPr>
          <a:lstStyle/>
          <a:p>
            <a:r>
              <a:rPr lang="en-US" sz="1600">
                <a:solidFill>
                  <a:srgbClr val="3333CC"/>
                </a:solidFill>
              </a:rPr>
              <a:t>nameofaxes.axhline(point, etc. )</a:t>
            </a:r>
          </a:p>
        </p:txBody>
      </p:sp>
      <p:sp>
        <p:nvSpPr>
          <p:cNvPr id="22" name="TextBox 21">
            <a:extLst>
              <a:ext uri="{FF2B5EF4-FFF2-40B4-BE49-F238E27FC236}">
                <a16:creationId xmlns:a16="http://schemas.microsoft.com/office/drawing/2014/main" id="{79F0372B-679A-D127-2F8D-E60FD5EDC795}"/>
              </a:ext>
            </a:extLst>
          </p:cNvPr>
          <p:cNvSpPr txBox="1"/>
          <p:nvPr/>
        </p:nvSpPr>
        <p:spPr>
          <a:xfrm>
            <a:off x="4007711" y="4271241"/>
            <a:ext cx="7929885" cy="307777"/>
          </a:xfrm>
          <a:prstGeom prst="rect">
            <a:avLst/>
          </a:prstGeom>
          <a:noFill/>
        </p:spPr>
        <p:txBody>
          <a:bodyPr wrap="square">
            <a:spAutoFit/>
          </a:bodyPr>
          <a:lstStyle/>
          <a:p>
            <a:r>
              <a:rPr lang="en-US" sz="1400"/>
              <a:t>adds vertical line at specified point – note you can add color, label specifications, etc., just like with others.  </a:t>
            </a:r>
          </a:p>
        </p:txBody>
      </p:sp>
      <p:sp>
        <p:nvSpPr>
          <p:cNvPr id="24" name="TextBox 23">
            <a:extLst>
              <a:ext uri="{FF2B5EF4-FFF2-40B4-BE49-F238E27FC236}">
                <a16:creationId xmlns:a16="http://schemas.microsoft.com/office/drawing/2014/main" id="{5CFCFB47-8D14-C224-85A7-9C5C4B7299EE}"/>
              </a:ext>
            </a:extLst>
          </p:cNvPr>
          <p:cNvSpPr txBox="1"/>
          <p:nvPr/>
        </p:nvSpPr>
        <p:spPr>
          <a:xfrm>
            <a:off x="4878313" y="5230189"/>
            <a:ext cx="3048000" cy="307777"/>
          </a:xfrm>
          <a:prstGeom prst="rect">
            <a:avLst/>
          </a:prstGeom>
          <a:noFill/>
        </p:spPr>
        <p:txBody>
          <a:bodyPr wrap="square">
            <a:spAutoFit/>
          </a:bodyPr>
          <a:lstStyle/>
          <a:p>
            <a:r>
              <a:rPr lang="en-US" sz="1400"/>
              <a:t>adds horizontal line at specified point </a:t>
            </a:r>
          </a:p>
        </p:txBody>
      </p:sp>
      <p:sp>
        <p:nvSpPr>
          <p:cNvPr id="31" name="TextBox 30">
            <a:extLst>
              <a:ext uri="{FF2B5EF4-FFF2-40B4-BE49-F238E27FC236}">
                <a16:creationId xmlns:a16="http://schemas.microsoft.com/office/drawing/2014/main" id="{02A17D2C-58A0-B44E-93E9-57A954CB1044}"/>
              </a:ext>
            </a:extLst>
          </p:cNvPr>
          <p:cNvSpPr txBox="1"/>
          <p:nvPr/>
        </p:nvSpPr>
        <p:spPr>
          <a:xfrm>
            <a:off x="3083881" y="3438926"/>
            <a:ext cx="1537207" cy="307777"/>
          </a:xfrm>
          <a:prstGeom prst="rect">
            <a:avLst/>
          </a:prstGeom>
          <a:noFill/>
        </p:spPr>
        <p:txBody>
          <a:bodyPr wrap="square">
            <a:spAutoFit/>
          </a:bodyPr>
          <a:lstStyle/>
          <a:p>
            <a:r>
              <a:rPr lang="en-US" sz="1400"/>
              <a:t>horizontal bar plot</a:t>
            </a:r>
          </a:p>
        </p:txBody>
      </p:sp>
      <mc:AlternateContent xmlns:mc="http://schemas.openxmlformats.org/markup-compatibility/2006" xmlns:p14="http://schemas.microsoft.com/office/powerpoint/2010/main">
        <mc:Choice Requires="p14">
          <p:contentPart p14:bwMode="auto" r:id="rId4">
            <p14:nvContentPartPr>
              <p14:cNvPr id="33" name="Ink 32">
                <a:extLst>
                  <a:ext uri="{FF2B5EF4-FFF2-40B4-BE49-F238E27FC236}">
                    <a16:creationId xmlns:a16="http://schemas.microsoft.com/office/drawing/2014/main" id="{19AAEA87-F24C-A6F6-E5EC-6EA88F0BC49A}"/>
                  </a:ext>
                </a:extLst>
              </p14:cNvPr>
              <p14:cNvContentPartPr/>
              <p14:nvPr/>
            </p14:nvContentPartPr>
            <p14:xfrm>
              <a:off x="3413891" y="5370097"/>
              <a:ext cx="1187640" cy="77760"/>
            </p14:xfrm>
          </p:contentPart>
        </mc:Choice>
        <mc:Fallback xmlns="">
          <p:pic>
            <p:nvPicPr>
              <p:cNvPr id="33" name="Ink 32">
                <a:extLst>
                  <a:ext uri="{FF2B5EF4-FFF2-40B4-BE49-F238E27FC236}">
                    <a16:creationId xmlns:a16="http://schemas.microsoft.com/office/drawing/2014/main" id="{19AAEA87-F24C-A6F6-E5EC-6EA88F0BC49A}"/>
                  </a:ext>
                </a:extLst>
              </p:cNvPr>
              <p:cNvPicPr/>
              <p:nvPr/>
            </p:nvPicPr>
            <p:blipFill>
              <a:blip r:embed="rId5"/>
              <a:stretch>
                <a:fillRect/>
              </a:stretch>
            </p:blipFill>
            <p:spPr>
              <a:xfrm>
                <a:off x="3404891" y="5361138"/>
                <a:ext cx="1205280" cy="95319"/>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9" name="Ink 38">
                <a:extLst>
                  <a:ext uri="{FF2B5EF4-FFF2-40B4-BE49-F238E27FC236}">
                    <a16:creationId xmlns:a16="http://schemas.microsoft.com/office/drawing/2014/main" id="{23065678-8D02-725C-2E10-0EA96B380C72}"/>
                  </a:ext>
                </a:extLst>
              </p14:cNvPr>
              <p14:cNvContentPartPr/>
              <p14:nvPr/>
            </p14:nvContentPartPr>
            <p14:xfrm>
              <a:off x="2250845" y="3596090"/>
              <a:ext cx="692280" cy="27720"/>
            </p14:xfrm>
          </p:contentPart>
        </mc:Choice>
        <mc:Fallback xmlns="">
          <p:pic>
            <p:nvPicPr>
              <p:cNvPr id="39" name="Ink 38">
                <a:extLst>
                  <a:ext uri="{FF2B5EF4-FFF2-40B4-BE49-F238E27FC236}">
                    <a16:creationId xmlns:a16="http://schemas.microsoft.com/office/drawing/2014/main" id="{23065678-8D02-725C-2E10-0EA96B380C72}"/>
                  </a:ext>
                </a:extLst>
              </p:cNvPr>
              <p:cNvPicPr/>
              <p:nvPr/>
            </p:nvPicPr>
            <p:blipFill>
              <a:blip r:embed="rId7"/>
              <a:stretch>
                <a:fillRect/>
              </a:stretch>
            </p:blipFill>
            <p:spPr>
              <a:xfrm>
                <a:off x="2244725" y="3589970"/>
                <a:ext cx="70452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0" name="Ink 39">
                <a:extLst>
                  <a:ext uri="{FF2B5EF4-FFF2-40B4-BE49-F238E27FC236}">
                    <a16:creationId xmlns:a16="http://schemas.microsoft.com/office/drawing/2014/main" id="{D4C829C7-FFA4-D5A7-14D7-75233D470C56}"/>
                  </a:ext>
                </a:extLst>
              </p14:cNvPr>
              <p14:cNvContentPartPr/>
              <p14:nvPr/>
            </p14:nvContentPartPr>
            <p14:xfrm>
              <a:off x="3326885" y="4414236"/>
              <a:ext cx="525600" cy="39960"/>
            </p14:xfrm>
          </p:contentPart>
        </mc:Choice>
        <mc:Fallback xmlns="">
          <p:pic>
            <p:nvPicPr>
              <p:cNvPr id="40" name="Ink 39">
                <a:extLst>
                  <a:ext uri="{FF2B5EF4-FFF2-40B4-BE49-F238E27FC236}">
                    <a16:creationId xmlns:a16="http://schemas.microsoft.com/office/drawing/2014/main" id="{D4C829C7-FFA4-D5A7-14D7-75233D470C56}"/>
                  </a:ext>
                </a:extLst>
              </p:cNvPr>
              <p:cNvPicPr/>
              <p:nvPr/>
            </p:nvPicPr>
            <p:blipFill>
              <a:blip r:embed="rId9"/>
              <a:stretch>
                <a:fillRect/>
              </a:stretch>
            </p:blipFill>
            <p:spPr>
              <a:xfrm>
                <a:off x="3320761" y="4408171"/>
                <a:ext cx="537848" cy="52091"/>
              </a:xfrm>
              <a:prstGeom prst="rect">
                <a:avLst/>
              </a:prstGeom>
            </p:spPr>
          </p:pic>
        </mc:Fallback>
      </mc:AlternateContent>
      <p:sp>
        <p:nvSpPr>
          <p:cNvPr id="4" name="TextBox 3">
            <a:extLst>
              <a:ext uri="{FF2B5EF4-FFF2-40B4-BE49-F238E27FC236}">
                <a16:creationId xmlns:a16="http://schemas.microsoft.com/office/drawing/2014/main" id="{45D1C66B-BEC2-37CA-48A8-C691BA03B671}"/>
              </a:ext>
            </a:extLst>
          </p:cNvPr>
          <p:cNvSpPr txBox="1"/>
          <p:nvPr/>
        </p:nvSpPr>
        <p:spPr>
          <a:xfrm>
            <a:off x="416896" y="2498778"/>
            <a:ext cx="2302945" cy="338554"/>
          </a:xfrm>
          <a:prstGeom prst="rect">
            <a:avLst/>
          </a:prstGeom>
          <a:noFill/>
        </p:spPr>
        <p:txBody>
          <a:bodyPr wrap="square">
            <a:spAutoFit/>
          </a:bodyPr>
          <a:lstStyle/>
          <a:p>
            <a:r>
              <a:rPr lang="en-US" sz="1600">
                <a:solidFill>
                  <a:srgbClr val="3333CC"/>
                </a:solidFill>
              </a:rPr>
              <a:t>nameofaxes.contourf( )</a:t>
            </a:r>
          </a:p>
        </p:txBody>
      </p:sp>
      <mc:AlternateContent xmlns:mc="http://schemas.openxmlformats.org/markup-compatibility/2006" xmlns:p14="http://schemas.microsoft.com/office/powerpoint/2010/main">
        <mc:Choice Requires="p14">
          <p:contentPart p14:bwMode="auto" r:id="rId10">
            <p14:nvContentPartPr>
              <p14:cNvPr id="5" name="Ink 4">
                <a:extLst>
                  <a:ext uri="{FF2B5EF4-FFF2-40B4-BE49-F238E27FC236}">
                    <a16:creationId xmlns:a16="http://schemas.microsoft.com/office/drawing/2014/main" id="{DC217388-7F16-0575-E8EB-13764C987BD6}"/>
                  </a:ext>
                </a:extLst>
              </p14:cNvPr>
              <p14:cNvContentPartPr/>
              <p14:nvPr/>
            </p14:nvContentPartPr>
            <p14:xfrm>
              <a:off x="2717479" y="2661812"/>
              <a:ext cx="510480" cy="50760"/>
            </p14:xfrm>
          </p:contentPart>
        </mc:Choice>
        <mc:Fallback xmlns="">
          <p:pic>
            <p:nvPicPr>
              <p:cNvPr id="5" name="Ink 4">
                <a:extLst>
                  <a:ext uri="{FF2B5EF4-FFF2-40B4-BE49-F238E27FC236}">
                    <a16:creationId xmlns:a16="http://schemas.microsoft.com/office/drawing/2014/main" id="{DC217388-7F16-0575-E8EB-13764C987BD6}"/>
                  </a:ext>
                </a:extLst>
              </p:cNvPr>
              <p:cNvPicPr/>
              <p:nvPr/>
            </p:nvPicPr>
            <p:blipFill>
              <a:blip r:embed="rId11"/>
              <a:stretch>
                <a:fillRect/>
              </a:stretch>
            </p:blipFill>
            <p:spPr>
              <a:xfrm>
                <a:off x="2711359" y="2655692"/>
                <a:ext cx="522720" cy="63000"/>
              </a:xfrm>
              <a:prstGeom prst="rect">
                <a:avLst/>
              </a:prstGeom>
            </p:spPr>
          </p:pic>
        </mc:Fallback>
      </mc:AlternateContent>
      <p:sp>
        <p:nvSpPr>
          <p:cNvPr id="6" name="TextBox 5">
            <a:extLst>
              <a:ext uri="{FF2B5EF4-FFF2-40B4-BE49-F238E27FC236}">
                <a16:creationId xmlns:a16="http://schemas.microsoft.com/office/drawing/2014/main" id="{47D659C6-38ED-BE15-FBA0-29B741A75382}"/>
              </a:ext>
            </a:extLst>
          </p:cNvPr>
          <p:cNvSpPr txBox="1"/>
          <p:nvPr/>
        </p:nvSpPr>
        <p:spPr>
          <a:xfrm>
            <a:off x="3562257" y="2477147"/>
            <a:ext cx="5568215" cy="307777"/>
          </a:xfrm>
          <a:prstGeom prst="rect">
            <a:avLst/>
          </a:prstGeom>
          <a:noFill/>
        </p:spPr>
        <p:txBody>
          <a:bodyPr wrap="square" rtlCol="0">
            <a:spAutoFit/>
          </a:bodyPr>
          <a:lstStyle/>
          <a:p>
            <a:r>
              <a:rPr lang="en-US" sz="1400"/>
              <a:t>this guy will fill the contours according to the colormap supplied.</a:t>
            </a:r>
          </a:p>
        </p:txBody>
      </p:sp>
      <p:sp>
        <p:nvSpPr>
          <p:cNvPr id="8" name="TextBox 7">
            <a:extLst>
              <a:ext uri="{FF2B5EF4-FFF2-40B4-BE49-F238E27FC236}">
                <a16:creationId xmlns:a16="http://schemas.microsoft.com/office/drawing/2014/main" id="{92E3BB36-029B-7C86-C03D-1CEF388DBE81}"/>
              </a:ext>
            </a:extLst>
          </p:cNvPr>
          <p:cNvSpPr txBox="1"/>
          <p:nvPr/>
        </p:nvSpPr>
        <p:spPr>
          <a:xfrm>
            <a:off x="388293" y="1756236"/>
            <a:ext cx="2085742" cy="338554"/>
          </a:xfrm>
          <a:prstGeom prst="rect">
            <a:avLst/>
          </a:prstGeom>
          <a:noFill/>
        </p:spPr>
        <p:txBody>
          <a:bodyPr wrap="square">
            <a:spAutoFit/>
          </a:bodyPr>
          <a:lstStyle/>
          <a:p>
            <a:r>
              <a:rPr lang="en-US" sz="1600">
                <a:solidFill>
                  <a:srgbClr val="3333CC"/>
                </a:solidFill>
              </a:rPr>
              <a:t>nameofaxes.contour( )</a:t>
            </a:r>
          </a:p>
        </p:txBody>
      </p:sp>
      <mc:AlternateContent xmlns:mc="http://schemas.openxmlformats.org/markup-compatibility/2006" xmlns:p14="http://schemas.microsoft.com/office/powerpoint/2010/main">
        <mc:Choice Requires="p14">
          <p:contentPart p14:bwMode="auto" r:id="rId12">
            <p14:nvContentPartPr>
              <p14:cNvPr id="14" name="Ink 13">
                <a:extLst>
                  <a:ext uri="{FF2B5EF4-FFF2-40B4-BE49-F238E27FC236}">
                    <a16:creationId xmlns:a16="http://schemas.microsoft.com/office/drawing/2014/main" id="{828AC576-F06F-6D67-52F8-B81DC09EF4A6}"/>
                  </a:ext>
                </a:extLst>
              </p14:cNvPr>
              <p14:cNvContentPartPr/>
              <p14:nvPr/>
            </p14:nvContentPartPr>
            <p14:xfrm>
              <a:off x="2688875" y="1919270"/>
              <a:ext cx="510480" cy="50760"/>
            </p14:xfrm>
          </p:contentPart>
        </mc:Choice>
        <mc:Fallback xmlns="">
          <p:pic>
            <p:nvPicPr>
              <p:cNvPr id="14" name="Ink 13">
                <a:extLst>
                  <a:ext uri="{FF2B5EF4-FFF2-40B4-BE49-F238E27FC236}">
                    <a16:creationId xmlns:a16="http://schemas.microsoft.com/office/drawing/2014/main" id="{828AC576-F06F-6D67-52F8-B81DC09EF4A6}"/>
                  </a:ext>
                </a:extLst>
              </p:cNvPr>
              <p:cNvPicPr/>
              <p:nvPr/>
            </p:nvPicPr>
            <p:blipFill>
              <a:blip r:embed="rId11"/>
              <a:stretch>
                <a:fillRect/>
              </a:stretch>
            </p:blipFill>
            <p:spPr>
              <a:xfrm>
                <a:off x="2682755" y="1913150"/>
                <a:ext cx="522720" cy="63000"/>
              </a:xfrm>
              <a:prstGeom prst="rect">
                <a:avLst/>
              </a:prstGeom>
            </p:spPr>
          </p:pic>
        </mc:Fallback>
      </mc:AlternateContent>
      <p:sp>
        <p:nvSpPr>
          <p:cNvPr id="15" name="TextBox 14">
            <a:extLst>
              <a:ext uri="{FF2B5EF4-FFF2-40B4-BE49-F238E27FC236}">
                <a16:creationId xmlns:a16="http://schemas.microsoft.com/office/drawing/2014/main" id="{F03EA7E1-E439-988C-308F-F585000543B0}"/>
              </a:ext>
            </a:extLst>
          </p:cNvPr>
          <p:cNvSpPr txBox="1"/>
          <p:nvPr/>
        </p:nvSpPr>
        <p:spPr>
          <a:xfrm>
            <a:off x="3413891" y="1755375"/>
            <a:ext cx="2085743" cy="307777"/>
          </a:xfrm>
          <a:prstGeom prst="rect">
            <a:avLst/>
          </a:prstGeom>
          <a:noFill/>
        </p:spPr>
        <p:txBody>
          <a:bodyPr wrap="square" rtlCol="0">
            <a:spAutoFit/>
          </a:bodyPr>
          <a:lstStyle/>
          <a:p>
            <a:r>
              <a:rPr lang="en-US" sz="1400"/>
              <a:t>this guy will do contour.</a:t>
            </a:r>
          </a:p>
        </p:txBody>
      </p:sp>
      <p:pic>
        <p:nvPicPr>
          <p:cNvPr id="20" name="Picture 19">
            <a:extLst>
              <a:ext uri="{FF2B5EF4-FFF2-40B4-BE49-F238E27FC236}">
                <a16:creationId xmlns:a16="http://schemas.microsoft.com/office/drawing/2014/main" id="{FC94107E-83C0-59B7-37D4-945C67E2CE48}"/>
              </a:ext>
            </a:extLst>
          </p:cNvPr>
          <p:cNvPicPr>
            <a:picLocks noChangeAspect="1"/>
          </p:cNvPicPr>
          <p:nvPr/>
        </p:nvPicPr>
        <p:blipFill>
          <a:blip r:embed="rId13"/>
          <a:stretch>
            <a:fillRect/>
          </a:stretch>
        </p:blipFill>
        <p:spPr>
          <a:xfrm>
            <a:off x="3687737" y="2830009"/>
            <a:ext cx="5869217" cy="247870"/>
          </a:xfrm>
          <a:prstGeom prst="rect">
            <a:avLst/>
          </a:prstGeom>
        </p:spPr>
      </p:pic>
    </p:spTree>
    <p:extLst>
      <p:ext uri="{BB962C8B-B14F-4D97-AF65-F5344CB8AC3E}">
        <p14:creationId xmlns:p14="http://schemas.microsoft.com/office/powerpoint/2010/main" val="20526031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4343501" y="145705"/>
            <a:ext cx="3257045" cy="461665"/>
          </a:xfrm>
          <a:prstGeom prst="rect">
            <a:avLst/>
          </a:prstGeom>
          <a:noFill/>
        </p:spPr>
        <p:txBody>
          <a:bodyPr wrap="none" rtlCol="0">
            <a:spAutoFit/>
          </a:bodyPr>
          <a:lstStyle/>
          <a:p>
            <a:r>
              <a:rPr lang="en-US" sz="2400" b="1" u="sng">
                <a:solidFill>
                  <a:srgbClr val="FF0000"/>
                </a:solidFill>
              </a:rPr>
              <a:t>Matplotlib (figure, axes)</a:t>
            </a:r>
          </a:p>
        </p:txBody>
      </p:sp>
      <p:sp>
        <p:nvSpPr>
          <p:cNvPr id="9" name="TextBox 8">
            <a:extLst>
              <a:ext uri="{FF2B5EF4-FFF2-40B4-BE49-F238E27FC236}">
                <a16:creationId xmlns:a16="http://schemas.microsoft.com/office/drawing/2014/main" id="{28CDC284-1E8E-4BDD-85AF-2256E5C282B5}"/>
              </a:ext>
            </a:extLst>
          </p:cNvPr>
          <p:cNvSpPr txBox="1"/>
          <p:nvPr/>
        </p:nvSpPr>
        <p:spPr>
          <a:xfrm>
            <a:off x="388293" y="1032989"/>
            <a:ext cx="7888931" cy="338554"/>
          </a:xfrm>
          <a:prstGeom prst="rect">
            <a:avLst/>
          </a:prstGeom>
          <a:noFill/>
        </p:spPr>
        <p:txBody>
          <a:bodyPr wrap="square" rtlCol="0">
            <a:spAutoFit/>
          </a:bodyPr>
          <a:lstStyle/>
          <a:p>
            <a:r>
              <a:rPr lang="en-US" sz="1600"/>
              <a:t>If we want to add a circle to our plot, we can do this:</a:t>
            </a:r>
            <a:endParaRPr lang="en-US" sz="2000"/>
          </a:p>
        </p:txBody>
      </p:sp>
      <p:sp>
        <p:nvSpPr>
          <p:cNvPr id="7" name="TextBox 6">
            <a:extLst>
              <a:ext uri="{FF2B5EF4-FFF2-40B4-BE49-F238E27FC236}">
                <a16:creationId xmlns:a16="http://schemas.microsoft.com/office/drawing/2014/main" id="{BFDF296B-C37F-1171-3909-822D471E23B3}"/>
              </a:ext>
            </a:extLst>
          </p:cNvPr>
          <p:cNvSpPr txBox="1"/>
          <p:nvPr/>
        </p:nvSpPr>
        <p:spPr>
          <a:xfrm>
            <a:off x="399035" y="1627885"/>
            <a:ext cx="3651855" cy="861774"/>
          </a:xfrm>
          <a:prstGeom prst="rect">
            <a:avLst/>
          </a:prstGeom>
          <a:noFill/>
        </p:spPr>
        <p:txBody>
          <a:bodyPr wrap="square" rtlCol="0">
            <a:spAutoFit/>
          </a:bodyPr>
          <a:lstStyle/>
          <a:p>
            <a:r>
              <a:rPr lang="en-US" sz="1600">
                <a:solidFill>
                  <a:srgbClr val="3333CC"/>
                </a:solidFill>
              </a:rPr>
              <a:t>from matplotlib.patches import Circle</a:t>
            </a:r>
          </a:p>
          <a:p>
            <a:r>
              <a:rPr lang="en-US" sz="1600">
                <a:solidFill>
                  <a:srgbClr val="3333CC"/>
                </a:solidFill>
              </a:rPr>
              <a:t>circle = Circle((x,y), r, fill = True/False)</a:t>
            </a:r>
          </a:p>
          <a:p>
            <a:r>
              <a:rPr lang="en-US" sz="1600">
                <a:solidFill>
                  <a:srgbClr val="3333CC"/>
                </a:solidFill>
              </a:rPr>
              <a:t>nameofaxes.add_patch(circle)</a:t>
            </a:r>
            <a:endParaRPr lang="en-US">
              <a:solidFill>
                <a:srgbClr val="3333CC"/>
              </a:solidFill>
            </a:endParaRPr>
          </a:p>
        </p:txBody>
      </p:sp>
    </p:spTree>
    <p:extLst>
      <p:ext uri="{BB962C8B-B14F-4D97-AF65-F5344CB8AC3E}">
        <p14:creationId xmlns:p14="http://schemas.microsoft.com/office/powerpoint/2010/main" val="14988553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D0363-0B35-50A7-0EB2-67559C8EAF1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31FA481-471B-6298-EEAB-0188908ABCDC}"/>
              </a:ext>
            </a:extLst>
          </p:cNvPr>
          <p:cNvSpPr txBox="1"/>
          <p:nvPr/>
        </p:nvSpPr>
        <p:spPr>
          <a:xfrm>
            <a:off x="4343501" y="145705"/>
            <a:ext cx="3257045" cy="461665"/>
          </a:xfrm>
          <a:prstGeom prst="rect">
            <a:avLst/>
          </a:prstGeom>
          <a:noFill/>
        </p:spPr>
        <p:txBody>
          <a:bodyPr wrap="none" rtlCol="0">
            <a:spAutoFit/>
          </a:bodyPr>
          <a:lstStyle/>
          <a:p>
            <a:r>
              <a:rPr lang="en-US" sz="2400" b="1" u="sng">
                <a:solidFill>
                  <a:srgbClr val="FF0000"/>
                </a:solidFill>
              </a:rPr>
              <a:t>Matplotlib (figure, axes)</a:t>
            </a:r>
          </a:p>
        </p:txBody>
      </p:sp>
      <p:sp>
        <p:nvSpPr>
          <p:cNvPr id="9" name="TextBox 8">
            <a:extLst>
              <a:ext uri="{FF2B5EF4-FFF2-40B4-BE49-F238E27FC236}">
                <a16:creationId xmlns:a16="http://schemas.microsoft.com/office/drawing/2014/main" id="{DFAEE954-B555-D53C-8975-4A827F4C2851}"/>
              </a:ext>
            </a:extLst>
          </p:cNvPr>
          <p:cNvSpPr txBox="1"/>
          <p:nvPr/>
        </p:nvSpPr>
        <p:spPr>
          <a:xfrm>
            <a:off x="388293" y="1032989"/>
            <a:ext cx="7888931" cy="338554"/>
          </a:xfrm>
          <a:prstGeom prst="rect">
            <a:avLst/>
          </a:prstGeom>
          <a:noFill/>
        </p:spPr>
        <p:txBody>
          <a:bodyPr wrap="square" rtlCol="0">
            <a:spAutoFit/>
          </a:bodyPr>
          <a:lstStyle/>
          <a:p>
            <a:r>
              <a:rPr lang="en-US" sz="1600"/>
              <a:t>We can make a cartography map and overlay plots, as follows.  First have to </a:t>
            </a:r>
            <a:r>
              <a:rPr lang="en-US" sz="1600" b="1"/>
              <a:t>install cartopy</a:t>
            </a:r>
            <a:r>
              <a:rPr lang="en-US" sz="1600"/>
              <a:t>.</a:t>
            </a:r>
            <a:endParaRPr lang="en-US" sz="2000"/>
          </a:p>
        </p:txBody>
      </p:sp>
      <p:pic>
        <p:nvPicPr>
          <p:cNvPr id="3" name="Picture 2">
            <a:extLst>
              <a:ext uri="{FF2B5EF4-FFF2-40B4-BE49-F238E27FC236}">
                <a16:creationId xmlns:a16="http://schemas.microsoft.com/office/drawing/2014/main" id="{400078D8-D091-D837-402A-47A2F005837C}"/>
              </a:ext>
            </a:extLst>
          </p:cNvPr>
          <p:cNvPicPr>
            <a:picLocks noChangeAspect="1"/>
          </p:cNvPicPr>
          <p:nvPr/>
        </p:nvPicPr>
        <p:blipFill>
          <a:blip r:embed="rId3"/>
          <a:stretch>
            <a:fillRect/>
          </a:stretch>
        </p:blipFill>
        <p:spPr>
          <a:xfrm>
            <a:off x="8579658" y="376537"/>
            <a:ext cx="3224049" cy="2205928"/>
          </a:xfrm>
          <a:prstGeom prst="rect">
            <a:avLst/>
          </a:prstGeom>
        </p:spPr>
      </p:pic>
      <p:sp>
        <p:nvSpPr>
          <p:cNvPr id="10" name="TextBox 9">
            <a:extLst>
              <a:ext uri="{FF2B5EF4-FFF2-40B4-BE49-F238E27FC236}">
                <a16:creationId xmlns:a16="http://schemas.microsoft.com/office/drawing/2014/main" id="{7E8E4B04-D4C5-07C0-6884-A54EEDD611B1}"/>
              </a:ext>
            </a:extLst>
          </p:cNvPr>
          <p:cNvSpPr txBox="1"/>
          <p:nvPr/>
        </p:nvSpPr>
        <p:spPr>
          <a:xfrm>
            <a:off x="467207" y="1797162"/>
            <a:ext cx="6705601" cy="4278094"/>
          </a:xfrm>
          <a:prstGeom prst="rect">
            <a:avLst/>
          </a:prstGeom>
          <a:noFill/>
        </p:spPr>
        <p:txBody>
          <a:bodyPr wrap="square" rtlCol="0">
            <a:spAutoFit/>
          </a:bodyPr>
          <a:lstStyle/>
          <a:p>
            <a:r>
              <a:rPr lang="en-US" sz="1600"/>
              <a:t>import cartopy.crs as ccrs</a:t>
            </a:r>
          </a:p>
          <a:p>
            <a:r>
              <a:rPr lang="en-US" sz="1600"/>
              <a:t>import cartopy.feature as cfeature</a:t>
            </a:r>
          </a:p>
          <a:p>
            <a:endParaRPr lang="en-US" sz="1600"/>
          </a:p>
          <a:p>
            <a:r>
              <a:rPr lang="en-US" sz="1600"/>
              <a:t>fig = pyplot.figure(figsize = (m,n))</a:t>
            </a:r>
          </a:p>
          <a:p>
            <a:r>
              <a:rPr lang="en-US" sz="1600"/>
              <a:t>ax = pyplot.axes(projection = ccrs.PlateCarree())</a:t>
            </a:r>
          </a:p>
          <a:p>
            <a:r>
              <a:rPr lang="en-US" sz="1600"/>
              <a:t>ax.set_extent([west_long, east_long, south_lat, north_lat])</a:t>
            </a:r>
          </a:p>
          <a:p>
            <a:endParaRPr lang="en-US" sz="1600"/>
          </a:p>
          <a:p>
            <a:r>
              <a:rPr lang="en-US" sz="1600"/>
              <a:t>ax.add_feature(cfeature.LAND, color = “tan”)</a:t>
            </a:r>
          </a:p>
          <a:p>
            <a:r>
              <a:rPr lang="en-US" sz="1600"/>
              <a:t>ax.add_feature(cfeature.OCEAN, color = “lightblue”)</a:t>
            </a:r>
          </a:p>
          <a:p>
            <a:r>
              <a:rPr lang="en-US" sz="1600"/>
              <a:t>ax.add_feature(cfeature.BORDERS, linestyle = “:”)</a:t>
            </a:r>
          </a:p>
          <a:p>
            <a:r>
              <a:rPr lang="en-US" sz="1600"/>
              <a:t>ax.gridlines(draw_labels = True)</a:t>
            </a:r>
          </a:p>
          <a:p>
            <a:endParaRPr lang="en-US" sz="1600"/>
          </a:p>
          <a:p>
            <a:r>
              <a:rPr lang="en-US" sz="1600"/>
              <a:t>lons = [list of longitude coordinates]</a:t>
            </a:r>
          </a:p>
          <a:p>
            <a:r>
              <a:rPr lang="en-US" sz="1600"/>
              <a:t>lats = [list of latitude coordinates]</a:t>
            </a:r>
          </a:p>
          <a:p>
            <a:r>
              <a:rPr lang="en-US" sz="1600"/>
              <a:t>ax.plot(lons, lats, color = “red”, marker = “o”, transform=ccrs.PlateCarree())</a:t>
            </a:r>
          </a:p>
          <a:p>
            <a:r>
              <a:rPr lang="en-US" sz="1600"/>
              <a:t>pyplot.title(“title”)</a:t>
            </a:r>
          </a:p>
          <a:p>
            <a:r>
              <a:rPr lang="en-US" sz="1600"/>
              <a:t>pyplot.show()</a:t>
            </a:r>
          </a:p>
        </p:txBody>
      </p:sp>
      <mc:AlternateContent xmlns:mc="http://schemas.openxmlformats.org/markup-compatibility/2006">
        <mc:Choice xmlns:p14="http://schemas.microsoft.com/office/powerpoint/2010/main" Requires="p14">
          <p:contentPart p14:bwMode="auto" r:id="rId4">
            <p14:nvContentPartPr>
              <p14:cNvPr id="4" name="Ink 3">
                <a:extLst>
                  <a:ext uri="{FF2B5EF4-FFF2-40B4-BE49-F238E27FC236}">
                    <a16:creationId xmlns:a16="http://schemas.microsoft.com/office/drawing/2014/main" id="{2D5AB2E8-C3F3-FFB4-398D-AAA47AA185C9}"/>
                  </a:ext>
                </a:extLst>
              </p14:cNvPr>
              <p14:cNvContentPartPr/>
              <p14:nvPr/>
            </p14:nvContentPartPr>
            <p14:xfrm>
              <a:off x="4754840" y="2864440"/>
              <a:ext cx="1778040" cy="342720"/>
            </p14:xfrm>
          </p:contentPart>
        </mc:Choice>
        <mc:Fallback>
          <p:pic>
            <p:nvPicPr>
              <p:cNvPr id="4" name="Ink 3">
                <a:extLst>
                  <a:ext uri="{FF2B5EF4-FFF2-40B4-BE49-F238E27FC236}">
                    <a16:creationId xmlns:a16="http://schemas.microsoft.com/office/drawing/2014/main" id="{2D5AB2E8-C3F3-FFB4-398D-AAA47AA185C9}"/>
                  </a:ext>
                </a:extLst>
              </p:cNvPr>
              <p:cNvPicPr/>
              <p:nvPr/>
            </p:nvPicPr>
            <p:blipFill>
              <a:blip r:embed="rId5"/>
              <a:stretch>
                <a:fillRect/>
              </a:stretch>
            </p:blipFill>
            <p:spPr>
              <a:xfrm>
                <a:off x="4745840" y="2855440"/>
                <a:ext cx="1795680" cy="360360"/>
              </a:xfrm>
              <a:prstGeom prst="rect">
                <a:avLst/>
              </a:prstGeom>
            </p:spPr>
          </p:pic>
        </mc:Fallback>
      </mc:AlternateContent>
      <p:sp>
        <p:nvSpPr>
          <p:cNvPr id="6" name="TextBox 5">
            <a:extLst>
              <a:ext uri="{FF2B5EF4-FFF2-40B4-BE49-F238E27FC236}">
                <a16:creationId xmlns:a16="http://schemas.microsoft.com/office/drawing/2014/main" id="{6C83C518-DDAC-15F1-5958-0F9C8EAF58E8}"/>
              </a:ext>
            </a:extLst>
          </p:cNvPr>
          <p:cNvSpPr txBox="1"/>
          <p:nvPr/>
        </p:nvSpPr>
        <p:spPr>
          <a:xfrm>
            <a:off x="6642426" y="3003636"/>
            <a:ext cx="5336214" cy="584775"/>
          </a:xfrm>
          <a:prstGeom prst="rect">
            <a:avLst/>
          </a:prstGeom>
          <a:noFill/>
        </p:spPr>
        <p:txBody>
          <a:bodyPr wrap="square" rtlCol="0">
            <a:spAutoFit/>
          </a:bodyPr>
          <a:lstStyle/>
          <a:p>
            <a:r>
              <a:rPr lang="en-US" sz="1600"/>
              <a:t>another option is:  </a:t>
            </a:r>
          </a:p>
          <a:p>
            <a:r>
              <a:rPr lang="en-US" sz="1600"/>
              <a:t>ccrs.Orthographic(central_longitude = p, central_latitude = q).</a:t>
            </a:r>
            <a:endParaRPr lang="en-US"/>
          </a:p>
        </p:txBody>
      </p:sp>
      <mc:AlternateContent xmlns:mc="http://schemas.openxmlformats.org/markup-compatibility/2006">
        <mc:Choice xmlns:p14="http://schemas.microsoft.com/office/powerpoint/2010/main" Requires="p14">
          <p:contentPart p14:bwMode="auto" r:id="rId6">
            <p14:nvContentPartPr>
              <p14:cNvPr id="7" name="Ink 6">
                <a:extLst>
                  <a:ext uri="{FF2B5EF4-FFF2-40B4-BE49-F238E27FC236}">
                    <a16:creationId xmlns:a16="http://schemas.microsoft.com/office/drawing/2014/main" id="{881F0014-0576-686C-CC53-7AA431A878F5}"/>
                  </a:ext>
                </a:extLst>
              </p14:cNvPr>
              <p14:cNvContentPartPr/>
              <p14:nvPr/>
            </p14:nvContentPartPr>
            <p14:xfrm>
              <a:off x="6847520" y="5301640"/>
              <a:ext cx="639000" cy="123840"/>
            </p14:xfrm>
          </p:contentPart>
        </mc:Choice>
        <mc:Fallback>
          <p:pic>
            <p:nvPicPr>
              <p:cNvPr id="7" name="Ink 6">
                <a:extLst>
                  <a:ext uri="{FF2B5EF4-FFF2-40B4-BE49-F238E27FC236}">
                    <a16:creationId xmlns:a16="http://schemas.microsoft.com/office/drawing/2014/main" id="{881F0014-0576-686C-CC53-7AA431A878F5}"/>
                  </a:ext>
                </a:extLst>
              </p:cNvPr>
              <p:cNvPicPr/>
              <p:nvPr/>
            </p:nvPicPr>
            <p:blipFill>
              <a:blip r:embed="rId7"/>
              <a:stretch>
                <a:fillRect/>
              </a:stretch>
            </p:blipFill>
            <p:spPr>
              <a:xfrm>
                <a:off x="6838880" y="5292640"/>
                <a:ext cx="656640" cy="141480"/>
              </a:xfrm>
              <a:prstGeom prst="rect">
                <a:avLst/>
              </a:prstGeom>
            </p:spPr>
          </p:pic>
        </mc:Fallback>
      </mc:AlternateContent>
      <p:sp>
        <p:nvSpPr>
          <p:cNvPr id="8" name="TextBox 7">
            <a:extLst>
              <a:ext uri="{FF2B5EF4-FFF2-40B4-BE49-F238E27FC236}">
                <a16:creationId xmlns:a16="http://schemas.microsoft.com/office/drawing/2014/main" id="{0CC54B22-47B2-BA40-BD0E-91EBE7B71874}"/>
              </a:ext>
            </a:extLst>
          </p:cNvPr>
          <p:cNvSpPr txBox="1"/>
          <p:nvPr/>
        </p:nvSpPr>
        <p:spPr>
          <a:xfrm>
            <a:off x="7691121" y="5256203"/>
            <a:ext cx="2245360" cy="338554"/>
          </a:xfrm>
          <a:prstGeom prst="rect">
            <a:avLst/>
          </a:prstGeom>
          <a:noFill/>
        </p:spPr>
        <p:txBody>
          <a:bodyPr wrap="square" rtlCol="0">
            <a:spAutoFit/>
          </a:bodyPr>
          <a:lstStyle/>
          <a:p>
            <a:r>
              <a:rPr lang="en-US" sz="1600"/>
              <a:t>don’t change this one.</a:t>
            </a:r>
          </a:p>
        </p:txBody>
      </p:sp>
    </p:spTree>
    <p:extLst>
      <p:ext uri="{BB962C8B-B14F-4D97-AF65-F5344CB8AC3E}">
        <p14:creationId xmlns:p14="http://schemas.microsoft.com/office/powerpoint/2010/main" val="14365491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D4E8E-F398-3310-024C-9B0091E7EB8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95474C2-F504-C1C0-74BE-D88CF9B8C6BD}"/>
              </a:ext>
            </a:extLst>
          </p:cNvPr>
          <p:cNvSpPr txBox="1"/>
          <p:nvPr/>
        </p:nvSpPr>
        <p:spPr>
          <a:xfrm>
            <a:off x="4343501" y="145705"/>
            <a:ext cx="3257045" cy="461665"/>
          </a:xfrm>
          <a:prstGeom prst="rect">
            <a:avLst/>
          </a:prstGeom>
          <a:noFill/>
        </p:spPr>
        <p:txBody>
          <a:bodyPr wrap="none" rtlCol="0">
            <a:spAutoFit/>
          </a:bodyPr>
          <a:lstStyle/>
          <a:p>
            <a:r>
              <a:rPr lang="en-US" sz="2400" b="1" u="sng">
                <a:solidFill>
                  <a:srgbClr val="FF0000"/>
                </a:solidFill>
              </a:rPr>
              <a:t>Matplotlib (figure, axes)</a:t>
            </a:r>
          </a:p>
        </p:txBody>
      </p:sp>
      <p:sp>
        <p:nvSpPr>
          <p:cNvPr id="9" name="TextBox 8">
            <a:extLst>
              <a:ext uri="{FF2B5EF4-FFF2-40B4-BE49-F238E27FC236}">
                <a16:creationId xmlns:a16="http://schemas.microsoft.com/office/drawing/2014/main" id="{F2A4A8C9-0004-8E3B-02A2-74B24A179575}"/>
              </a:ext>
            </a:extLst>
          </p:cNvPr>
          <p:cNvSpPr txBox="1"/>
          <p:nvPr/>
        </p:nvSpPr>
        <p:spPr>
          <a:xfrm>
            <a:off x="388293" y="721584"/>
            <a:ext cx="1806267" cy="338554"/>
          </a:xfrm>
          <a:prstGeom prst="rect">
            <a:avLst/>
          </a:prstGeom>
          <a:noFill/>
        </p:spPr>
        <p:txBody>
          <a:bodyPr wrap="square" rtlCol="0">
            <a:spAutoFit/>
          </a:bodyPr>
          <a:lstStyle/>
          <a:p>
            <a:r>
              <a:rPr lang="en-US" sz="1600"/>
              <a:t>For example,</a:t>
            </a:r>
            <a:endParaRPr lang="en-US" sz="2000"/>
          </a:p>
        </p:txBody>
      </p:sp>
      <p:pic>
        <p:nvPicPr>
          <p:cNvPr id="4" name="Picture 3">
            <a:extLst>
              <a:ext uri="{FF2B5EF4-FFF2-40B4-BE49-F238E27FC236}">
                <a16:creationId xmlns:a16="http://schemas.microsoft.com/office/drawing/2014/main" id="{98398B6D-7730-4D2B-E309-1D80F98119CC}"/>
              </a:ext>
            </a:extLst>
          </p:cNvPr>
          <p:cNvPicPr>
            <a:picLocks noChangeAspect="1"/>
          </p:cNvPicPr>
          <p:nvPr/>
        </p:nvPicPr>
        <p:blipFill>
          <a:blip r:embed="rId3"/>
          <a:stretch>
            <a:fillRect/>
          </a:stretch>
        </p:blipFill>
        <p:spPr>
          <a:xfrm>
            <a:off x="388293" y="1205824"/>
            <a:ext cx="5585787" cy="2973842"/>
          </a:xfrm>
          <a:prstGeom prst="rect">
            <a:avLst/>
          </a:prstGeom>
        </p:spPr>
      </p:pic>
      <p:pic>
        <p:nvPicPr>
          <p:cNvPr id="5" name="Picture 4">
            <a:extLst>
              <a:ext uri="{FF2B5EF4-FFF2-40B4-BE49-F238E27FC236}">
                <a16:creationId xmlns:a16="http://schemas.microsoft.com/office/drawing/2014/main" id="{974B4683-8E98-BAA6-1E27-CA1BA9DB32E8}"/>
              </a:ext>
            </a:extLst>
          </p:cNvPr>
          <p:cNvPicPr>
            <a:picLocks noChangeAspect="1"/>
          </p:cNvPicPr>
          <p:nvPr/>
        </p:nvPicPr>
        <p:blipFill>
          <a:blip r:embed="rId4"/>
          <a:stretch>
            <a:fillRect/>
          </a:stretch>
        </p:blipFill>
        <p:spPr>
          <a:xfrm>
            <a:off x="388293" y="4296528"/>
            <a:ext cx="5433387" cy="2415767"/>
          </a:xfrm>
          <a:prstGeom prst="rect">
            <a:avLst/>
          </a:prstGeom>
        </p:spPr>
      </p:pic>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0AB15F5C-D684-734C-2664-B049B6025B38}"/>
                  </a:ext>
                </a:extLst>
              </p14:cNvPr>
              <p14:cNvContentPartPr/>
              <p14:nvPr/>
            </p14:nvContentPartPr>
            <p14:xfrm>
              <a:off x="6248120" y="3667600"/>
              <a:ext cx="775440" cy="1829520"/>
            </p14:xfrm>
          </p:contentPart>
        </mc:Choice>
        <mc:Fallback xmlns="">
          <p:pic>
            <p:nvPicPr>
              <p:cNvPr id="6" name="Ink 5">
                <a:extLst>
                  <a:ext uri="{FF2B5EF4-FFF2-40B4-BE49-F238E27FC236}">
                    <a16:creationId xmlns:a16="http://schemas.microsoft.com/office/drawing/2014/main" id="{0AB15F5C-D684-734C-2664-B049B6025B38}"/>
                  </a:ext>
                </a:extLst>
              </p:cNvPr>
              <p:cNvPicPr/>
              <p:nvPr/>
            </p:nvPicPr>
            <p:blipFill>
              <a:blip r:embed="rId6"/>
              <a:stretch>
                <a:fillRect/>
              </a:stretch>
            </p:blipFill>
            <p:spPr>
              <a:xfrm>
                <a:off x="6239120" y="3658960"/>
                <a:ext cx="793080" cy="1847160"/>
              </a:xfrm>
              <a:prstGeom prst="rect">
                <a:avLst/>
              </a:prstGeom>
            </p:spPr>
          </p:pic>
        </mc:Fallback>
      </mc:AlternateContent>
    </p:spTree>
    <p:extLst>
      <p:ext uri="{BB962C8B-B14F-4D97-AF65-F5344CB8AC3E}">
        <p14:creationId xmlns:p14="http://schemas.microsoft.com/office/powerpoint/2010/main" val="29766648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B250B7-8491-4BB3-8D60-BF8CBCE92BB8}"/>
              </a:ext>
            </a:extLst>
          </p:cNvPr>
          <p:cNvSpPr txBox="1"/>
          <p:nvPr/>
        </p:nvSpPr>
        <p:spPr>
          <a:xfrm>
            <a:off x="5088604" y="133041"/>
            <a:ext cx="889026" cy="461665"/>
          </a:xfrm>
          <a:prstGeom prst="rect">
            <a:avLst/>
          </a:prstGeom>
          <a:noFill/>
        </p:spPr>
        <p:txBody>
          <a:bodyPr wrap="none" rtlCol="0">
            <a:spAutoFit/>
          </a:bodyPr>
          <a:lstStyle/>
          <a:p>
            <a:r>
              <a:rPr lang="en-US" sz="2400" b="1" u="sng"/>
              <a:t>Pylab</a:t>
            </a:r>
            <a:endParaRPr lang="en-US" b="1" u="sng"/>
          </a:p>
        </p:txBody>
      </p:sp>
      <p:sp>
        <p:nvSpPr>
          <p:cNvPr id="4" name="TextBox 3">
            <a:extLst>
              <a:ext uri="{FF2B5EF4-FFF2-40B4-BE49-F238E27FC236}">
                <a16:creationId xmlns:a16="http://schemas.microsoft.com/office/drawing/2014/main" id="{F349351C-1D81-44D8-8051-8D72C893CE4A}"/>
              </a:ext>
            </a:extLst>
          </p:cNvPr>
          <p:cNvSpPr txBox="1"/>
          <p:nvPr/>
        </p:nvSpPr>
        <p:spPr>
          <a:xfrm>
            <a:off x="337742" y="2268131"/>
            <a:ext cx="3428451" cy="338554"/>
          </a:xfrm>
          <a:prstGeom prst="rect">
            <a:avLst/>
          </a:prstGeom>
          <a:noFill/>
        </p:spPr>
        <p:txBody>
          <a:bodyPr wrap="square" rtlCol="0">
            <a:spAutoFit/>
          </a:bodyPr>
          <a:lstStyle/>
          <a:p>
            <a:r>
              <a:rPr lang="en-US" sz="1600">
                <a:solidFill>
                  <a:srgbClr val="3333CC"/>
                </a:solidFill>
              </a:rPr>
              <a:t>pylab.xvline(x = #, color = ‘something’)  </a:t>
            </a:r>
          </a:p>
        </p:txBody>
      </p:sp>
      <p:sp>
        <p:nvSpPr>
          <p:cNvPr id="12" name="TextBox 11">
            <a:extLst>
              <a:ext uri="{FF2B5EF4-FFF2-40B4-BE49-F238E27FC236}">
                <a16:creationId xmlns:a16="http://schemas.microsoft.com/office/drawing/2014/main" id="{4599FF91-AA14-4757-91EF-0D4F0C2EC67F}"/>
              </a:ext>
            </a:extLst>
          </p:cNvPr>
          <p:cNvSpPr txBox="1"/>
          <p:nvPr/>
        </p:nvSpPr>
        <p:spPr>
          <a:xfrm>
            <a:off x="4090392" y="2329686"/>
            <a:ext cx="2275787" cy="307777"/>
          </a:xfrm>
          <a:prstGeom prst="rect">
            <a:avLst/>
          </a:prstGeom>
          <a:noFill/>
        </p:spPr>
        <p:txBody>
          <a:bodyPr wrap="square">
            <a:spAutoFit/>
          </a:bodyPr>
          <a:lstStyle/>
          <a:p>
            <a:r>
              <a:rPr lang="en-US" sz="1400"/>
              <a:t>draws a vertical line at x = #</a:t>
            </a:r>
          </a:p>
        </p:txBody>
      </p:sp>
      <mc:AlternateContent xmlns:mc="http://schemas.openxmlformats.org/markup-compatibility/2006" xmlns:p14="http://schemas.microsoft.com/office/powerpoint/2010/main">
        <mc:Choice Requires="p14">
          <p:contentPart p14:bwMode="auto" r:id="rId2">
            <p14:nvContentPartPr>
              <p14:cNvPr id="18" name="Ink 17">
                <a:extLst>
                  <a:ext uri="{FF2B5EF4-FFF2-40B4-BE49-F238E27FC236}">
                    <a16:creationId xmlns:a16="http://schemas.microsoft.com/office/drawing/2014/main" id="{3951A691-9ABC-491B-B474-F1DC6F359B39}"/>
                  </a:ext>
                </a:extLst>
              </p14:cNvPr>
              <p14:cNvContentPartPr/>
              <p14:nvPr/>
            </p14:nvContentPartPr>
            <p14:xfrm>
              <a:off x="3853941" y="2448192"/>
              <a:ext cx="170280" cy="10080"/>
            </p14:xfrm>
          </p:contentPart>
        </mc:Choice>
        <mc:Fallback xmlns="">
          <p:pic>
            <p:nvPicPr>
              <p:cNvPr id="18" name="Ink 17">
                <a:extLst>
                  <a:ext uri="{FF2B5EF4-FFF2-40B4-BE49-F238E27FC236}">
                    <a16:creationId xmlns:a16="http://schemas.microsoft.com/office/drawing/2014/main" id="{3951A691-9ABC-491B-B474-F1DC6F359B39}"/>
                  </a:ext>
                </a:extLst>
              </p:cNvPr>
              <p:cNvPicPr/>
              <p:nvPr/>
            </p:nvPicPr>
            <p:blipFill>
              <a:blip r:embed="rId3"/>
              <a:stretch>
                <a:fillRect/>
              </a:stretch>
            </p:blipFill>
            <p:spPr>
              <a:xfrm>
                <a:off x="3844960" y="2439502"/>
                <a:ext cx="187883" cy="27112"/>
              </a:xfrm>
              <a:prstGeom prst="rect">
                <a:avLst/>
              </a:prstGeom>
            </p:spPr>
          </p:pic>
        </mc:Fallback>
      </mc:AlternateContent>
      <p:sp>
        <p:nvSpPr>
          <p:cNvPr id="21" name="TextBox 20">
            <a:extLst>
              <a:ext uri="{FF2B5EF4-FFF2-40B4-BE49-F238E27FC236}">
                <a16:creationId xmlns:a16="http://schemas.microsoft.com/office/drawing/2014/main" id="{DA253A93-8FB8-431A-BEFC-2D09BC0E3E76}"/>
              </a:ext>
            </a:extLst>
          </p:cNvPr>
          <p:cNvSpPr txBox="1"/>
          <p:nvPr/>
        </p:nvSpPr>
        <p:spPr>
          <a:xfrm>
            <a:off x="328246" y="2840686"/>
            <a:ext cx="4637044" cy="338554"/>
          </a:xfrm>
          <a:prstGeom prst="rect">
            <a:avLst/>
          </a:prstGeom>
          <a:noFill/>
        </p:spPr>
        <p:txBody>
          <a:bodyPr wrap="square" rtlCol="0">
            <a:spAutoFit/>
          </a:bodyPr>
          <a:lstStyle/>
          <a:p>
            <a:r>
              <a:rPr lang="en-US" sz="1600">
                <a:solidFill>
                  <a:srgbClr val="3333CC"/>
                </a:solidFill>
              </a:rPr>
              <a:t>pylab.hist(array, bins, color, histtype, weights, labels)  </a:t>
            </a:r>
          </a:p>
        </p:txBody>
      </p:sp>
      <p:sp>
        <p:nvSpPr>
          <p:cNvPr id="22" name="TextBox 21">
            <a:extLst>
              <a:ext uri="{FF2B5EF4-FFF2-40B4-BE49-F238E27FC236}">
                <a16:creationId xmlns:a16="http://schemas.microsoft.com/office/drawing/2014/main" id="{9710A8FA-59D5-4AD0-9572-0F20E09F9C13}"/>
              </a:ext>
            </a:extLst>
          </p:cNvPr>
          <p:cNvSpPr txBox="1"/>
          <p:nvPr/>
        </p:nvSpPr>
        <p:spPr>
          <a:xfrm>
            <a:off x="5614220" y="2874558"/>
            <a:ext cx="3354614" cy="307777"/>
          </a:xfrm>
          <a:prstGeom prst="rect">
            <a:avLst/>
          </a:prstGeom>
          <a:noFill/>
        </p:spPr>
        <p:txBody>
          <a:bodyPr wrap="square">
            <a:spAutoFit/>
          </a:bodyPr>
          <a:lstStyle/>
          <a:p>
            <a:r>
              <a:rPr lang="en-US" sz="1400"/>
              <a:t>See the discussion in the pyplot section. </a:t>
            </a:r>
            <a:endParaRPr lang="en-US" sz="1400" i="1"/>
          </a:p>
        </p:txBody>
      </p:sp>
      <mc:AlternateContent xmlns:mc="http://schemas.openxmlformats.org/markup-compatibility/2006" xmlns:p14="http://schemas.microsoft.com/office/powerpoint/2010/main">
        <mc:Choice Requires="p14">
          <p:contentPart p14:bwMode="auto" r:id="rId4">
            <p14:nvContentPartPr>
              <p14:cNvPr id="23" name="Ink 22">
                <a:extLst>
                  <a:ext uri="{FF2B5EF4-FFF2-40B4-BE49-F238E27FC236}">
                    <a16:creationId xmlns:a16="http://schemas.microsoft.com/office/drawing/2014/main" id="{653A07F1-22A0-49FD-9C56-8FF550170BC6}"/>
                  </a:ext>
                </a:extLst>
              </p14:cNvPr>
              <p14:cNvContentPartPr/>
              <p14:nvPr/>
            </p14:nvContentPartPr>
            <p14:xfrm>
              <a:off x="5208771" y="3031802"/>
              <a:ext cx="265320" cy="19800"/>
            </p14:xfrm>
          </p:contentPart>
        </mc:Choice>
        <mc:Fallback xmlns="">
          <p:pic>
            <p:nvPicPr>
              <p:cNvPr id="23" name="Ink 22">
                <a:extLst>
                  <a:ext uri="{FF2B5EF4-FFF2-40B4-BE49-F238E27FC236}">
                    <a16:creationId xmlns:a16="http://schemas.microsoft.com/office/drawing/2014/main" id="{653A07F1-22A0-49FD-9C56-8FF550170BC6}"/>
                  </a:ext>
                </a:extLst>
              </p:cNvPr>
              <p:cNvPicPr/>
              <p:nvPr/>
            </p:nvPicPr>
            <p:blipFill>
              <a:blip r:embed="rId5"/>
              <a:stretch>
                <a:fillRect/>
              </a:stretch>
            </p:blipFill>
            <p:spPr>
              <a:xfrm>
                <a:off x="5199771" y="3022802"/>
                <a:ext cx="282960" cy="37440"/>
              </a:xfrm>
              <a:prstGeom prst="rect">
                <a:avLst/>
              </a:prstGeom>
            </p:spPr>
          </p:pic>
        </mc:Fallback>
      </mc:AlternateContent>
      <p:sp>
        <p:nvSpPr>
          <p:cNvPr id="17" name="TextBox 16">
            <a:extLst>
              <a:ext uri="{FF2B5EF4-FFF2-40B4-BE49-F238E27FC236}">
                <a16:creationId xmlns:a16="http://schemas.microsoft.com/office/drawing/2014/main" id="{FBE5AD22-9CF0-4E43-A97A-9B82E3DB274E}"/>
              </a:ext>
            </a:extLst>
          </p:cNvPr>
          <p:cNvSpPr txBox="1"/>
          <p:nvPr/>
        </p:nvSpPr>
        <p:spPr>
          <a:xfrm>
            <a:off x="337742" y="1695576"/>
            <a:ext cx="2828245" cy="338554"/>
          </a:xfrm>
          <a:prstGeom prst="rect">
            <a:avLst/>
          </a:prstGeom>
          <a:noFill/>
        </p:spPr>
        <p:txBody>
          <a:bodyPr wrap="square" rtlCol="0">
            <a:spAutoFit/>
          </a:bodyPr>
          <a:lstStyle/>
          <a:p>
            <a:r>
              <a:rPr lang="en-US" sz="1600">
                <a:solidFill>
                  <a:srgbClr val="3333CC"/>
                </a:solidFill>
              </a:rPr>
              <a:t>pylab.plot(domain, range, etc.)  </a:t>
            </a:r>
          </a:p>
        </p:txBody>
      </p:sp>
      <p:sp>
        <p:nvSpPr>
          <p:cNvPr id="24" name="TextBox 23">
            <a:extLst>
              <a:ext uri="{FF2B5EF4-FFF2-40B4-BE49-F238E27FC236}">
                <a16:creationId xmlns:a16="http://schemas.microsoft.com/office/drawing/2014/main" id="{70424C55-8480-4DBC-AA31-FA977C02FA3D}"/>
              </a:ext>
            </a:extLst>
          </p:cNvPr>
          <p:cNvSpPr txBox="1"/>
          <p:nvPr/>
        </p:nvSpPr>
        <p:spPr>
          <a:xfrm>
            <a:off x="3456757" y="1730134"/>
            <a:ext cx="2909422" cy="307777"/>
          </a:xfrm>
          <a:prstGeom prst="rect">
            <a:avLst/>
          </a:prstGeom>
          <a:noFill/>
        </p:spPr>
        <p:txBody>
          <a:bodyPr wrap="square">
            <a:spAutoFit/>
          </a:bodyPr>
          <a:lstStyle/>
          <a:p>
            <a:r>
              <a:rPr lang="en-US" sz="1400"/>
              <a:t>Plots points and connects with line.</a:t>
            </a:r>
          </a:p>
        </p:txBody>
      </p:sp>
      <mc:AlternateContent xmlns:mc="http://schemas.openxmlformats.org/markup-compatibility/2006" xmlns:p14="http://schemas.microsoft.com/office/powerpoint/2010/main">
        <mc:Choice Requires="p14">
          <p:contentPart p14:bwMode="auto" r:id="rId6">
            <p14:nvContentPartPr>
              <p14:cNvPr id="25" name="Ink 24">
                <a:extLst>
                  <a:ext uri="{FF2B5EF4-FFF2-40B4-BE49-F238E27FC236}">
                    <a16:creationId xmlns:a16="http://schemas.microsoft.com/office/drawing/2014/main" id="{98F0A4C6-366C-42E1-8B36-00E3ECCD764A}"/>
                  </a:ext>
                </a:extLst>
              </p14:cNvPr>
              <p14:cNvContentPartPr/>
              <p14:nvPr/>
            </p14:nvContentPartPr>
            <p14:xfrm>
              <a:off x="3226232" y="1884022"/>
              <a:ext cx="170280" cy="10080"/>
            </p14:xfrm>
          </p:contentPart>
        </mc:Choice>
        <mc:Fallback xmlns="">
          <p:pic>
            <p:nvPicPr>
              <p:cNvPr id="25" name="Ink 24">
                <a:extLst>
                  <a:ext uri="{FF2B5EF4-FFF2-40B4-BE49-F238E27FC236}">
                    <a16:creationId xmlns:a16="http://schemas.microsoft.com/office/drawing/2014/main" id="{98F0A4C6-366C-42E1-8B36-00E3ECCD764A}"/>
                  </a:ext>
                </a:extLst>
              </p:cNvPr>
              <p:cNvPicPr/>
              <p:nvPr/>
            </p:nvPicPr>
            <p:blipFill>
              <a:blip r:embed="rId3"/>
              <a:stretch>
                <a:fillRect/>
              </a:stretch>
            </p:blipFill>
            <p:spPr>
              <a:xfrm>
                <a:off x="3217251" y="1875332"/>
                <a:ext cx="187883" cy="27112"/>
              </a:xfrm>
              <a:prstGeom prst="rect">
                <a:avLst/>
              </a:prstGeom>
            </p:spPr>
          </p:pic>
        </mc:Fallback>
      </mc:AlternateContent>
      <p:sp>
        <p:nvSpPr>
          <p:cNvPr id="9" name="TextBox 8">
            <a:extLst>
              <a:ext uri="{FF2B5EF4-FFF2-40B4-BE49-F238E27FC236}">
                <a16:creationId xmlns:a16="http://schemas.microsoft.com/office/drawing/2014/main" id="{9C79CA1C-628E-F22D-D6AA-33982D3C3A7D}"/>
              </a:ext>
            </a:extLst>
          </p:cNvPr>
          <p:cNvSpPr txBox="1"/>
          <p:nvPr/>
        </p:nvSpPr>
        <p:spPr>
          <a:xfrm>
            <a:off x="328246" y="983226"/>
            <a:ext cx="3437947" cy="338554"/>
          </a:xfrm>
          <a:prstGeom prst="rect">
            <a:avLst/>
          </a:prstGeom>
          <a:noFill/>
        </p:spPr>
        <p:txBody>
          <a:bodyPr wrap="square" rtlCol="0">
            <a:spAutoFit/>
          </a:bodyPr>
          <a:lstStyle/>
          <a:p>
            <a:r>
              <a:rPr lang="en-US" sz="1600"/>
              <a:t>Some more pylab plotting options,</a:t>
            </a:r>
          </a:p>
        </p:txBody>
      </p:sp>
    </p:spTree>
    <p:extLst>
      <p:ext uri="{BB962C8B-B14F-4D97-AF65-F5344CB8AC3E}">
        <p14:creationId xmlns:p14="http://schemas.microsoft.com/office/powerpoint/2010/main" val="35042514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51599F-02D1-453E-A4A0-B87FF22709EC}"/>
              </a:ext>
            </a:extLst>
          </p:cNvPr>
          <p:cNvSpPr txBox="1"/>
          <p:nvPr/>
        </p:nvSpPr>
        <p:spPr>
          <a:xfrm>
            <a:off x="263472" y="1303083"/>
            <a:ext cx="11240270" cy="584775"/>
          </a:xfrm>
          <a:prstGeom prst="rect">
            <a:avLst/>
          </a:prstGeom>
          <a:noFill/>
        </p:spPr>
        <p:txBody>
          <a:bodyPr wrap="square" rtlCol="0">
            <a:spAutoFit/>
          </a:bodyPr>
          <a:lstStyle/>
          <a:p>
            <a:r>
              <a:rPr lang="en-US" sz="1600"/>
              <a:t>Here’s another way to create plots.  This method seems a little more versatile in the types of plots it can create.  We create a </a:t>
            </a:r>
            <a:r>
              <a:rPr lang="en-US" sz="1600" err="1"/>
              <a:t>pyplot.axes</a:t>
            </a:r>
            <a:r>
              <a:rPr lang="en-US" sz="1600"/>
              <a:t>() object it seems, and base (almost) all commands off of that.  Again, you’d start of with </a:t>
            </a:r>
            <a:r>
              <a:rPr lang="en-US" sz="1600" b="1" i="1"/>
              <a:t>from</a:t>
            </a:r>
            <a:r>
              <a:rPr lang="en-US" sz="1600" b="1"/>
              <a:t> matplotlib </a:t>
            </a:r>
            <a:r>
              <a:rPr lang="en-US" sz="1600" b="1" i="1"/>
              <a:t>import</a:t>
            </a:r>
            <a:r>
              <a:rPr lang="en-US" sz="1600" b="1"/>
              <a:t> </a:t>
            </a:r>
            <a:r>
              <a:rPr lang="en-US" sz="1600" b="1" err="1"/>
              <a:t>pyplot</a:t>
            </a:r>
            <a:r>
              <a:rPr lang="en-US" sz="1600"/>
              <a:t>.   </a:t>
            </a:r>
          </a:p>
        </p:txBody>
      </p:sp>
      <p:sp>
        <p:nvSpPr>
          <p:cNvPr id="14" name="TextBox 13">
            <a:extLst>
              <a:ext uri="{FF2B5EF4-FFF2-40B4-BE49-F238E27FC236}">
                <a16:creationId xmlns:a16="http://schemas.microsoft.com/office/drawing/2014/main" id="{B161942A-9C7E-F459-9F5E-9E23120B3A6A}"/>
              </a:ext>
            </a:extLst>
          </p:cNvPr>
          <p:cNvSpPr txBox="1"/>
          <p:nvPr/>
        </p:nvSpPr>
        <p:spPr>
          <a:xfrm>
            <a:off x="3952103" y="134009"/>
            <a:ext cx="4496167" cy="461665"/>
          </a:xfrm>
          <a:prstGeom prst="rect">
            <a:avLst/>
          </a:prstGeom>
          <a:noFill/>
        </p:spPr>
        <p:txBody>
          <a:bodyPr wrap="none" rtlCol="0">
            <a:spAutoFit/>
          </a:bodyPr>
          <a:lstStyle/>
          <a:p>
            <a:r>
              <a:rPr lang="en-US" sz="2400" b="1" u="sng">
                <a:solidFill>
                  <a:srgbClr val="FF0000"/>
                </a:solidFill>
              </a:rPr>
              <a:t>Matplotlib (figure, axes, subplots)</a:t>
            </a:r>
          </a:p>
        </p:txBody>
      </p:sp>
      <p:sp>
        <p:nvSpPr>
          <p:cNvPr id="11" name="TextBox 10">
            <a:extLst>
              <a:ext uri="{FF2B5EF4-FFF2-40B4-BE49-F238E27FC236}">
                <a16:creationId xmlns:a16="http://schemas.microsoft.com/office/drawing/2014/main" id="{FA29BA5C-ADB5-0A3A-A68F-C2EDCA0372A6}"/>
              </a:ext>
            </a:extLst>
          </p:cNvPr>
          <p:cNvSpPr txBox="1"/>
          <p:nvPr/>
        </p:nvSpPr>
        <p:spPr>
          <a:xfrm>
            <a:off x="295326" y="2637831"/>
            <a:ext cx="3940287" cy="338554"/>
          </a:xfrm>
          <a:prstGeom prst="rect">
            <a:avLst/>
          </a:prstGeom>
          <a:noFill/>
        </p:spPr>
        <p:txBody>
          <a:bodyPr wrap="square">
            <a:spAutoFit/>
          </a:bodyPr>
          <a:lstStyle/>
          <a:p>
            <a:r>
              <a:rPr lang="en-US" sz="1600">
                <a:solidFill>
                  <a:srgbClr val="3333CC"/>
                </a:solidFill>
              </a:rPr>
              <a:t>figure, nameofaxes = pyplot.subplots(a,b)</a:t>
            </a:r>
          </a:p>
        </p:txBody>
      </p:sp>
      <p:sp>
        <p:nvSpPr>
          <p:cNvPr id="22" name="TextBox 21">
            <a:extLst>
              <a:ext uri="{FF2B5EF4-FFF2-40B4-BE49-F238E27FC236}">
                <a16:creationId xmlns:a16="http://schemas.microsoft.com/office/drawing/2014/main" id="{A542B0CB-077A-4569-4F2A-27BCCE0010BA}"/>
              </a:ext>
            </a:extLst>
          </p:cNvPr>
          <p:cNvSpPr txBox="1"/>
          <p:nvPr/>
        </p:nvSpPr>
        <p:spPr>
          <a:xfrm>
            <a:off x="263473" y="4256622"/>
            <a:ext cx="6634540" cy="338554"/>
          </a:xfrm>
          <a:prstGeom prst="rect">
            <a:avLst/>
          </a:prstGeom>
          <a:noFill/>
        </p:spPr>
        <p:txBody>
          <a:bodyPr wrap="square">
            <a:spAutoFit/>
          </a:bodyPr>
          <a:lstStyle/>
          <a:p>
            <a:r>
              <a:rPr lang="en-US" sz="1600">
                <a:solidFill>
                  <a:srgbClr val="3333CC"/>
                </a:solidFill>
              </a:rPr>
              <a:t>nameofaxes[i][j].typeofplot(Lx, Ly, color = ‘color’, marker = ‘o,+,-, etc.’, lw = #)</a:t>
            </a:r>
          </a:p>
        </p:txBody>
      </p:sp>
      <mc:AlternateContent xmlns:mc="http://schemas.openxmlformats.org/markup-compatibility/2006" xmlns:p14="http://schemas.microsoft.com/office/powerpoint/2010/main">
        <mc:Choice Requires="p14">
          <p:contentPart p14:bwMode="auto" r:id="rId3">
            <p14:nvContentPartPr>
              <p14:cNvPr id="39" name="Ink 38">
                <a:extLst>
                  <a:ext uri="{FF2B5EF4-FFF2-40B4-BE49-F238E27FC236}">
                    <a16:creationId xmlns:a16="http://schemas.microsoft.com/office/drawing/2014/main" id="{AF565A7B-9785-FAAF-77C4-608337AA5249}"/>
                  </a:ext>
                </a:extLst>
              </p14:cNvPr>
              <p14:cNvContentPartPr/>
              <p14:nvPr/>
            </p14:nvContentPartPr>
            <p14:xfrm>
              <a:off x="4008606" y="2809066"/>
              <a:ext cx="448200" cy="39960"/>
            </p14:xfrm>
          </p:contentPart>
        </mc:Choice>
        <mc:Fallback xmlns="">
          <p:pic>
            <p:nvPicPr>
              <p:cNvPr id="39" name="Ink 38">
                <a:extLst>
                  <a:ext uri="{FF2B5EF4-FFF2-40B4-BE49-F238E27FC236}">
                    <a16:creationId xmlns:a16="http://schemas.microsoft.com/office/drawing/2014/main" id="{AF565A7B-9785-FAAF-77C4-608337AA5249}"/>
                  </a:ext>
                </a:extLst>
              </p:cNvPr>
              <p:cNvPicPr/>
              <p:nvPr/>
            </p:nvPicPr>
            <p:blipFill>
              <a:blip r:embed="rId4"/>
              <a:stretch>
                <a:fillRect/>
              </a:stretch>
            </p:blipFill>
            <p:spPr>
              <a:xfrm>
                <a:off x="4002481" y="2802946"/>
                <a:ext cx="460450" cy="52200"/>
              </a:xfrm>
              <a:prstGeom prst="rect">
                <a:avLst/>
              </a:prstGeom>
            </p:spPr>
          </p:pic>
        </mc:Fallback>
      </mc:AlternateContent>
      <p:sp>
        <p:nvSpPr>
          <p:cNvPr id="44" name="TextBox 43">
            <a:extLst>
              <a:ext uri="{FF2B5EF4-FFF2-40B4-BE49-F238E27FC236}">
                <a16:creationId xmlns:a16="http://schemas.microsoft.com/office/drawing/2014/main" id="{489B4250-5829-FD80-5A45-825841B126A2}"/>
              </a:ext>
            </a:extLst>
          </p:cNvPr>
          <p:cNvSpPr txBox="1"/>
          <p:nvPr/>
        </p:nvSpPr>
        <p:spPr>
          <a:xfrm>
            <a:off x="4602202" y="2624602"/>
            <a:ext cx="7294472" cy="1384995"/>
          </a:xfrm>
          <a:prstGeom prst="rect">
            <a:avLst/>
          </a:prstGeom>
          <a:noFill/>
        </p:spPr>
        <p:txBody>
          <a:bodyPr wrap="square" rtlCol="0">
            <a:spAutoFit/>
          </a:bodyPr>
          <a:lstStyle/>
          <a:p>
            <a:r>
              <a:rPr lang="en-US" sz="1400"/>
              <a:t>creates a figure and an a*b grid of axes/subplots.  If just wanted to create a single plot, then could leave off the a,b argument entirely, and just say pyplot.subplots(). If a = 3, b = 1, say, then nameofaxes would just be a tuple of axes, and instead of nameofaxes, can write, e.g., (ax0, ax1, ax2).  Same if a = 1, b = 3.  And then down below, instead of invoking nameofaxes[0, 1, or 2], can just invoke ax0, ax1, or ax2. Also takes </a:t>
            </a:r>
            <a:r>
              <a:rPr lang="en-US" sz="1400" b="1"/>
              <a:t>sharex=True/False</a:t>
            </a:r>
            <a:r>
              <a:rPr lang="en-US" sz="1400"/>
              <a:t>, </a:t>
            </a:r>
            <a:r>
              <a:rPr lang="en-US" sz="1400" b="1"/>
              <a:t>sharey=True/False </a:t>
            </a:r>
            <a:r>
              <a:rPr lang="en-US" sz="1400"/>
              <a:t>argument if you want all graphs to have same x or y scales. Another argument is </a:t>
            </a:r>
            <a:r>
              <a:rPr lang="en-US" sz="1400" b="1"/>
              <a:t>figsize = (m,n)</a:t>
            </a:r>
            <a:r>
              <a:rPr lang="en-US" sz="1400"/>
              <a:t>.</a:t>
            </a:r>
          </a:p>
        </p:txBody>
      </p:sp>
      <p:sp>
        <p:nvSpPr>
          <p:cNvPr id="2" name="TextBox 1">
            <a:extLst>
              <a:ext uri="{FF2B5EF4-FFF2-40B4-BE49-F238E27FC236}">
                <a16:creationId xmlns:a16="http://schemas.microsoft.com/office/drawing/2014/main" id="{5E21960D-0AF9-6B99-1389-C7B238222530}"/>
              </a:ext>
            </a:extLst>
          </p:cNvPr>
          <p:cNvSpPr txBox="1"/>
          <p:nvPr/>
        </p:nvSpPr>
        <p:spPr>
          <a:xfrm>
            <a:off x="7338582" y="4256622"/>
            <a:ext cx="4389212" cy="738664"/>
          </a:xfrm>
          <a:prstGeom prst="rect">
            <a:avLst/>
          </a:prstGeom>
          <a:noFill/>
        </p:spPr>
        <p:txBody>
          <a:bodyPr wrap="square" rtlCol="0">
            <a:spAutoFit/>
          </a:bodyPr>
          <a:lstStyle/>
          <a:p>
            <a:r>
              <a:rPr lang="en-US" sz="1400"/>
              <a:t>have the typical plotting options.  And we specify the subplot of interest via the [i][j] index, like we would a numpy array.  </a:t>
            </a:r>
          </a:p>
        </p:txBody>
      </p:sp>
      <mc:AlternateContent xmlns:mc="http://schemas.openxmlformats.org/markup-compatibility/2006" xmlns:p14="http://schemas.microsoft.com/office/powerpoint/2010/main">
        <mc:Choice Requires="p14">
          <p:contentPart p14:bwMode="auto" r:id="rId5">
            <p14:nvContentPartPr>
              <p14:cNvPr id="4" name="Ink 3">
                <a:extLst>
                  <a:ext uri="{FF2B5EF4-FFF2-40B4-BE49-F238E27FC236}">
                    <a16:creationId xmlns:a16="http://schemas.microsoft.com/office/drawing/2014/main" id="{9ADD969C-81A5-44BC-263E-20EC39541377}"/>
                  </a:ext>
                </a:extLst>
              </p14:cNvPr>
              <p14:cNvContentPartPr/>
              <p14:nvPr/>
            </p14:nvContentPartPr>
            <p14:xfrm>
              <a:off x="6821334" y="4424953"/>
              <a:ext cx="431640" cy="45360"/>
            </p14:xfrm>
          </p:contentPart>
        </mc:Choice>
        <mc:Fallback xmlns="">
          <p:pic>
            <p:nvPicPr>
              <p:cNvPr id="4" name="Ink 3">
                <a:extLst>
                  <a:ext uri="{FF2B5EF4-FFF2-40B4-BE49-F238E27FC236}">
                    <a16:creationId xmlns:a16="http://schemas.microsoft.com/office/drawing/2014/main" id="{9ADD969C-81A5-44BC-263E-20EC39541377}"/>
                  </a:ext>
                </a:extLst>
              </p:cNvPr>
              <p:cNvPicPr/>
              <p:nvPr/>
            </p:nvPicPr>
            <p:blipFill>
              <a:blip r:embed="rId6"/>
              <a:stretch>
                <a:fillRect/>
              </a:stretch>
            </p:blipFill>
            <p:spPr>
              <a:xfrm>
                <a:off x="6815214" y="4418881"/>
                <a:ext cx="443880" cy="57504"/>
              </a:xfrm>
              <a:prstGeom prst="rect">
                <a:avLst/>
              </a:prstGeom>
            </p:spPr>
          </p:pic>
        </mc:Fallback>
      </mc:AlternateContent>
      <p:sp>
        <p:nvSpPr>
          <p:cNvPr id="5" name="TextBox 4">
            <a:extLst>
              <a:ext uri="{FF2B5EF4-FFF2-40B4-BE49-F238E27FC236}">
                <a16:creationId xmlns:a16="http://schemas.microsoft.com/office/drawing/2014/main" id="{C7F33596-4405-A29A-2BD5-7431827F403C}"/>
              </a:ext>
            </a:extLst>
          </p:cNvPr>
          <p:cNvSpPr txBox="1"/>
          <p:nvPr/>
        </p:nvSpPr>
        <p:spPr>
          <a:xfrm>
            <a:off x="314125" y="2130955"/>
            <a:ext cx="2419244" cy="338554"/>
          </a:xfrm>
          <a:prstGeom prst="rect">
            <a:avLst/>
          </a:prstGeom>
          <a:noFill/>
        </p:spPr>
        <p:txBody>
          <a:bodyPr wrap="square">
            <a:spAutoFit/>
          </a:bodyPr>
          <a:lstStyle/>
          <a:p>
            <a:r>
              <a:rPr lang="en-US" sz="1600">
                <a:solidFill>
                  <a:srgbClr val="3333CC"/>
                </a:solidFill>
              </a:rPr>
              <a:t>pyplot.style.use(“a style”)</a:t>
            </a:r>
          </a:p>
        </p:txBody>
      </p:sp>
      <mc:AlternateContent xmlns:mc="http://schemas.openxmlformats.org/markup-compatibility/2006" xmlns:p14="http://schemas.microsoft.com/office/powerpoint/2010/main">
        <mc:Choice Requires="p14">
          <p:contentPart p14:bwMode="auto" r:id="rId7">
            <p14:nvContentPartPr>
              <p14:cNvPr id="9" name="Ink 8">
                <a:extLst>
                  <a:ext uri="{FF2B5EF4-FFF2-40B4-BE49-F238E27FC236}">
                    <a16:creationId xmlns:a16="http://schemas.microsoft.com/office/drawing/2014/main" id="{26E4B80F-DAAD-7749-6B95-8CACFBABF880}"/>
                  </a:ext>
                </a:extLst>
              </p14:cNvPr>
              <p14:cNvContentPartPr/>
              <p14:nvPr/>
            </p14:nvContentPartPr>
            <p14:xfrm>
              <a:off x="2713575" y="2290726"/>
              <a:ext cx="460800" cy="100080"/>
            </p14:xfrm>
          </p:contentPart>
        </mc:Choice>
        <mc:Fallback xmlns="">
          <p:pic>
            <p:nvPicPr>
              <p:cNvPr id="9" name="Ink 8">
                <a:extLst>
                  <a:ext uri="{FF2B5EF4-FFF2-40B4-BE49-F238E27FC236}">
                    <a16:creationId xmlns:a16="http://schemas.microsoft.com/office/drawing/2014/main" id="{26E4B80F-DAAD-7749-6B95-8CACFBABF880}"/>
                  </a:ext>
                </a:extLst>
              </p:cNvPr>
              <p:cNvPicPr/>
              <p:nvPr/>
            </p:nvPicPr>
            <p:blipFill>
              <a:blip r:embed="rId8"/>
              <a:stretch>
                <a:fillRect/>
              </a:stretch>
            </p:blipFill>
            <p:spPr>
              <a:xfrm>
                <a:off x="2707450" y="2284606"/>
                <a:ext cx="473050" cy="112320"/>
              </a:xfrm>
              <a:prstGeom prst="rect">
                <a:avLst/>
              </a:prstGeom>
            </p:spPr>
          </p:pic>
        </mc:Fallback>
      </mc:AlternateContent>
      <p:sp>
        <p:nvSpPr>
          <p:cNvPr id="10" name="TextBox 9">
            <a:extLst>
              <a:ext uri="{FF2B5EF4-FFF2-40B4-BE49-F238E27FC236}">
                <a16:creationId xmlns:a16="http://schemas.microsoft.com/office/drawing/2014/main" id="{3193288E-2F5D-BD07-EF15-7A250245D1EF}"/>
              </a:ext>
            </a:extLst>
          </p:cNvPr>
          <p:cNvSpPr txBox="1"/>
          <p:nvPr/>
        </p:nvSpPr>
        <p:spPr>
          <a:xfrm>
            <a:off x="3394801" y="2132956"/>
            <a:ext cx="7887562" cy="307777"/>
          </a:xfrm>
          <a:prstGeom prst="rect">
            <a:avLst/>
          </a:prstGeom>
          <a:noFill/>
        </p:spPr>
        <p:txBody>
          <a:bodyPr wrap="square" rtlCol="0">
            <a:spAutoFit/>
          </a:bodyPr>
          <a:lstStyle/>
          <a:p>
            <a:r>
              <a:rPr lang="en-US" sz="1400"/>
              <a:t>sets plot to a certain style.  Among the possibilities are “seaborn-colorblind”, “grayscale”, “ggplot”, etc.  </a:t>
            </a:r>
          </a:p>
        </p:txBody>
      </p:sp>
    </p:spTree>
    <p:extLst>
      <p:ext uri="{BB962C8B-B14F-4D97-AF65-F5344CB8AC3E}">
        <p14:creationId xmlns:p14="http://schemas.microsoft.com/office/powerpoint/2010/main" val="64929802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51599F-02D1-453E-A4A0-B87FF22709EC}"/>
              </a:ext>
            </a:extLst>
          </p:cNvPr>
          <p:cNvSpPr txBox="1"/>
          <p:nvPr/>
        </p:nvSpPr>
        <p:spPr>
          <a:xfrm>
            <a:off x="302801" y="759322"/>
            <a:ext cx="3639470" cy="338554"/>
          </a:xfrm>
          <a:prstGeom prst="rect">
            <a:avLst/>
          </a:prstGeom>
          <a:noFill/>
        </p:spPr>
        <p:txBody>
          <a:bodyPr wrap="square" rtlCol="0">
            <a:spAutoFit/>
          </a:bodyPr>
          <a:lstStyle/>
          <a:p>
            <a:r>
              <a:rPr lang="en-US" sz="1600"/>
              <a:t>And here’s some more lines,</a:t>
            </a:r>
          </a:p>
        </p:txBody>
      </p:sp>
      <p:sp>
        <p:nvSpPr>
          <p:cNvPr id="14" name="TextBox 13">
            <a:extLst>
              <a:ext uri="{FF2B5EF4-FFF2-40B4-BE49-F238E27FC236}">
                <a16:creationId xmlns:a16="http://schemas.microsoft.com/office/drawing/2014/main" id="{B161942A-9C7E-F459-9F5E-9E23120B3A6A}"/>
              </a:ext>
            </a:extLst>
          </p:cNvPr>
          <p:cNvSpPr txBox="1"/>
          <p:nvPr/>
        </p:nvSpPr>
        <p:spPr>
          <a:xfrm>
            <a:off x="3952103" y="134009"/>
            <a:ext cx="4496167" cy="461665"/>
          </a:xfrm>
          <a:prstGeom prst="rect">
            <a:avLst/>
          </a:prstGeom>
          <a:noFill/>
        </p:spPr>
        <p:txBody>
          <a:bodyPr wrap="none" rtlCol="0">
            <a:spAutoFit/>
          </a:bodyPr>
          <a:lstStyle/>
          <a:p>
            <a:r>
              <a:rPr lang="en-US" sz="2400" b="1" u="sng">
                <a:solidFill>
                  <a:srgbClr val="FF0000"/>
                </a:solidFill>
              </a:rPr>
              <a:t>Matplotlib (figure, axes, subplots)</a:t>
            </a:r>
          </a:p>
        </p:txBody>
      </p:sp>
      <p:sp>
        <p:nvSpPr>
          <p:cNvPr id="32" name="Rectangle 31">
            <a:extLst>
              <a:ext uri="{FF2B5EF4-FFF2-40B4-BE49-F238E27FC236}">
                <a16:creationId xmlns:a16="http://schemas.microsoft.com/office/drawing/2014/main" id="{545844EB-482F-E685-3EE3-7D46F786097E}"/>
              </a:ext>
            </a:extLst>
          </p:cNvPr>
          <p:cNvSpPr/>
          <p:nvPr/>
        </p:nvSpPr>
        <p:spPr>
          <a:xfrm>
            <a:off x="312633" y="5519881"/>
            <a:ext cx="1442416" cy="338554"/>
          </a:xfrm>
          <a:prstGeom prst="rect">
            <a:avLst/>
          </a:prstGeom>
        </p:spPr>
        <p:txBody>
          <a:bodyPr wrap="square">
            <a:spAutoFit/>
          </a:bodyPr>
          <a:lstStyle/>
          <a:p>
            <a:r>
              <a:rPr lang="en-US" sz="1600">
                <a:solidFill>
                  <a:srgbClr val="3333CC"/>
                </a:solidFill>
              </a:rPr>
              <a:t>pyplot.show() </a:t>
            </a:r>
          </a:p>
        </p:txBody>
      </p:sp>
      <p:sp>
        <p:nvSpPr>
          <p:cNvPr id="34" name="TextBox 33">
            <a:extLst>
              <a:ext uri="{FF2B5EF4-FFF2-40B4-BE49-F238E27FC236}">
                <a16:creationId xmlns:a16="http://schemas.microsoft.com/office/drawing/2014/main" id="{7EEF0841-50B9-0F93-356B-23B37A54A5D8}"/>
              </a:ext>
            </a:extLst>
          </p:cNvPr>
          <p:cNvSpPr txBox="1"/>
          <p:nvPr/>
        </p:nvSpPr>
        <p:spPr>
          <a:xfrm>
            <a:off x="312633" y="4095262"/>
            <a:ext cx="2224090" cy="338554"/>
          </a:xfrm>
          <a:prstGeom prst="rect">
            <a:avLst/>
          </a:prstGeom>
          <a:noFill/>
        </p:spPr>
        <p:txBody>
          <a:bodyPr wrap="square">
            <a:spAutoFit/>
          </a:bodyPr>
          <a:lstStyle/>
          <a:p>
            <a:r>
              <a:rPr lang="en-US" sz="1600">
                <a:solidFill>
                  <a:srgbClr val="3333CC"/>
                </a:solidFill>
              </a:rPr>
              <a:t>nameofaxes[i][j].grid()</a:t>
            </a:r>
          </a:p>
        </p:txBody>
      </p:sp>
      <p:sp>
        <p:nvSpPr>
          <p:cNvPr id="35" name="TextBox 34">
            <a:extLst>
              <a:ext uri="{FF2B5EF4-FFF2-40B4-BE49-F238E27FC236}">
                <a16:creationId xmlns:a16="http://schemas.microsoft.com/office/drawing/2014/main" id="{F5314F17-23D1-AC72-A0E2-2DE2BE088082}"/>
              </a:ext>
            </a:extLst>
          </p:cNvPr>
          <p:cNvSpPr txBox="1"/>
          <p:nvPr/>
        </p:nvSpPr>
        <p:spPr>
          <a:xfrm>
            <a:off x="312633" y="3606839"/>
            <a:ext cx="9863754" cy="338554"/>
          </a:xfrm>
          <a:prstGeom prst="rect">
            <a:avLst/>
          </a:prstGeom>
          <a:noFill/>
        </p:spPr>
        <p:txBody>
          <a:bodyPr wrap="square">
            <a:spAutoFit/>
          </a:bodyPr>
          <a:lstStyle/>
          <a:p>
            <a:r>
              <a:rPr lang="en-US" sz="1600">
                <a:solidFill>
                  <a:srgbClr val="3333CC"/>
                </a:solidFill>
              </a:rPr>
              <a:t>nameofaxes[i][j].annotate(‘annotation’, xy = (x</a:t>
            </a:r>
            <a:r>
              <a:rPr lang="en-US" sz="1600" baseline="-25000">
                <a:solidFill>
                  <a:srgbClr val="3333CC"/>
                </a:solidFill>
              </a:rPr>
              <a:t>0</a:t>
            </a:r>
            <a:r>
              <a:rPr lang="en-US" sz="1600">
                <a:solidFill>
                  <a:srgbClr val="3333CC"/>
                </a:solidFill>
              </a:rPr>
              <a:t>,y</a:t>
            </a:r>
            <a:r>
              <a:rPr lang="en-US" sz="1600" baseline="-25000">
                <a:solidFill>
                  <a:srgbClr val="3333CC"/>
                </a:solidFill>
              </a:rPr>
              <a:t>0</a:t>
            </a:r>
            <a:r>
              <a:rPr lang="en-US" sz="1600">
                <a:solidFill>
                  <a:srgbClr val="3333CC"/>
                </a:solidFill>
              </a:rPr>
              <a:t>), xytext = (x</a:t>
            </a:r>
            <a:r>
              <a:rPr lang="en-US" sz="1600" baseline="-25000">
                <a:solidFill>
                  <a:srgbClr val="3333CC"/>
                </a:solidFill>
              </a:rPr>
              <a:t>1</a:t>
            </a:r>
            <a:r>
              <a:rPr lang="en-US" sz="1600">
                <a:solidFill>
                  <a:srgbClr val="3333CC"/>
                </a:solidFill>
              </a:rPr>
              <a:t>,y</a:t>
            </a:r>
            <a:r>
              <a:rPr lang="en-US" sz="1600" baseline="-25000">
                <a:solidFill>
                  <a:srgbClr val="3333CC"/>
                </a:solidFill>
              </a:rPr>
              <a:t>1</a:t>
            </a:r>
            <a:r>
              <a:rPr lang="en-US" sz="1600">
                <a:solidFill>
                  <a:srgbClr val="3333CC"/>
                </a:solidFill>
              </a:rPr>
              <a:t>), arrowprops = {“arrowstyle”: “-&gt;”, “color”:”grey”}</a:t>
            </a:r>
          </a:p>
        </p:txBody>
      </p:sp>
      <p:sp>
        <p:nvSpPr>
          <p:cNvPr id="38" name="TextBox 37">
            <a:extLst>
              <a:ext uri="{FF2B5EF4-FFF2-40B4-BE49-F238E27FC236}">
                <a16:creationId xmlns:a16="http://schemas.microsoft.com/office/drawing/2014/main" id="{534402BE-7C04-5D6E-2631-E2FE566A0860}"/>
              </a:ext>
            </a:extLst>
          </p:cNvPr>
          <p:cNvSpPr txBox="1"/>
          <p:nvPr/>
        </p:nvSpPr>
        <p:spPr>
          <a:xfrm>
            <a:off x="5736225" y="4095262"/>
            <a:ext cx="5580704" cy="738664"/>
          </a:xfrm>
          <a:prstGeom prst="rect">
            <a:avLst/>
          </a:prstGeom>
          <a:noFill/>
        </p:spPr>
        <p:txBody>
          <a:bodyPr wrap="square" rtlCol="0">
            <a:spAutoFit/>
          </a:bodyPr>
          <a:lstStyle/>
          <a:p>
            <a:r>
              <a:rPr lang="en-US" sz="1400"/>
              <a:t>if want to draw arrow pointing to spot on graph.  (x</a:t>
            </a:r>
            <a:r>
              <a:rPr lang="en-US" sz="1400" baseline="-25000"/>
              <a:t>0</a:t>
            </a:r>
            <a:r>
              <a:rPr lang="en-US" sz="1400"/>
              <a:t>,y</a:t>
            </a:r>
            <a:r>
              <a:rPr lang="en-US" sz="1400" baseline="-25000"/>
              <a:t>0</a:t>
            </a:r>
            <a:r>
              <a:rPr lang="en-US" sz="1400"/>
              <a:t>) is location of point w/r to that axes’ coordinate system.  (x</a:t>
            </a:r>
            <a:r>
              <a:rPr lang="en-US" sz="1400" baseline="-25000"/>
              <a:t>1</a:t>
            </a:r>
            <a:r>
              <a:rPr lang="en-US" sz="1400"/>
              <a:t>,y</a:t>
            </a:r>
            <a:r>
              <a:rPr lang="en-US" sz="1400" baseline="-25000"/>
              <a:t>1</a:t>
            </a:r>
            <a:r>
              <a:rPr lang="en-US" sz="1400"/>
              <a:t>) is location of text.  arrow will point from r</a:t>
            </a:r>
            <a:r>
              <a:rPr lang="en-US" sz="1400" baseline="-25000"/>
              <a:t>1</a:t>
            </a:r>
            <a:r>
              <a:rPr lang="en-US" sz="1400"/>
              <a:t> to r</a:t>
            </a:r>
            <a:r>
              <a:rPr lang="en-US" sz="1400" baseline="-25000"/>
              <a:t>0</a:t>
            </a:r>
            <a:r>
              <a:rPr lang="en-US" sz="1400"/>
              <a:t>.  And the dictionary specifies arrow properties.</a:t>
            </a:r>
            <a:endParaRPr lang="en-US"/>
          </a:p>
        </p:txBody>
      </p:sp>
      <mc:AlternateContent xmlns:mc="http://schemas.openxmlformats.org/markup-compatibility/2006" xmlns:p14="http://schemas.microsoft.com/office/powerpoint/2010/main">
        <mc:Choice Requires="p14">
          <p:contentPart p14:bwMode="auto" r:id="rId3">
            <p14:nvContentPartPr>
              <p14:cNvPr id="42" name="Ink 41">
                <a:extLst>
                  <a:ext uri="{FF2B5EF4-FFF2-40B4-BE49-F238E27FC236}">
                    <a16:creationId xmlns:a16="http://schemas.microsoft.com/office/drawing/2014/main" id="{60837454-ACF9-E3EE-ED6A-468F59A4570A}"/>
                  </a:ext>
                </a:extLst>
              </p14:cNvPr>
              <p14:cNvContentPartPr/>
              <p14:nvPr/>
            </p14:nvContentPartPr>
            <p14:xfrm>
              <a:off x="10116975" y="3788477"/>
              <a:ext cx="404640" cy="293400"/>
            </p14:xfrm>
          </p:contentPart>
        </mc:Choice>
        <mc:Fallback xmlns="">
          <p:pic>
            <p:nvPicPr>
              <p:cNvPr id="42" name="Ink 41">
                <a:extLst>
                  <a:ext uri="{FF2B5EF4-FFF2-40B4-BE49-F238E27FC236}">
                    <a16:creationId xmlns:a16="http://schemas.microsoft.com/office/drawing/2014/main" id="{60837454-ACF9-E3EE-ED6A-468F59A4570A}"/>
                  </a:ext>
                </a:extLst>
              </p:cNvPr>
              <p:cNvPicPr/>
              <p:nvPr/>
            </p:nvPicPr>
            <p:blipFill>
              <a:blip r:embed="rId4"/>
              <a:stretch>
                <a:fillRect/>
              </a:stretch>
            </p:blipFill>
            <p:spPr>
              <a:xfrm>
                <a:off x="10110855" y="3782357"/>
                <a:ext cx="416880" cy="305640"/>
              </a:xfrm>
              <a:prstGeom prst="rect">
                <a:avLst/>
              </a:prstGeom>
            </p:spPr>
          </p:pic>
        </mc:Fallback>
      </mc:AlternateContent>
      <p:sp>
        <p:nvSpPr>
          <p:cNvPr id="43" name="TextBox 42">
            <a:extLst>
              <a:ext uri="{FF2B5EF4-FFF2-40B4-BE49-F238E27FC236}">
                <a16:creationId xmlns:a16="http://schemas.microsoft.com/office/drawing/2014/main" id="{9CCEB7C7-1EFD-9C60-9913-90995D5A05CD}"/>
              </a:ext>
            </a:extLst>
          </p:cNvPr>
          <p:cNvSpPr txBox="1"/>
          <p:nvPr/>
        </p:nvSpPr>
        <p:spPr>
          <a:xfrm>
            <a:off x="312633" y="4547317"/>
            <a:ext cx="2469896" cy="338554"/>
          </a:xfrm>
          <a:prstGeom prst="rect">
            <a:avLst/>
          </a:prstGeom>
          <a:noFill/>
        </p:spPr>
        <p:txBody>
          <a:bodyPr wrap="square">
            <a:spAutoFit/>
          </a:bodyPr>
          <a:lstStyle/>
          <a:p>
            <a:r>
              <a:rPr lang="en-US" sz="1600">
                <a:solidFill>
                  <a:srgbClr val="3333CC"/>
                </a:solidFill>
              </a:rPr>
              <a:t>nameofaxes[i][j].legend()</a:t>
            </a:r>
          </a:p>
        </p:txBody>
      </p:sp>
      <p:sp>
        <p:nvSpPr>
          <p:cNvPr id="5" name="TextBox 4">
            <a:extLst>
              <a:ext uri="{FF2B5EF4-FFF2-40B4-BE49-F238E27FC236}">
                <a16:creationId xmlns:a16="http://schemas.microsoft.com/office/drawing/2014/main" id="{4566A2B7-87E2-F865-5336-6106B5B8FAD2}"/>
              </a:ext>
            </a:extLst>
          </p:cNvPr>
          <p:cNvSpPr txBox="1"/>
          <p:nvPr/>
        </p:nvSpPr>
        <p:spPr>
          <a:xfrm>
            <a:off x="312633" y="5973891"/>
            <a:ext cx="3639470" cy="338554"/>
          </a:xfrm>
          <a:prstGeom prst="rect">
            <a:avLst/>
          </a:prstGeom>
          <a:noFill/>
        </p:spPr>
        <p:txBody>
          <a:bodyPr wrap="square" rtlCol="0">
            <a:spAutoFit/>
          </a:bodyPr>
          <a:lstStyle/>
          <a:p>
            <a:r>
              <a:rPr lang="en-US" sz="1600">
                <a:solidFill>
                  <a:srgbClr val="3333CC"/>
                </a:solidFill>
              </a:rPr>
              <a:t>fig.savefig(“path to saved file”, dpi = #)</a:t>
            </a:r>
          </a:p>
        </p:txBody>
      </p:sp>
      <p:sp>
        <p:nvSpPr>
          <p:cNvPr id="9" name="TextBox 8">
            <a:extLst>
              <a:ext uri="{FF2B5EF4-FFF2-40B4-BE49-F238E27FC236}">
                <a16:creationId xmlns:a16="http://schemas.microsoft.com/office/drawing/2014/main" id="{DF7C076D-9C1C-0D24-265F-4CD62F15E136}"/>
              </a:ext>
            </a:extLst>
          </p:cNvPr>
          <p:cNvSpPr txBox="1"/>
          <p:nvPr/>
        </p:nvSpPr>
        <p:spPr>
          <a:xfrm>
            <a:off x="4830817" y="5857511"/>
            <a:ext cx="6567480" cy="738664"/>
          </a:xfrm>
          <a:prstGeom prst="rect">
            <a:avLst/>
          </a:prstGeom>
          <a:noFill/>
        </p:spPr>
        <p:txBody>
          <a:bodyPr wrap="square" rtlCol="0">
            <a:spAutoFit/>
          </a:bodyPr>
          <a:lstStyle/>
          <a:p>
            <a:r>
              <a:rPr lang="en-US" sz="1400"/>
              <a:t>I think this line has to go before pyplot.show().  There are lots of arguments that pyplot.savefig can take, apropos how the borders and transparency of the figure is set.  dpi is dots per (square?) inch.  </a:t>
            </a:r>
          </a:p>
        </p:txBody>
      </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474BF332-65E5-ED7F-36F1-7425BD021A2D}"/>
                  </a:ext>
                </a:extLst>
              </p14:cNvPr>
              <p14:cNvContentPartPr/>
              <p14:nvPr/>
            </p14:nvContentPartPr>
            <p14:xfrm>
              <a:off x="3871955" y="6129757"/>
              <a:ext cx="683280" cy="24840"/>
            </p14:xfrm>
          </p:contentPart>
        </mc:Choice>
        <mc:Fallback xmlns="">
          <p:pic>
            <p:nvPicPr>
              <p:cNvPr id="10" name="Ink 9">
                <a:extLst>
                  <a:ext uri="{FF2B5EF4-FFF2-40B4-BE49-F238E27FC236}">
                    <a16:creationId xmlns:a16="http://schemas.microsoft.com/office/drawing/2014/main" id="{474BF332-65E5-ED7F-36F1-7425BD021A2D}"/>
                  </a:ext>
                </a:extLst>
              </p:cNvPr>
              <p:cNvPicPr/>
              <p:nvPr/>
            </p:nvPicPr>
            <p:blipFill>
              <a:blip r:embed="rId6"/>
              <a:stretch>
                <a:fillRect/>
              </a:stretch>
            </p:blipFill>
            <p:spPr>
              <a:xfrm>
                <a:off x="3862955" y="6120757"/>
                <a:ext cx="700920" cy="42480"/>
              </a:xfrm>
              <a:prstGeom prst="rect">
                <a:avLst/>
              </a:prstGeom>
            </p:spPr>
          </p:pic>
        </mc:Fallback>
      </mc:AlternateContent>
      <p:sp>
        <p:nvSpPr>
          <p:cNvPr id="12" name="TextBox 11">
            <a:extLst>
              <a:ext uri="{FF2B5EF4-FFF2-40B4-BE49-F238E27FC236}">
                <a16:creationId xmlns:a16="http://schemas.microsoft.com/office/drawing/2014/main" id="{CDD71746-68B7-0038-5FC0-0450F100C8AF}"/>
              </a:ext>
            </a:extLst>
          </p:cNvPr>
          <p:cNvSpPr txBox="1"/>
          <p:nvPr/>
        </p:nvSpPr>
        <p:spPr>
          <a:xfrm>
            <a:off x="312633" y="5025134"/>
            <a:ext cx="2381406" cy="338554"/>
          </a:xfrm>
          <a:prstGeom prst="rect">
            <a:avLst/>
          </a:prstGeom>
          <a:noFill/>
        </p:spPr>
        <p:txBody>
          <a:bodyPr wrap="square" rtlCol="0">
            <a:spAutoFit/>
          </a:bodyPr>
          <a:lstStyle/>
          <a:p>
            <a:r>
              <a:rPr lang="en-US" sz="1600">
                <a:solidFill>
                  <a:srgbClr val="3333CC"/>
                </a:solidFill>
              </a:rPr>
              <a:t>fig.set_size_inches([m,n])</a:t>
            </a:r>
          </a:p>
        </p:txBody>
      </p:sp>
      <p:sp>
        <p:nvSpPr>
          <p:cNvPr id="13" name="TextBox 12">
            <a:extLst>
              <a:ext uri="{FF2B5EF4-FFF2-40B4-BE49-F238E27FC236}">
                <a16:creationId xmlns:a16="http://schemas.microsoft.com/office/drawing/2014/main" id="{7F5BFF53-23E2-7410-0C06-4AE50191F6E4}"/>
              </a:ext>
            </a:extLst>
          </p:cNvPr>
          <p:cNvSpPr txBox="1"/>
          <p:nvPr/>
        </p:nvSpPr>
        <p:spPr>
          <a:xfrm>
            <a:off x="3660023" y="5065513"/>
            <a:ext cx="3153732" cy="307777"/>
          </a:xfrm>
          <a:prstGeom prst="rect">
            <a:avLst/>
          </a:prstGeom>
          <a:noFill/>
        </p:spPr>
        <p:txBody>
          <a:bodyPr wrap="square" rtlCol="0">
            <a:spAutoFit/>
          </a:bodyPr>
          <a:lstStyle/>
          <a:p>
            <a:r>
              <a:rPr lang="en-US" sz="1400"/>
              <a:t>can set the size of the figure this way,</a:t>
            </a:r>
          </a:p>
        </p:txBody>
      </p:sp>
      <mc:AlternateContent xmlns:mc="http://schemas.openxmlformats.org/markup-compatibility/2006" xmlns:p14="http://schemas.microsoft.com/office/powerpoint/2010/main">
        <mc:Choice Requires="p14">
          <p:contentPart p14:bwMode="auto" r:id="rId7">
            <p14:nvContentPartPr>
              <p14:cNvPr id="20" name="Ink 19">
                <a:extLst>
                  <a:ext uri="{FF2B5EF4-FFF2-40B4-BE49-F238E27FC236}">
                    <a16:creationId xmlns:a16="http://schemas.microsoft.com/office/drawing/2014/main" id="{74598472-3780-024B-591C-7A2DDDFE8F8C}"/>
                  </a:ext>
                </a:extLst>
              </p14:cNvPr>
              <p14:cNvContentPartPr/>
              <p14:nvPr/>
            </p14:nvContentPartPr>
            <p14:xfrm>
              <a:off x="2782529" y="5189629"/>
              <a:ext cx="683280" cy="24840"/>
            </p14:xfrm>
          </p:contentPart>
        </mc:Choice>
        <mc:Fallback xmlns="">
          <p:pic>
            <p:nvPicPr>
              <p:cNvPr id="20" name="Ink 19">
                <a:extLst>
                  <a:ext uri="{FF2B5EF4-FFF2-40B4-BE49-F238E27FC236}">
                    <a16:creationId xmlns:a16="http://schemas.microsoft.com/office/drawing/2014/main" id="{74598472-3780-024B-591C-7A2DDDFE8F8C}"/>
                  </a:ext>
                </a:extLst>
              </p:cNvPr>
              <p:cNvPicPr/>
              <p:nvPr/>
            </p:nvPicPr>
            <p:blipFill>
              <a:blip r:embed="rId6"/>
              <a:stretch>
                <a:fillRect/>
              </a:stretch>
            </p:blipFill>
            <p:spPr>
              <a:xfrm>
                <a:off x="2773529" y="5180629"/>
                <a:ext cx="700920" cy="42480"/>
              </a:xfrm>
              <a:prstGeom prst="rect">
                <a:avLst/>
              </a:prstGeom>
            </p:spPr>
          </p:pic>
        </mc:Fallback>
      </mc:AlternateContent>
      <p:sp>
        <p:nvSpPr>
          <p:cNvPr id="7" name="TextBox 6">
            <a:extLst>
              <a:ext uri="{FF2B5EF4-FFF2-40B4-BE49-F238E27FC236}">
                <a16:creationId xmlns:a16="http://schemas.microsoft.com/office/drawing/2014/main" id="{0CC211E9-D400-0ABA-0A07-F9639B34FEA1}"/>
              </a:ext>
            </a:extLst>
          </p:cNvPr>
          <p:cNvSpPr txBox="1"/>
          <p:nvPr/>
        </p:nvSpPr>
        <p:spPr>
          <a:xfrm>
            <a:off x="312633" y="1687653"/>
            <a:ext cx="2654618" cy="338554"/>
          </a:xfrm>
          <a:prstGeom prst="rect">
            <a:avLst/>
          </a:prstGeom>
          <a:noFill/>
        </p:spPr>
        <p:txBody>
          <a:bodyPr wrap="square">
            <a:spAutoFit/>
          </a:bodyPr>
          <a:lstStyle/>
          <a:p>
            <a:r>
              <a:rPr lang="en-US" sz="1600">
                <a:solidFill>
                  <a:srgbClr val="3333CC"/>
                </a:solidFill>
              </a:rPr>
              <a:t>nameofaxes[i][j].set_xlim(a,b)</a:t>
            </a:r>
          </a:p>
        </p:txBody>
      </p:sp>
      <p:sp>
        <p:nvSpPr>
          <p:cNvPr id="8" name="TextBox 7">
            <a:extLst>
              <a:ext uri="{FF2B5EF4-FFF2-40B4-BE49-F238E27FC236}">
                <a16:creationId xmlns:a16="http://schemas.microsoft.com/office/drawing/2014/main" id="{13527E85-1569-5A04-167C-607334416DD4}"/>
              </a:ext>
            </a:extLst>
          </p:cNvPr>
          <p:cNvSpPr txBox="1"/>
          <p:nvPr/>
        </p:nvSpPr>
        <p:spPr>
          <a:xfrm>
            <a:off x="334006" y="2180255"/>
            <a:ext cx="3233011" cy="338554"/>
          </a:xfrm>
          <a:prstGeom prst="rect">
            <a:avLst/>
          </a:prstGeom>
          <a:noFill/>
        </p:spPr>
        <p:txBody>
          <a:bodyPr wrap="square">
            <a:spAutoFit/>
          </a:bodyPr>
          <a:lstStyle/>
          <a:p>
            <a:r>
              <a:rPr lang="en-US" sz="1600">
                <a:solidFill>
                  <a:srgbClr val="3333CC"/>
                </a:solidFill>
              </a:rPr>
              <a:t>nameofaxes[i][j].set_xlabel(‘xlabel’)</a:t>
            </a:r>
          </a:p>
        </p:txBody>
      </p:sp>
      <mc:AlternateContent xmlns:mc="http://schemas.openxmlformats.org/markup-compatibility/2006" xmlns:p14="http://schemas.microsoft.com/office/powerpoint/2010/main">
        <mc:Choice Requires="p14">
          <p:contentPart p14:bwMode="auto" r:id="rId8">
            <p14:nvContentPartPr>
              <p14:cNvPr id="15" name="Ink 14">
                <a:extLst>
                  <a:ext uri="{FF2B5EF4-FFF2-40B4-BE49-F238E27FC236}">
                    <a16:creationId xmlns:a16="http://schemas.microsoft.com/office/drawing/2014/main" id="{D492DAD2-DCB2-0B7D-B071-D74084B162D0}"/>
                  </a:ext>
                </a:extLst>
              </p14:cNvPr>
              <p14:cNvContentPartPr/>
              <p14:nvPr/>
            </p14:nvContentPartPr>
            <p14:xfrm>
              <a:off x="8835738" y="1927143"/>
              <a:ext cx="245542" cy="1563605"/>
            </p14:xfrm>
          </p:contentPart>
        </mc:Choice>
        <mc:Fallback xmlns="">
          <p:pic>
            <p:nvPicPr>
              <p:cNvPr id="15" name="Ink 14">
                <a:extLst>
                  <a:ext uri="{FF2B5EF4-FFF2-40B4-BE49-F238E27FC236}">
                    <a16:creationId xmlns:a16="http://schemas.microsoft.com/office/drawing/2014/main" id="{D492DAD2-DCB2-0B7D-B071-D74084B162D0}"/>
                  </a:ext>
                </a:extLst>
              </p:cNvPr>
              <p:cNvPicPr/>
              <p:nvPr/>
            </p:nvPicPr>
            <p:blipFill>
              <a:blip r:embed="rId9"/>
              <a:stretch>
                <a:fillRect/>
              </a:stretch>
            </p:blipFill>
            <p:spPr>
              <a:xfrm>
                <a:off x="8829617" y="1921023"/>
                <a:ext cx="257783" cy="1575846"/>
              </a:xfrm>
              <a:prstGeom prst="rect">
                <a:avLst/>
              </a:prstGeom>
            </p:spPr>
          </p:pic>
        </mc:Fallback>
      </mc:AlternateContent>
      <p:sp>
        <p:nvSpPr>
          <p:cNvPr id="16" name="TextBox 15">
            <a:extLst>
              <a:ext uri="{FF2B5EF4-FFF2-40B4-BE49-F238E27FC236}">
                <a16:creationId xmlns:a16="http://schemas.microsoft.com/office/drawing/2014/main" id="{1C056275-FBF7-1D40-84B7-C41C58B3FABC}"/>
              </a:ext>
            </a:extLst>
          </p:cNvPr>
          <p:cNvSpPr txBox="1"/>
          <p:nvPr/>
        </p:nvSpPr>
        <p:spPr>
          <a:xfrm>
            <a:off x="9151306" y="2274765"/>
            <a:ext cx="2853040" cy="738664"/>
          </a:xfrm>
          <a:prstGeom prst="rect">
            <a:avLst/>
          </a:prstGeom>
          <a:noFill/>
        </p:spPr>
        <p:txBody>
          <a:bodyPr wrap="square" rtlCol="0">
            <a:spAutoFit/>
          </a:bodyPr>
          <a:lstStyle/>
          <a:p>
            <a:r>
              <a:rPr lang="en-US" sz="1400"/>
              <a:t>likewise for y coordinate.  Can also do: nameofaxes[i][j].set(title=“title”, xlim=(a,b), xlabel=“xlabel”, etc.)</a:t>
            </a:r>
          </a:p>
        </p:txBody>
      </p:sp>
      <p:sp>
        <p:nvSpPr>
          <p:cNvPr id="17" name="TextBox 16">
            <a:extLst>
              <a:ext uri="{FF2B5EF4-FFF2-40B4-BE49-F238E27FC236}">
                <a16:creationId xmlns:a16="http://schemas.microsoft.com/office/drawing/2014/main" id="{72BB2AA6-E694-D62F-098F-8B07E2453998}"/>
              </a:ext>
            </a:extLst>
          </p:cNvPr>
          <p:cNvSpPr txBox="1"/>
          <p:nvPr/>
        </p:nvSpPr>
        <p:spPr>
          <a:xfrm>
            <a:off x="312633" y="2644097"/>
            <a:ext cx="3972140" cy="338554"/>
          </a:xfrm>
          <a:prstGeom prst="rect">
            <a:avLst/>
          </a:prstGeom>
          <a:noFill/>
        </p:spPr>
        <p:txBody>
          <a:bodyPr wrap="square">
            <a:spAutoFit/>
          </a:bodyPr>
          <a:lstStyle/>
          <a:p>
            <a:r>
              <a:rPr lang="en-US" sz="1600">
                <a:solidFill>
                  <a:srgbClr val="3333CC"/>
                </a:solidFill>
              </a:rPr>
              <a:t>nameofaxes[i][j].tick_params(‘x’, color=“red”)</a:t>
            </a:r>
          </a:p>
        </p:txBody>
      </p:sp>
      <mc:AlternateContent xmlns:mc="http://schemas.openxmlformats.org/markup-compatibility/2006" xmlns:p14="http://schemas.microsoft.com/office/powerpoint/2010/main">
        <mc:Choice Requires="p14">
          <p:contentPart p14:bwMode="auto" r:id="rId10">
            <p14:nvContentPartPr>
              <p14:cNvPr id="18" name="Ink 17">
                <a:extLst>
                  <a:ext uri="{FF2B5EF4-FFF2-40B4-BE49-F238E27FC236}">
                    <a16:creationId xmlns:a16="http://schemas.microsoft.com/office/drawing/2014/main" id="{BDEC94D7-68FB-2BB1-87C4-19F394A9CF3C}"/>
                  </a:ext>
                </a:extLst>
              </p14:cNvPr>
              <p14:cNvContentPartPr/>
              <p14:nvPr/>
            </p14:nvContentPartPr>
            <p14:xfrm>
              <a:off x="4259699" y="2786661"/>
              <a:ext cx="449640" cy="39960"/>
            </p14:xfrm>
          </p:contentPart>
        </mc:Choice>
        <mc:Fallback xmlns="">
          <p:pic>
            <p:nvPicPr>
              <p:cNvPr id="18" name="Ink 17">
                <a:extLst>
                  <a:ext uri="{FF2B5EF4-FFF2-40B4-BE49-F238E27FC236}">
                    <a16:creationId xmlns:a16="http://schemas.microsoft.com/office/drawing/2014/main" id="{BDEC94D7-68FB-2BB1-87C4-19F394A9CF3C}"/>
                  </a:ext>
                </a:extLst>
              </p:cNvPr>
              <p:cNvPicPr/>
              <p:nvPr/>
            </p:nvPicPr>
            <p:blipFill>
              <a:blip r:embed="rId11"/>
              <a:stretch>
                <a:fillRect/>
              </a:stretch>
            </p:blipFill>
            <p:spPr>
              <a:xfrm>
                <a:off x="4253579" y="2780541"/>
                <a:ext cx="461880" cy="52200"/>
              </a:xfrm>
              <a:prstGeom prst="rect">
                <a:avLst/>
              </a:prstGeom>
            </p:spPr>
          </p:pic>
        </mc:Fallback>
      </mc:AlternateContent>
      <p:sp>
        <p:nvSpPr>
          <p:cNvPr id="19" name="TextBox 18">
            <a:extLst>
              <a:ext uri="{FF2B5EF4-FFF2-40B4-BE49-F238E27FC236}">
                <a16:creationId xmlns:a16="http://schemas.microsoft.com/office/drawing/2014/main" id="{973277C1-93B5-A52D-5BA2-C22804EB467A}"/>
              </a:ext>
            </a:extLst>
          </p:cNvPr>
          <p:cNvSpPr txBox="1"/>
          <p:nvPr/>
        </p:nvSpPr>
        <p:spPr>
          <a:xfrm flipH="1">
            <a:off x="4760091" y="2637364"/>
            <a:ext cx="2110403" cy="307777"/>
          </a:xfrm>
          <a:prstGeom prst="rect">
            <a:avLst/>
          </a:prstGeom>
          <a:noFill/>
        </p:spPr>
        <p:txBody>
          <a:bodyPr wrap="square" rtlCol="0">
            <a:spAutoFit/>
          </a:bodyPr>
          <a:lstStyle/>
          <a:p>
            <a:r>
              <a:rPr lang="en-US" sz="1400"/>
              <a:t>setting colors of tick marks</a:t>
            </a:r>
          </a:p>
        </p:txBody>
      </p:sp>
      <p:sp>
        <p:nvSpPr>
          <p:cNvPr id="4" name="TextBox 3">
            <a:extLst>
              <a:ext uri="{FF2B5EF4-FFF2-40B4-BE49-F238E27FC236}">
                <a16:creationId xmlns:a16="http://schemas.microsoft.com/office/drawing/2014/main" id="{E2477319-2C2E-77DA-8033-AFF61A342C3E}"/>
              </a:ext>
            </a:extLst>
          </p:cNvPr>
          <p:cNvSpPr txBox="1"/>
          <p:nvPr/>
        </p:nvSpPr>
        <p:spPr>
          <a:xfrm>
            <a:off x="312632" y="3120378"/>
            <a:ext cx="5371632" cy="338554"/>
          </a:xfrm>
          <a:prstGeom prst="rect">
            <a:avLst/>
          </a:prstGeom>
          <a:noFill/>
        </p:spPr>
        <p:txBody>
          <a:bodyPr wrap="square">
            <a:spAutoFit/>
          </a:bodyPr>
          <a:lstStyle/>
          <a:p>
            <a:r>
              <a:rPr lang="en-US" sz="1600">
                <a:solidFill>
                  <a:srgbClr val="3333CC"/>
                </a:solidFill>
              </a:rPr>
              <a:t>nameofaxes[i][j].set_xticklabels(list of labels, rotation = angle) </a:t>
            </a:r>
          </a:p>
        </p:txBody>
      </p:sp>
      <p:sp>
        <p:nvSpPr>
          <p:cNvPr id="6" name="Rectangle 5">
            <a:extLst>
              <a:ext uri="{FF2B5EF4-FFF2-40B4-BE49-F238E27FC236}">
                <a16:creationId xmlns:a16="http://schemas.microsoft.com/office/drawing/2014/main" id="{6A2A1811-3930-D704-2812-2ACE1966200D}"/>
              </a:ext>
            </a:extLst>
          </p:cNvPr>
          <p:cNvSpPr/>
          <p:nvPr/>
        </p:nvSpPr>
        <p:spPr>
          <a:xfrm>
            <a:off x="6055948" y="3109438"/>
            <a:ext cx="2880852" cy="307777"/>
          </a:xfrm>
          <a:prstGeom prst="rect">
            <a:avLst/>
          </a:prstGeom>
        </p:spPr>
        <p:txBody>
          <a:bodyPr wrap="square">
            <a:spAutoFit/>
          </a:bodyPr>
          <a:lstStyle/>
          <a:p>
            <a:r>
              <a:rPr lang="en-US" sz="1400"/>
              <a:t>rotates the labels by specified angle.  </a:t>
            </a:r>
          </a:p>
        </p:txBody>
      </p:sp>
      <mc:AlternateContent xmlns:mc="http://schemas.openxmlformats.org/markup-compatibility/2006" xmlns:p14="http://schemas.microsoft.com/office/powerpoint/2010/main">
        <mc:Choice Requires="p14">
          <p:contentPart p14:bwMode="auto" r:id="rId12">
            <p14:nvContentPartPr>
              <p14:cNvPr id="23" name="Ink 22">
                <a:extLst>
                  <a:ext uri="{FF2B5EF4-FFF2-40B4-BE49-F238E27FC236}">
                    <a16:creationId xmlns:a16="http://schemas.microsoft.com/office/drawing/2014/main" id="{C18E985E-83B5-B255-E0D5-3386947C4294}"/>
                  </a:ext>
                </a:extLst>
              </p14:cNvPr>
              <p14:cNvContentPartPr/>
              <p14:nvPr/>
            </p14:nvContentPartPr>
            <p14:xfrm>
              <a:off x="5623655" y="3272824"/>
              <a:ext cx="310320" cy="46800"/>
            </p14:xfrm>
          </p:contentPart>
        </mc:Choice>
        <mc:Fallback xmlns="">
          <p:pic>
            <p:nvPicPr>
              <p:cNvPr id="23" name="Ink 22">
                <a:extLst>
                  <a:ext uri="{FF2B5EF4-FFF2-40B4-BE49-F238E27FC236}">
                    <a16:creationId xmlns:a16="http://schemas.microsoft.com/office/drawing/2014/main" id="{C18E985E-83B5-B255-E0D5-3386947C4294}"/>
                  </a:ext>
                </a:extLst>
              </p:cNvPr>
              <p:cNvPicPr/>
              <p:nvPr/>
            </p:nvPicPr>
            <p:blipFill>
              <a:blip r:embed="rId13"/>
              <a:stretch>
                <a:fillRect/>
              </a:stretch>
            </p:blipFill>
            <p:spPr>
              <a:xfrm>
                <a:off x="5617528" y="3266704"/>
                <a:ext cx="322574" cy="59040"/>
              </a:xfrm>
              <a:prstGeom prst="rect">
                <a:avLst/>
              </a:prstGeom>
            </p:spPr>
          </p:pic>
        </mc:Fallback>
      </mc:AlternateContent>
      <p:sp>
        <p:nvSpPr>
          <p:cNvPr id="11" name="TextBox 10">
            <a:extLst>
              <a:ext uri="{FF2B5EF4-FFF2-40B4-BE49-F238E27FC236}">
                <a16:creationId xmlns:a16="http://schemas.microsoft.com/office/drawing/2014/main" id="{82E325CD-4B26-18C8-84A7-408BEAB0A347}"/>
              </a:ext>
            </a:extLst>
          </p:cNvPr>
          <p:cNvSpPr txBox="1"/>
          <p:nvPr/>
        </p:nvSpPr>
        <p:spPr>
          <a:xfrm>
            <a:off x="310541" y="1278512"/>
            <a:ext cx="2859825" cy="338554"/>
          </a:xfrm>
          <a:prstGeom prst="rect">
            <a:avLst/>
          </a:prstGeom>
          <a:noFill/>
        </p:spPr>
        <p:txBody>
          <a:bodyPr wrap="square">
            <a:spAutoFit/>
          </a:bodyPr>
          <a:lstStyle/>
          <a:p>
            <a:r>
              <a:rPr lang="en-US" sz="1600">
                <a:solidFill>
                  <a:srgbClr val="3333CC"/>
                </a:solidFill>
              </a:rPr>
              <a:t>nameofaxes[i][j].set_title(‘title’)</a:t>
            </a:r>
          </a:p>
        </p:txBody>
      </p:sp>
    </p:spTree>
    <p:extLst>
      <p:ext uri="{BB962C8B-B14F-4D97-AF65-F5344CB8AC3E}">
        <p14:creationId xmlns:p14="http://schemas.microsoft.com/office/powerpoint/2010/main" val="27144727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B161942A-9C7E-F459-9F5E-9E23120B3A6A}"/>
              </a:ext>
            </a:extLst>
          </p:cNvPr>
          <p:cNvSpPr txBox="1"/>
          <p:nvPr/>
        </p:nvSpPr>
        <p:spPr>
          <a:xfrm>
            <a:off x="3879534" y="167054"/>
            <a:ext cx="4496167" cy="461665"/>
          </a:xfrm>
          <a:prstGeom prst="rect">
            <a:avLst/>
          </a:prstGeom>
          <a:noFill/>
        </p:spPr>
        <p:txBody>
          <a:bodyPr wrap="none" rtlCol="0">
            <a:spAutoFit/>
          </a:bodyPr>
          <a:lstStyle/>
          <a:p>
            <a:r>
              <a:rPr lang="en-US" sz="2400" b="1" u="sng">
                <a:solidFill>
                  <a:srgbClr val="FF0000"/>
                </a:solidFill>
              </a:rPr>
              <a:t>Matplotlib (figure, axes, subplots)</a:t>
            </a:r>
          </a:p>
        </p:txBody>
      </p:sp>
      <p:sp>
        <p:nvSpPr>
          <p:cNvPr id="2" name="TextBox 1">
            <a:extLst>
              <a:ext uri="{FF2B5EF4-FFF2-40B4-BE49-F238E27FC236}">
                <a16:creationId xmlns:a16="http://schemas.microsoft.com/office/drawing/2014/main" id="{0E10F902-A41B-E553-A055-9E91B2E5FD57}"/>
              </a:ext>
            </a:extLst>
          </p:cNvPr>
          <p:cNvSpPr txBox="1"/>
          <p:nvPr/>
        </p:nvSpPr>
        <p:spPr>
          <a:xfrm>
            <a:off x="460613" y="1157874"/>
            <a:ext cx="9735438" cy="584775"/>
          </a:xfrm>
          <a:prstGeom prst="rect">
            <a:avLst/>
          </a:prstGeom>
          <a:noFill/>
        </p:spPr>
        <p:txBody>
          <a:bodyPr wrap="square" rtlCol="0">
            <a:spAutoFit/>
          </a:bodyPr>
          <a:lstStyle/>
          <a:p>
            <a:r>
              <a:rPr lang="en-US" sz="1600"/>
              <a:t>If you want to put two plots on the same graph, but have separate y-axes, then can define a ‘twin’ axis, within same figure, and plot on </a:t>
            </a:r>
            <a:r>
              <a:rPr lang="en-US" sz="1600" i="1"/>
              <a:t>that</a:t>
            </a:r>
            <a:r>
              <a:rPr lang="en-US" sz="1600"/>
              <a:t> axis.</a:t>
            </a:r>
          </a:p>
        </p:txBody>
      </p:sp>
      <p:sp>
        <p:nvSpPr>
          <p:cNvPr id="18" name="TextBox 17">
            <a:extLst>
              <a:ext uri="{FF2B5EF4-FFF2-40B4-BE49-F238E27FC236}">
                <a16:creationId xmlns:a16="http://schemas.microsoft.com/office/drawing/2014/main" id="{0114AB41-FD69-E910-B939-D1AE61207C4E}"/>
              </a:ext>
            </a:extLst>
          </p:cNvPr>
          <p:cNvSpPr txBox="1"/>
          <p:nvPr/>
        </p:nvSpPr>
        <p:spPr>
          <a:xfrm>
            <a:off x="460612" y="1929770"/>
            <a:ext cx="3826253" cy="338554"/>
          </a:xfrm>
          <a:prstGeom prst="rect">
            <a:avLst/>
          </a:prstGeom>
          <a:noFill/>
        </p:spPr>
        <p:txBody>
          <a:bodyPr wrap="square">
            <a:spAutoFit/>
          </a:bodyPr>
          <a:lstStyle/>
          <a:p>
            <a:r>
              <a:rPr lang="en-US" sz="1600">
                <a:solidFill>
                  <a:srgbClr val="3333CC"/>
                </a:solidFill>
              </a:rPr>
              <a:t>nameoftwinaxes = nameofaxes[i][j].twinx()</a:t>
            </a:r>
          </a:p>
        </p:txBody>
      </p:sp>
      <p:sp>
        <p:nvSpPr>
          <p:cNvPr id="19" name="TextBox 18">
            <a:extLst>
              <a:ext uri="{FF2B5EF4-FFF2-40B4-BE49-F238E27FC236}">
                <a16:creationId xmlns:a16="http://schemas.microsoft.com/office/drawing/2014/main" id="{3D7D7D20-447C-DEC0-552E-53B982A229B1}"/>
              </a:ext>
            </a:extLst>
          </p:cNvPr>
          <p:cNvSpPr txBox="1"/>
          <p:nvPr/>
        </p:nvSpPr>
        <p:spPr>
          <a:xfrm>
            <a:off x="460613" y="2393691"/>
            <a:ext cx="6840608" cy="338554"/>
          </a:xfrm>
          <a:prstGeom prst="rect">
            <a:avLst/>
          </a:prstGeom>
          <a:noFill/>
        </p:spPr>
        <p:txBody>
          <a:bodyPr wrap="square">
            <a:spAutoFit/>
          </a:bodyPr>
          <a:lstStyle/>
          <a:p>
            <a:r>
              <a:rPr lang="en-US" sz="1600">
                <a:solidFill>
                  <a:srgbClr val="3333CC"/>
                </a:solidFill>
              </a:rPr>
              <a:t>nameoftwinaxes.typeofplot(Lx, Ly, color = ‘color’, marker = ‘o,+,-, etc.’,, lw = #)</a:t>
            </a:r>
          </a:p>
        </p:txBody>
      </p:sp>
      <mc:AlternateContent xmlns:mc="http://schemas.openxmlformats.org/markup-compatibility/2006" xmlns:p14="http://schemas.microsoft.com/office/powerpoint/2010/main">
        <mc:Choice Requires="p14">
          <p:contentPart p14:bwMode="auto" r:id="rId3">
            <p14:nvContentPartPr>
              <p14:cNvPr id="23" name="Ink 22">
                <a:extLst>
                  <a:ext uri="{FF2B5EF4-FFF2-40B4-BE49-F238E27FC236}">
                    <a16:creationId xmlns:a16="http://schemas.microsoft.com/office/drawing/2014/main" id="{5644A920-24ED-F437-4FE5-A367ADAB5F55}"/>
                  </a:ext>
                </a:extLst>
              </p14:cNvPr>
              <p14:cNvContentPartPr/>
              <p14:nvPr/>
            </p14:nvContentPartPr>
            <p14:xfrm>
              <a:off x="4508162" y="2079514"/>
              <a:ext cx="558720" cy="31320"/>
            </p14:xfrm>
          </p:contentPart>
        </mc:Choice>
        <mc:Fallback xmlns="">
          <p:pic>
            <p:nvPicPr>
              <p:cNvPr id="23" name="Ink 22">
                <a:extLst>
                  <a:ext uri="{FF2B5EF4-FFF2-40B4-BE49-F238E27FC236}">
                    <a16:creationId xmlns:a16="http://schemas.microsoft.com/office/drawing/2014/main" id="{5644A920-24ED-F437-4FE5-A367ADAB5F55}"/>
                  </a:ext>
                </a:extLst>
              </p:cNvPr>
              <p:cNvPicPr/>
              <p:nvPr/>
            </p:nvPicPr>
            <p:blipFill>
              <a:blip r:embed="rId4"/>
              <a:stretch>
                <a:fillRect/>
              </a:stretch>
            </p:blipFill>
            <p:spPr>
              <a:xfrm>
                <a:off x="4502042" y="2073394"/>
                <a:ext cx="570960" cy="43560"/>
              </a:xfrm>
              <a:prstGeom prst="rect">
                <a:avLst/>
              </a:prstGeom>
            </p:spPr>
          </p:pic>
        </mc:Fallback>
      </mc:AlternateContent>
      <p:sp>
        <p:nvSpPr>
          <p:cNvPr id="26" name="TextBox 25">
            <a:extLst>
              <a:ext uri="{FF2B5EF4-FFF2-40B4-BE49-F238E27FC236}">
                <a16:creationId xmlns:a16="http://schemas.microsoft.com/office/drawing/2014/main" id="{8CA9D46D-1498-8CA8-4C9F-4FC207768E1C}"/>
              </a:ext>
            </a:extLst>
          </p:cNvPr>
          <p:cNvSpPr txBox="1"/>
          <p:nvPr/>
        </p:nvSpPr>
        <p:spPr>
          <a:xfrm>
            <a:off x="5194571" y="1933698"/>
            <a:ext cx="1863494" cy="307777"/>
          </a:xfrm>
          <a:prstGeom prst="rect">
            <a:avLst/>
          </a:prstGeom>
          <a:noFill/>
        </p:spPr>
        <p:txBody>
          <a:bodyPr wrap="square" rtlCol="0">
            <a:spAutoFit/>
          </a:bodyPr>
          <a:lstStyle/>
          <a:p>
            <a:r>
              <a:rPr lang="en-US" sz="1400"/>
              <a:t>setting up twin axes.</a:t>
            </a:r>
            <a:endParaRPr lang="en-US" sz="1600"/>
          </a:p>
        </p:txBody>
      </p:sp>
      <p:sp>
        <p:nvSpPr>
          <p:cNvPr id="27" name="TextBox 26">
            <a:extLst>
              <a:ext uri="{FF2B5EF4-FFF2-40B4-BE49-F238E27FC236}">
                <a16:creationId xmlns:a16="http://schemas.microsoft.com/office/drawing/2014/main" id="{4B360A60-394A-B15F-FF9E-7D7792F0BD45}"/>
              </a:ext>
            </a:extLst>
          </p:cNvPr>
          <p:cNvSpPr txBox="1"/>
          <p:nvPr/>
        </p:nvSpPr>
        <p:spPr>
          <a:xfrm flipH="1">
            <a:off x="4049057" y="2886354"/>
            <a:ext cx="2430401" cy="307777"/>
          </a:xfrm>
          <a:prstGeom prst="rect">
            <a:avLst/>
          </a:prstGeom>
          <a:noFill/>
        </p:spPr>
        <p:txBody>
          <a:bodyPr wrap="square" rtlCol="0">
            <a:spAutoFit/>
          </a:bodyPr>
          <a:lstStyle/>
          <a:p>
            <a:r>
              <a:rPr lang="en-US" sz="1400"/>
              <a:t>setting limits of twin axes.</a:t>
            </a:r>
          </a:p>
        </p:txBody>
      </p:sp>
      <p:sp>
        <p:nvSpPr>
          <p:cNvPr id="29" name="TextBox 28">
            <a:extLst>
              <a:ext uri="{FF2B5EF4-FFF2-40B4-BE49-F238E27FC236}">
                <a16:creationId xmlns:a16="http://schemas.microsoft.com/office/drawing/2014/main" id="{3C0578E2-45B3-69B2-92E7-E89783F5E127}"/>
              </a:ext>
            </a:extLst>
          </p:cNvPr>
          <p:cNvSpPr txBox="1"/>
          <p:nvPr/>
        </p:nvSpPr>
        <p:spPr>
          <a:xfrm>
            <a:off x="460613" y="2855577"/>
            <a:ext cx="2792423" cy="338554"/>
          </a:xfrm>
          <a:prstGeom prst="rect">
            <a:avLst/>
          </a:prstGeom>
          <a:noFill/>
        </p:spPr>
        <p:txBody>
          <a:bodyPr wrap="square">
            <a:spAutoFit/>
          </a:bodyPr>
          <a:lstStyle/>
          <a:p>
            <a:r>
              <a:rPr lang="en-US" sz="1600">
                <a:solidFill>
                  <a:srgbClr val="3333CC"/>
                </a:solidFill>
              </a:rPr>
              <a:t>nameoftwinaxes.set_ylim(a,b)</a:t>
            </a:r>
          </a:p>
        </p:txBody>
      </p:sp>
      <mc:AlternateContent xmlns:mc="http://schemas.openxmlformats.org/markup-compatibility/2006" xmlns:p14="http://schemas.microsoft.com/office/powerpoint/2010/main">
        <mc:Choice Requires="p14">
          <p:contentPart p14:bwMode="auto" r:id="rId5">
            <p14:nvContentPartPr>
              <p14:cNvPr id="33" name="Ink 32">
                <a:extLst>
                  <a:ext uri="{FF2B5EF4-FFF2-40B4-BE49-F238E27FC236}">
                    <a16:creationId xmlns:a16="http://schemas.microsoft.com/office/drawing/2014/main" id="{FD5492DA-F588-4629-07BF-D9107C7244AB}"/>
                  </a:ext>
                </a:extLst>
              </p14:cNvPr>
              <p14:cNvContentPartPr/>
              <p14:nvPr/>
            </p14:nvContentPartPr>
            <p14:xfrm>
              <a:off x="3343501" y="2992424"/>
              <a:ext cx="559800" cy="49320"/>
            </p14:xfrm>
          </p:contentPart>
        </mc:Choice>
        <mc:Fallback xmlns="">
          <p:pic>
            <p:nvPicPr>
              <p:cNvPr id="33" name="Ink 32">
                <a:extLst>
                  <a:ext uri="{FF2B5EF4-FFF2-40B4-BE49-F238E27FC236}">
                    <a16:creationId xmlns:a16="http://schemas.microsoft.com/office/drawing/2014/main" id="{FD5492DA-F588-4629-07BF-D9107C7244AB}"/>
                  </a:ext>
                </a:extLst>
              </p:cNvPr>
              <p:cNvPicPr/>
              <p:nvPr/>
            </p:nvPicPr>
            <p:blipFill>
              <a:blip r:embed="rId6"/>
              <a:stretch>
                <a:fillRect/>
              </a:stretch>
            </p:blipFill>
            <p:spPr>
              <a:xfrm>
                <a:off x="3337381" y="2986304"/>
                <a:ext cx="572040" cy="61560"/>
              </a:xfrm>
              <a:prstGeom prst="rect">
                <a:avLst/>
              </a:prstGeom>
            </p:spPr>
          </p:pic>
        </mc:Fallback>
      </mc:AlternateContent>
      <p:sp>
        <p:nvSpPr>
          <p:cNvPr id="35" name="TextBox 34">
            <a:extLst>
              <a:ext uri="{FF2B5EF4-FFF2-40B4-BE49-F238E27FC236}">
                <a16:creationId xmlns:a16="http://schemas.microsoft.com/office/drawing/2014/main" id="{6FB34B58-92C5-E57F-A0FA-CD8687B993C9}"/>
              </a:ext>
            </a:extLst>
          </p:cNvPr>
          <p:cNvSpPr txBox="1"/>
          <p:nvPr/>
        </p:nvSpPr>
        <p:spPr>
          <a:xfrm>
            <a:off x="460613" y="3415787"/>
            <a:ext cx="3252164" cy="338554"/>
          </a:xfrm>
          <a:prstGeom prst="rect">
            <a:avLst/>
          </a:prstGeom>
          <a:noFill/>
        </p:spPr>
        <p:txBody>
          <a:bodyPr wrap="square">
            <a:spAutoFit/>
          </a:bodyPr>
          <a:lstStyle/>
          <a:p>
            <a:r>
              <a:rPr lang="en-US" sz="1600">
                <a:solidFill>
                  <a:srgbClr val="3333CC"/>
                </a:solidFill>
              </a:rPr>
              <a:t>nameoftwinaxes.set_ylabel(‘ylabel’)</a:t>
            </a:r>
          </a:p>
        </p:txBody>
      </p:sp>
      <p:sp>
        <p:nvSpPr>
          <p:cNvPr id="37" name="TextBox 36">
            <a:extLst>
              <a:ext uri="{FF2B5EF4-FFF2-40B4-BE49-F238E27FC236}">
                <a16:creationId xmlns:a16="http://schemas.microsoft.com/office/drawing/2014/main" id="{339667B0-5905-5CA4-052E-2466046E2656}"/>
              </a:ext>
            </a:extLst>
          </p:cNvPr>
          <p:cNvSpPr txBox="1"/>
          <p:nvPr/>
        </p:nvSpPr>
        <p:spPr>
          <a:xfrm flipH="1">
            <a:off x="4508798" y="3447559"/>
            <a:ext cx="2295125" cy="307777"/>
          </a:xfrm>
          <a:prstGeom prst="rect">
            <a:avLst/>
          </a:prstGeom>
          <a:noFill/>
        </p:spPr>
        <p:txBody>
          <a:bodyPr wrap="square" rtlCol="0">
            <a:spAutoFit/>
          </a:bodyPr>
          <a:lstStyle/>
          <a:p>
            <a:r>
              <a:rPr lang="en-US" sz="1400"/>
              <a:t>setting label on twin axes.</a:t>
            </a:r>
          </a:p>
        </p:txBody>
      </p:sp>
      <mc:AlternateContent xmlns:mc="http://schemas.openxmlformats.org/markup-compatibility/2006" xmlns:p14="http://schemas.microsoft.com/office/powerpoint/2010/main">
        <mc:Choice Requires="p14">
          <p:contentPart p14:bwMode="auto" r:id="rId7">
            <p14:nvContentPartPr>
              <p14:cNvPr id="39" name="Ink 38">
                <a:extLst>
                  <a:ext uri="{FF2B5EF4-FFF2-40B4-BE49-F238E27FC236}">
                    <a16:creationId xmlns:a16="http://schemas.microsoft.com/office/drawing/2014/main" id="{D589EF0D-887F-D93F-A156-3295F7A5FBA7}"/>
                  </a:ext>
                </a:extLst>
              </p14:cNvPr>
              <p14:cNvContentPartPr/>
              <p14:nvPr/>
            </p14:nvContentPartPr>
            <p14:xfrm>
              <a:off x="3803242" y="3553629"/>
              <a:ext cx="559800" cy="49320"/>
            </p14:xfrm>
          </p:contentPart>
        </mc:Choice>
        <mc:Fallback xmlns="">
          <p:pic>
            <p:nvPicPr>
              <p:cNvPr id="39" name="Ink 38">
                <a:extLst>
                  <a:ext uri="{FF2B5EF4-FFF2-40B4-BE49-F238E27FC236}">
                    <a16:creationId xmlns:a16="http://schemas.microsoft.com/office/drawing/2014/main" id="{D589EF0D-887F-D93F-A156-3295F7A5FBA7}"/>
                  </a:ext>
                </a:extLst>
              </p:cNvPr>
              <p:cNvPicPr/>
              <p:nvPr/>
            </p:nvPicPr>
            <p:blipFill>
              <a:blip r:embed="rId6"/>
              <a:stretch>
                <a:fillRect/>
              </a:stretch>
            </p:blipFill>
            <p:spPr>
              <a:xfrm>
                <a:off x="3797122" y="3547509"/>
                <a:ext cx="572040" cy="61560"/>
              </a:xfrm>
              <a:prstGeom prst="rect">
                <a:avLst/>
              </a:prstGeom>
            </p:spPr>
          </p:pic>
        </mc:Fallback>
      </mc:AlternateContent>
      <p:sp>
        <p:nvSpPr>
          <p:cNvPr id="40" name="TextBox 39">
            <a:extLst>
              <a:ext uri="{FF2B5EF4-FFF2-40B4-BE49-F238E27FC236}">
                <a16:creationId xmlns:a16="http://schemas.microsoft.com/office/drawing/2014/main" id="{C63E6EDD-F1C3-9681-B6A9-3FE79D1B2BBE}"/>
              </a:ext>
            </a:extLst>
          </p:cNvPr>
          <p:cNvSpPr txBox="1"/>
          <p:nvPr/>
        </p:nvSpPr>
        <p:spPr>
          <a:xfrm>
            <a:off x="460613" y="3963951"/>
            <a:ext cx="4089706" cy="338554"/>
          </a:xfrm>
          <a:prstGeom prst="rect">
            <a:avLst/>
          </a:prstGeom>
          <a:noFill/>
        </p:spPr>
        <p:txBody>
          <a:bodyPr wrap="square">
            <a:spAutoFit/>
          </a:bodyPr>
          <a:lstStyle/>
          <a:p>
            <a:r>
              <a:rPr lang="en-US" sz="1600">
                <a:solidFill>
                  <a:srgbClr val="3333CC"/>
                </a:solidFill>
              </a:rPr>
              <a:t>nameoftwinaxes.tick_params(‘y’, color=“red”)</a:t>
            </a:r>
          </a:p>
        </p:txBody>
      </p:sp>
      <mc:AlternateContent xmlns:mc="http://schemas.openxmlformats.org/markup-compatibility/2006" xmlns:p14="http://schemas.microsoft.com/office/powerpoint/2010/main">
        <mc:Choice Requires="p14">
          <p:contentPart p14:bwMode="auto" r:id="rId8">
            <p14:nvContentPartPr>
              <p14:cNvPr id="41" name="Ink 40">
                <a:extLst>
                  <a:ext uri="{FF2B5EF4-FFF2-40B4-BE49-F238E27FC236}">
                    <a16:creationId xmlns:a16="http://schemas.microsoft.com/office/drawing/2014/main" id="{FAE5351F-AC6E-4E70-47FA-929E011C23D8}"/>
                  </a:ext>
                </a:extLst>
              </p14:cNvPr>
              <p14:cNvContentPartPr/>
              <p14:nvPr/>
            </p14:nvContentPartPr>
            <p14:xfrm>
              <a:off x="4601071" y="4113248"/>
              <a:ext cx="449640" cy="39960"/>
            </p14:xfrm>
          </p:contentPart>
        </mc:Choice>
        <mc:Fallback xmlns="">
          <p:pic>
            <p:nvPicPr>
              <p:cNvPr id="41" name="Ink 40">
                <a:extLst>
                  <a:ext uri="{FF2B5EF4-FFF2-40B4-BE49-F238E27FC236}">
                    <a16:creationId xmlns:a16="http://schemas.microsoft.com/office/drawing/2014/main" id="{FAE5351F-AC6E-4E70-47FA-929E011C23D8}"/>
                  </a:ext>
                </a:extLst>
              </p:cNvPr>
              <p:cNvPicPr/>
              <p:nvPr/>
            </p:nvPicPr>
            <p:blipFill>
              <a:blip r:embed="rId9"/>
              <a:stretch>
                <a:fillRect/>
              </a:stretch>
            </p:blipFill>
            <p:spPr>
              <a:xfrm>
                <a:off x="4594951" y="4107128"/>
                <a:ext cx="461880" cy="52200"/>
              </a:xfrm>
              <a:prstGeom prst="rect">
                <a:avLst/>
              </a:prstGeom>
            </p:spPr>
          </p:pic>
        </mc:Fallback>
      </mc:AlternateContent>
      <p:sp>
        <p:nvSpPr>
          <p:cNvPr id="42" name="TextBox 41">
            <a:extLst>
              <a:ext uri="{FF2B5EF4-FFF2-40B4-BE49-F238E27FC236}">
                <a16:creationId xmlns:a16="http://schemas.microsoft.com/office/drawing/2014/main" id="{1CEA35A0-B746-531E-446C-8E9016BF9ABF}"/>
              </a:ext>
            </a:extLst>
          </p:cNvPr>
          <p:cNvSpPr txBox="1"/>
          <p:nvPr/>
        </p:nvSpPr>
        <p:spPr>
          <a:xfrm flipH="1">
            <a:off x="5101463" y="3963951"/>
            <a:ext cx="2110403" cy="307777"/>
          </a:xfrm>
          <a:prstGeom prst="rect">
            <a:avLst/>
          </a:prstGeom>
          <a:noFill/>
        </p:spPr>
        <p:txBody>
          <a:bodyPr wrap="square" rtlCol="0">
            <a:spAutoFit/>
          </a:bodyPr>
          <a:lstStyle/>
          <a:p>
            <a:r>
              <a:rPr lang="en-US" sz="1400"/>
              <a:t>setting colors of tick marks</a:t>
            </a:r>
          </a:p>
        </p:txBody>
      </p:sp>
    </p:spTree>
    <p:extLst>
      <p:ext uri="{BB962C8B-B14F-4D97-AF65-F5344CB8AC3E}">
        <p14:creationId xmlns:p14="http://schemas.microsoft.com/office/powerpoint/2010/main" val="30600758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51599F-02D1-453E-A4A0-B87FF22709EC}"/>
              </a:ext>
            </a:extLst>
          </p:cNvPr>
          <p:cNvSpPr txBox="1"/>
          <p:nvPr/>
        </p:nvSpPr>
        <p:spPr>
          <a:xfrm>
            <a:off x="388289" y="898360"/>
            <a:ext cx="3121827" cy="338554"/>
          </a:xfrm>
          <a:prstGeom prst="rect">
            <a:avLst/>
          </a:prstGeom>
          <a:noFill/>
        </p:spPr>
        <p:txBody>
          <a:bodyPr wrap="square" rtlCol="0">
            <a:spAutoFit/>
          </a:bodyPr>
          <a:lstStyle/>
          <a:p>
            <a:r>
              <a:rPr lang="en-US" sz="1600"/>
              <a:t>Here’s some </a:t>
            </a:r>
            <a:r>
              <a:rPr lang="en-US" sz="1600">
                <a:solidFill>
                  <a:srgbClr val="FF0000"/>
                </a:solidFill>
              </a:rPr>
              <a:t>type of plot </a:t>
            </a:r>
            <a:r>
              <a:rPr lang="en-US" sz="1600"/>
              <a:t>options.</a:t>
            </a:r>
          </a:p>
        </p:txBody>
      </p:sp>
      <p:sp>
        <p:nvSpPr>
          <p:cNvPr id="14" name="TextBox 13">
            <a:extLst>
              <a:ext uri="{FF2B5EF4-FFF2-40B4-BE49-F238E27FC236}">
                <a16:creationId xmlns:a16="http://schemas.microsoft.com/office/drawing/2014/main" id="{B161942A-9C7E-F459-9F5E-9E23120B3A6A}"/>
              </a:ext>
            </a:extLst>
          </p:cNvPr>
          <p:cNvSpPr txBox="1"/>
          <p:nvPr/>
        </p:nvSpPr>
        <p:spPr>
          <a:xfrm>
            <a:off x="3952103" y="134009"/>
            <a:ext cx="4496167" cy="461665"/>
          </a:xfrm>
          <a:prstGeom prst="rect">
            <a:avLst/>
          </a:prstGeom>
          <a:noFill/>
        </p:spPr>
        <p:txBody>
          <a:bodyPr wrap="none" rtlCol="0">
            <a:spAutoFit/>
          </a:bodyPr>
          <a:lstStyle/>
          <a:p>
            <a:r>
              <a:rPr lang="en-US" sz="2400" b="1" u="sng">
                <a:solidFill>
                  <a:srgbClr val="FF0000"/>
                </a:solidFill>
              </a:rPr>
              <a:t>Matplotlib (figure, axes, subplots)</a:t>
            </a:r>
          </a:p>
        </p:txBody>
      </p:sp>
      <p:sp>
        <p:nvSpPr>
          <p:cNvPr id="5" name="Rectangle 4">
            <a:extLst>
              <a:ext uri="{FF2B5EF4-FFF2-40B4-BE49-F238E27FC236}">
                <a16:creationId xmlns:a16="http://schemas.microsoft.com/office/drawing/2014/main" id="{85E61EF2-EBB8-8DD8-5115-040D7CC08CB9}"/>
              </a:ext>
            </a:extLst>
          </p:cNvPr>
          <p:cNvSpPr/>
          <p:nvPr/>
        </p:nvSpPr>
        <p:spPr>
          <a:xfrm>
            <a:off x="1955728" y="1616486"/>
            <a:ext cx="5324632" cy="738664"/>
          </a:xfrm>
          <a:prstGeom prst="rect">
            <a:avLst/>
          </a:prstGeom>
        </p:spPr>
        <p:txBody>
          <a:bodyPr wrap="square">
            <a:spAutoFit/>
          </a:bodyPr>
          <a:lstStyle/>
          <a:p>
            <a:r>
              <a:rPr lang="en-US" sz="1400"/>
              <a:t>Connects points with lines.  So literally (Lx[0].Ly[0]) to (Lx[1],Ly[1]), etc., to (Lx[n],Ly[n]) so could draw polygons with this).  If you don’t want lines connecting points, then set marker = ‘something’.  </a:t>
            </a:r>
          </a:p>
        </p:txBody>
      </p:sp>
      <p:sp>
        <p:nvSpPr>
          <p:cNvPr id="6" name="TextBox 5">
            <a:extLst>
              <a:ext uri="{FF2B5EF4-FFF2-40B4-BE49-F238E27FC236}">
                <a16:creationId xmlns:a16="http://schemas.microsoft.com/office/drawing/2014/main" id="{D77C9916-6B80-5607-9896-ADAD91D84AE4}"/>
              </a:ext>
            </a:extLst>
          </p:cNvPr>
          <p:cNvSpPr txBox="1"/>
          <p:nvPr/>
        </p:nvSpPr>
        <p:spPr>
          <a:xfrm>
            <a:off x="414638" y="2844225"/>
            <a:ext cx="11362723" cy="338554"/>
          </a:xfrm>
          <a:prstGeom prst="rect">
            <a:avLst/>
          </a:prstGeom>
          <a:noFill/>
        </p:spPr>
        <p:txBody>
          <a:bodyPr wrap="square">
            <a:spAutoFit/>
          </a:bodyPr>
          <a:lstStyle/>
          <a:p>
            <a:r>
              <a:rPr lang="en-US" sz="1600">
                <a:solidFill>
                  <a:srgbClr val="3333CC"/>
                </a:solidFill>
              </a:rPr>
              <a:t>nameofaxes[i][j].plot(domain, range1, ‘color’, ‘marker’, label = ‘key1’, linestyle = “style”, linewidth = #pixels, ms = #pixels, alpha = #)</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0AAB8030-3886-017C-5C4E-248996A1835D}"/>
                  </a:ext>
                </a:extLst>
              </p14:cNvPr>
              <p14:cNvContentPartPr/>
              <p14:nvPr/>
            </p14:nvContentPartPr>
            <p14:xfrm>
              <a:off x="2068395" y="2434368"/>
              <a:ext cx="320760" cy="363240"/>
            </p14:xfrm>
          </p:contentPart>
        </mc:Choice>
        <mc:Fallback xmlns="">
          <p:pic>
            <p:nvPicPr>
              <p:cNvPr id="7" name="Ink 6">
                <a:extLst>
                  <a:ext uri="{FF2B5EF4-FFF2-40B4-BE49-F238E27FC236}">
                    <a16:creationId xmlns:a16="http://schemas.microsoft.com/office/drawing/2014/main" id="{0AAB8030-3886-017C-5C4E-248996A1835D}"/>
                  </a:ext>
                </a:extLst>
              </p:cNvPr>
              <p:cNvPicPr/>
              <p:nvPr/>
            </p:nvPicPr>
            <p:blipFill>
              <a:blip r:embed="rId4"/>
              <a:stretch>
                <a:fillRect/>
              </a:stretch>
            </p:blipFill>
            <p:spPr>
              <a:xfrm>
                <a:off x="2059395" y="2425368"/>
                <a:ext cx="338400" cy="380880"/>
              </a:xfrm>
              <a:prstGeom prst="rect">
                <a:avLst/>
              </a:prstGeom>
            </p:spPr>
          </p:pic>
        </mc:Fallback>
      </mc:AlternateContent>
      <p:sp>
        <p:nvSpPr>
          <p:cNvPr id="8" name="TextBox 7">
            <a:extLst>
              <a:ext uri="{FF2B5EF4-FFF2-40B4-BE49-F238E27FC236}">
                <a16:creationId xmlns:a16="http://schemas.microsoft.com/office/drawing/2014/main" id="{55431CEA-E855-56A0-2139-19FFAF4CDE0C}"/>
              </a:ext>
            </a:extLst>
          </p:cNvPr>
          <p:cNvSpPr txBox="1"/>
          <p:nvPr/>
        </p:nvSpPr>
        <p:spPr>
          <a:xfrm>
            <a:off x="3344898" y="4426497"/>
            <a:ext cx="954620" cy="1354217"/>
          </a:xfrm>
          <a:prstGeom prst="rect">
            <a:avLst/>
          </a:prstGeom>
          <a:noFill/>
        </p:spPr>
        <p:txBody>
          <a:bodyPr wrap="none" rtlCol="0">
            <a:spAutoFit/>
          </a:bodyPr>
          <a:lstStyle/>
          <a:p>
            <a:r>
              <a:rPr lang="en-US" sz="1600" b="1"/>
              <a:t>color</a:t>
            </a:r>
            <a:r>
              <a:rPr lang="en-US" sz="1600"/>
              <a:t>:</a:t>
            </a:r>
          </a:p>
          <a:p>
            <a:r>
              <a:rPr lang="en-US" sz="1600"/>
              <a:t>red = r</a:t>
            </a:r>
          </a:p>
          <a:p>
            <a:r>
              <a:rPr lang="en-US" sz="1600"/>
              <a:t>blue = b</a:t>
            </a:r>
          </a:p>
          <a:p>
            <a:r>
              <a:rPr lang="en-US" sz="1600"/>
              <a:t>green = g</a:t>
            </a:r>
          </a:p>
          <a:p>
            <a:r>
              <a:rPr lang="en-US" sz="1600"/>
              <a:t>black = k</a:t>
            </a:r>
            <a:endParaRPr lang="en-US"/>
          </a:p>
        </p:txBody>
      </p:sp>
      <p:sp>
        <p:nvSpPr>
          <p:cNvPr id="9" name="TextBox 8">
            <a:extLst>
              <a:ext uri="{FF2B5EF4-FFF2-40B4-BE49-F238E27FC236}">
                <a16:creationId xmlns:a16="http://schemas.microsoft.com/office/drawing/2014/main" id="{FA35DBBB-6BD6-5F23-B29A-81F7D1B10F5F}"/>
              </a:ext>
            </a:extLst>
          </p:cNvPr>
          <p:cNvSpPr txBox="1"/>
          <p:nvPr/>
        </p:nvSpPr>
        <p:spPr>
          <a:xfrm>
            <a:off x="4754219" y="4426497"/>
            <a:ext cx="1200970" cy="2062103"/>
          </a:xfrm>
          <a:prstGeom prst="rect">
            <a:avLst/>
          </a:prstGeom>
          <a:noFill/>
        </p:spPr>
        <p:txBody>
          <a:bodyPr wrap="none" rtlCol="0">
            <a:spAutoFit/>
          </a:bodyPr>
          <a:lstStyle/>
          <a:p>
            <a:r>
              <a:rPr lang="en-US" sz="1600" b="1"/>
              <a:t>marker</a:t>
            </a:r>
            <a:r>
              <a:rPr lang="en-US" sz="1600"/>
              <a:t>:</a:t>
            </a:r>
          </a:p>
          <a:p>
            <a:r>
              <a:rPr lang="en-US" sz="1600"/>
              <a:t>- = line</a:t>
            </a:r>
          </a:p>
          <a:p>
            <a:r>
              <a:rPr lang="en-US" sz="1600"/>
              <a:t>-- = dash</a:t>
            </a:r>
          </a:p>
          <a:p>
            <a:r>
              <a:rPr lang="en-US" sz="1600"/>
              <a:t>+ = +</a:t>
            </a:r>
          </a:p>
          <a:p>
            <a:r>
              <a:rPr lang="en-US" sz="1600"/>
              <a:t>o = circles</a:t>
            </a:r>
          </a:p>
          <a:p>
            <a:r>
              <a:rPr lang="en-US" sz="1600"/>
              <a:t>^ = triangles</a:t>
            </a:r>
          </a:p>
          <a:p>
            <a:r>
              <a:rPr lang="en-US" sz="1600"/>
              <a:t>* = star</a:t>
            </a:r>
          </a:p>
          <a:p>
            <a:r>
              <a:rPr lang="en-US" sz="1600"/>
              <a:t>.  = point</a:t>
            </a:r>
          </a:p>
        </p:txBody>
      </p:sp>
      <mc:AlternateContent xmlns:mc="http://schemas.openxmlformats.org/markup-compatibility/2006" xmlns:p14="http://schemas.microsoft.com/office/powerpoint/2010/main">
        <mc:Choice Requires="p14">
          <p:contentPart p14:bwMode="auto" r:id="rId5">
            <p14:nvContentPartPr>
              <p14:cNvPr id="13" name="Ink 12">
                <a:extLst>
                  <a:ext uri="{FF2B5EF4-FFF2-40B4-BE49-F238E27FC236}">
                    <a16:creationId xmlns:a16="http://schemas.microsoft.com/office/drawing/2014/main" id="{AD5B1EC1-307E-99E4-F025-3BF97F8A4B94}"/>
                  </a:ext>
                </a:extLst>
              </p14:cNvPr>
              <p14:cNvContentPartPr/>
              <p14:nvPr/>
            </p14:nvContentPartPr>
            <p14:xfrm>
              <a:off x="6579278" y="3253903"/>
              <a:ext cx="885600" cy="450360"/>
            </p14:xfrm>
          </p:contentPart>
        </mc:Choice>
        <mc:Fallback xmlns="">
          <p:pic>
            <p:nvPicPr>
              <p:cNvPr id="13" name="Ink 12">
                <a:extLst>
                  <a:ext uri="{FF2B5EF4-FFF2-40B4-BE49-F238E27FC236}">
                    <a16:creationId xmlns:a16="http://schemas.microsoft.com/office/drawing/2014/main" id="{AD5B1EC1-307E-99E4-F025-3BF97F8A4B94}"/>
                  </a:ext>
                </a:extLst>
              </p:cNvPr>
              <p:cNvPicPr/>
              <p:nvPr/>
            </p:nvPicPr>
            <p:blipFill>
              <a:blip r:embed="rId6"/>
              <a:stretch>
                <a:fillRect/>
              </a:stretch>
            </p:blipFill>
            <p:spPr>
              <a:xfrm>
                <a:off x="6570278" y="3244896"/>
                <a:ext cx="903240" cy="468014"/>
              </a:xfrm>
              <a:prstGeom prst="rect">
                <a:avLst/>
              </a:prstGeom>
            </p:spPr>
          </p:pic>
        </mc:Fallback>
      </mc:AlternateContent>
      <p:sp>
        <p:nvSpPr>
          <p:cNvPr id="15" name="TextBox 14">
            <a:extLst>
              <a:ext uri="{FF2B5EF4-FFF2-40B4-BE49-F238E27FC236}">
                <a16:creationId xmlns:a16="http://schemas.microsoft.com/office/drawing/2014/main" id="{BD77905A-53F6-7526-D1F1-AE84EF6ED17A}"/>
              </a:ext>
            </a:extLst>
          </p:cNvPr>
          <p:cNvSpPr txBox="1"/>
          <p:nvPr/>
        </p:nvSpPr>
        <p:spPr>
          <a:xfrm>
            <a:off x="6969449" y="3704263"/>
            <a:ext cx="1846070" cy="1077218"/>
          </a:xfrm>
          <a:prstGeom prst="rect">
            <a:avLst/>
          </a:prstGeom>
          <a:noFill/>
        </p:spPr>
        <p:txBody>
          <a:bodyPr wrap="square" rtlCol="0">
            <a:spAutoFit/>
          </a:bodyPr>
          <a:lstStyle/>
          <a:p>
            <a:r>
              <a:rPr lang="en-US" sz="1400"/>
              <a:t>Some styles are:</a:t>
            </a:r>
          </a:p>
          <a:p>
            <a:r>
              <a:rPr lang="en-US" sz="1600"/>
              <a:t>None</a:t>
            </a:r>
          </a:p>
          <a:p>
            <a:r>
              <a:rPr lang="en-US" sz="1600"/>
              <a:t>dotted</a:t>
            </a:r>
          </a:p>
          <a:p>
            <a:r>
              <a:rPr lang="en-US" sz="1600"/>
              <a:t>dashed</a:t>
            </a:r>
          </a:p>
        </p:txBody>
      </p:sp>
      <mc:AlternateContent xmlns:mc="http://schemas.openxmlformats.org/markup-compatibility/2006" xmlns:p14="http://schemas.microsoft.com/office/powerpoint/2010/main">
        <mc:Choice Requires="p14">
          <p:contentPart p14:bwMode="auto" r:id="rId7">
            <p14:nvContentPartPr>
              <p14:cNvPr id="16" name="Ink 15">
                <a:extLst>
                  <a:ext uri="{FF2B5EF4-FFF2-40B4-BE49-F238E27FC236}">
                    <a16:creationId xmlns:a16="http://schemas.microsoft.com/office/drawing/2014/main" id="{27B3F197-0A94-F48B-2402-75927EE32834}"/>
                  </a:ext>
                </a:extLst>
              </p14:cNvPr>
              <p14:cNvContentPartPr/>
              <p14:nvPr/>
            </p14:nvContentPartPr>
            <p14:xfrm>
              <a:off x="9529433" y="3226697"/>
              <a:ext cx="245160" cy="823320"/>
            </p14:xfrm>
          </p:contentPart>
        </mc:Choice>
        <mc:Fallback xmlns="">
          <p:pic>
            <p:nvPicPr>
              <p:cNvPr id="16" name="Ink 15">
                <a:extLst>
                  <a:ext uri="{FF2B5EF4-FFF2-40B4-BE49-F238E27FC236}">
                    <a16:creationId xmlns:a16="http://schemas.microsoft.com/office/drawing/2014/main" id="{27B3F197-0A94-F48B-2402-75927EE32834}"/>
                  </a:ext>
                </a:extLst>
              </p:cNvPr>
              <p:cNvPicPr/>
              <p:nvPr/>
            </p:nvPicPr>
            <p:blipFill>
              <a:blip r:embed="rId8"/>
              <a:stretch>
                <a:fillRect/>
              </a:stretch>
            </p:blipFill>
            <p:spPr>
              <a:xfrm>
                <a:off x="9520420" y="3217701"/>
                <a:ext cx="262826" cy="840952"/>
              </a:xfrm>
              <a:prstGeom prst="rect">
                <a:avLst/>
              </a:prstGeom>
            </p:spPr>
          </p:pic>
        </mc:Fallback>
      </mc:AlternateContent>
      <p:sp>
        <p:nvSpPr>
          <p:cNvPr id="17" name="TextBox 16">
            <a:extLst>
              <a:ext uri="{FF2B5EF4-FFF2-40B4-BE49-F238E27FC236}">
                <a16:creationId xmlns:a16="http://schemas.microsoft.com/office/drawing/2014/main" id="{7FBDC42E-8A57-F0F1-D271-3B258A0AF2F2}"/>
              </a:ext>
            </a:extLst>
          </p:cNvPr>
          <p:cNvSpPr txBox="1"/>
          <p:nvPr/>
        </p:nvSpPr>
        <p:spPr>
          <a:xfrm>
            <a:off x="9056376" y="4126706"/>
            <a:ext cx="1666316" cy="523220"/>
          </a:xfrm>
          <a:prstGeom prst="rect">
            <a:avLst/>
          </a:prstGeom>
          <a:noFill/>
        </p:spPr>
        <p:txBody>
          <a:bodyPr wrap="square" rtlCol="0">
            <a:spAutoFit/>
          </a:bodyPr>
          <a:lstStyle/>
          <a:p>
            <a:r>
              <a:rPr lang="en-US" sz="1400"/>
              <a:t>Can adjust marker size via this guy.</a:t>
            </a:r>
          </a:p>
        </p:txBody>
      </p:sp>
      <mc:AlternateContent xmlns:mc="http://schemas.openxmlformats.org/markup-compatibility/2006" xmlns:p14="http://schemas.microsoft.com/office/powerpoint/2010/main">
        <mc:Choice Requires="p14">
          <p:contentPart p14:bwMode="auto" r:id="rId9">
            <p14:nvContentPartPr>
              <p14:cNvPr id="18" name="Ink 17">
                <a:extLst>
                  <a:ext uri="{FF2B5EF4-FFF2-40B4-BE49-F238E27FC236}">
                    <a16:creationId xmlns:a16="http://schemas.microsoft.com/office/drawing/2014/main" id="{E2E6CF79-9CC9-5BE4-D607-D595D63FAB0E}"/>
                  </a:ext>
                </a:extLst>
              </p14:cNvPr>
              <p14:cNvContentPartPr/>
              <p14:nvPr/>
            </p14:nvContentPartPr>
            <p14:xfrm>
              <a:off x="10344800" y="3248617"/>
              <a:ext cx="562320" cy="1996200"/>
            </p14:xfrm>
          </p:contentPart>
        </mc:Choice>
        <mc:Fallback xmlns="">
          <p:pic>
            <p:nvPicPr>
              <p:cNvPr id="18" name="Ink 17">
                <a:extLst>
                  <a:ext uri="{FF2B5EF4-FFF2-40B4-BE49-F238E27FC236}">
                    <a16:creationId xmlns:a16="http://schemas.microsoft.com/office/drawing/2014/main" id="{E2E6CF79-9CC9-5BE4-D607-D595D63FAB0E}"/>
                  </a:ext>
                </a:extLst>
              </p:cNvPr>
              <p:cNvPicPr/>
              <p:nvPr/>
            </p:nvPicPr>
            <p:blipFill>
              <a:blip r:embed="rId10"/>
              <a:stretch>
                <a:fillRect/>
              </a:stretch>
            </p:blipFill>
            <p:spPr>
              <a:xfrm>
                <a:off x="10335794" y="3239619"/>
                <a:ext cx="579971" cy="2013837"/>
              </a:xfrm>
              <a:prstGeom prst="rect">
                <a:avLst/>
              </a:prstGeom>
            </p:spPr>
          </p:pic>
        </mc:Fallback>
      </mc:AlternateContent>
      <p:sp>
        <p:nvSpPr>
          <p:cNvPr id="19" name="TextBox 18">
            <a:extLst>
              <a:ext uri="{FF2B5EF4-FFF2-40B4-BE49-F238E27FC236}">
                <a16:creationId xmlns:a16="http://schemas.microsoft.com/office/drawing/2014/main" id="{2531E905-E1E6-08DF-4205-4038270E3045}"/>
              </a:ext>
            </a:extLst>
          </p:cNvPr>
          <p:cNvSpPr txBox="1"/>
          <p:nvPr/>
        </p:nvSpPr>
        <p:spPr>
          <a:xfrm>
            <a:off x="9889534" y="5368267"/>
            <a:ext cx="2035171" cy="307777"/>
          </a:xfrm>
          <a:prstGeom prst="rect">
            <a:avLst/>
          </a:prstGeom>
          <a:noFill/>
        </p:spPr>
        <p:txBody>
          <a:bodyPr wrap="square" rtlCol="0">
            <a:spAutoFit/>
          </a:bodyPr>
          <a:lstStyle/>
          <a:p>
            <a:r>
              <a:rPr lang="en-US" sz="1400"/>
              <a:t>controls transparency</a:t>
            </a:r>
          </a:p>
        </p:txBody>
      </p:sp>
      <mc:AlternateContent xmlns:mc="http://schemas.openxmlformats.org/markup-compatibility/2006" xmlns:p14="http://schemas.microsoft.com/office/powerpoint/2010/main">
        <mc:Choice Requires="p14">
          <p:contentPart p14:bwMode="auto" r:id="rId11">
            <p14:nvContentPartPr>
              <p14:cNvPr id="20" name="Ink 19">
                <a:extLst>
                  <a:ext uri="{FF2B5EF4-FFF2-40B4-BE49-F238E27FC236}">
                    <a16:creationId xmlns:a16="http://schemas.microsoft.com/office/drawing/2014/main" id="{CFE2DDEC-9FDA-6E5D-DFA2-DDA125A9026E}"/>
                  </a:ext>
                </a:extLst>
              </p14:cNvPr>
              <p14:cNvContentPartPr/>
              <p14:nvPr/>
            </p14:nvContentPartPr>
            <p14:xfrm>
              <a:off x="7395325" y="4817008"/>
              <a:ext cx="207720" cy="916560"/>
            </p14:xfrm>
          </p:contentPart>
        </mc:Choice>
        <mc:Fallback xmlns="">
          <p:pic>
            <p:nvPicPr>
              <p:cNvPr id="20" name="Ink 19">
                <a:extLst>
                  <a:ext uri="{FF2B5EF4-FFF2-40B4-BE49-F238E27FC236}">
                    <a16:creationId xmlns:a16="http://schemas.microsoft.com/office/drawing/2014/main" id="{CFE2DDEC-9FDA-6E5D-DFA2-DDA125A9026E}"/>
                  </a:ext>
                </a:extLst>
              </p:cNvPr>
              <p:cNvPicPr/>
              <p:nvPr/>
            </p:nvPicPr>
            <p:blipFill>
              <a:blip r:embed="rId12"/>
              <a:stretch>
                <a:fillRect/>
              </a:stretch>
            </p:blipFill>
            <p:spPr>
              <a:xfrm>
                <a:off x="7386325" y="4808008"/>
                <a:ext cx="225360" cy="934200"/>
              </a:xfrm>
              <a:prstGeom prst="rect">
                <a:avLst/>
              </a:prstGeom>
            </p:spPr>
          </p:pic>
        </mc:Fallback>
      </mc:AlternateContent>
      <p:sp>
        <p:nvSpPr>
          <p:cNvPr id="21" name="TextBox 20">
            <a:extLst>
              <a:ext uri="{FF2B5EF4-FFF2-40B4-BE49-F238E27FC236}">
                <a16:creationId xmlns:a16="http://schemas.microsoft.com/office/drawing/2014/main" id="{F9EB782B-3D4A-CC94-D09A-9558CE72BC34}"/>
              </a:ext>
            </a:extLst>
          </p:cNvPr>
          <p:cNvSpPr txBox="1"/>
          <p:nvPr/>
        </p:nvSpPr>
        <p:spPr>
          <a:xfrm>
            <a:off x="6778501" y="5780714"/>
            <a:ext cx="2539333" cy="307777"/>
          </a:xfrm>
          <a:prstGeom prst="rect">
            <a:avLst/>
          </a:prstGeom>
          <a:noFill/>
        </p:spPr>
        <p:txBody>
          <a:bodyPr wrap="square" rtlCol="0">
            <a:spAutoFit/>
          </a:bodyPr>
          <a:lstStyle/>
          <a:p>
            <a:r>
              <a:rPr lang="en-US" sz="1400"/>
              <a:t>for dashed, can also say “—”,</a:t>
            </a:r>
          </a:p>
        </p:txBody>
      </p:sp>
      <mc:AlternateContent xmlns:mc="http://schemas.openxmlformats.org/markup-compatibility/2006" xmlns:p14="http://schemas.microsoft.com/office/powerpoint/2010/main">
        <mc:Choice Requires="p14">
          <p:contentPart p14:bwMode="auto" r:id="rId13">
            <p14:nvContentPartPr>
              <p14:cNvPr id="23" name="Ink 22">
                <a:extLst>
                  <a:ext uri="{FF2B5EF4-FFF2-40B4-BE49-F238E27FC236}">
                    <a16:creationId xmlns:a16="http://schemas.microsoft.com/office/drawing/2014/main" id="{DBD90648-1452-4E1A-CE52-20562BBB9CF3}"/>
                  </a:ext>
                </a:extLst>
              </p14:cNvPr>
              <p14:cNvContentPartPr/>
              <p14:nvPr/>
            </p14:nvContentPartPr>
            <p14:xfrm>
              <a:off x="3782844" y="3227515"/>
              <a:ext cx="255240" cy="1134360"/>
            </p14:xfrm>
          </p:contentPart>
        </mc:Choice>
        <mc:Fallback xmlns="">
          <p:pic>
            <p:nvPicPr>
              <p:cNvPr id="23" name="Ink 22">
                <a:extLst>
                  <a:ext uri="{FF2B5EF4-FFF2-40B4-BE49-F238E27FC236}">
                    <a16:creationId xmlns:a16="http://schemas.microsoft.com/office/drawing/2014/main" id="{DBD90648-1452-4E1A-CE52-20562BBB9CF3}"/>
                  </a:ext>
                </a:extLst>
              </p:cNvPr>
              <p:cNvPicPr/>
              <p:nvPr/>
            </p:nvPicPr>
            <p:blipFill>
              <a:blip r:embed="rId14"/>
              <a:stretch>
                <a:fillRect/>
              </a:stretch>
            </p:blipFill>
            <p:spPr>
              <a:xfrm>
                <a:off x="3776724" y="3221395"/>
                <a:ext cx="267480" cy="1146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5" name="Ink 24">
                <a:extLst>
                  <a:ext uri="{FF2B5EF4-FFF2-40B4-BE49-F238E27FC236}">
                    <a16:creationId xmlns:a16="http://schemas.microsoft.com/office/drawing/2014/main" id="{E73403EC-947A-1366-E7AC-39B331E9C877}"/>
                  </a:ext>
                </a:extLst>
              </p14:cNvPr>
              <p14:cNvContentPartPr/>
              <p14:nvPr/>
            </p14:nvContentPartPr>
            <p14:xfrm>
              <a:off x="4618044" y="3187915"/>
              <a:ext cx="551880" cy="1209960"/>
            </p14:xfrm>
          </p:contentPart>
        </mc:Choice>
        <mc:Fallback xmlns="">
          <p:pic>
            <p:nvPicPr>
              <p:cNvPr id="25" name="Ink 24">
                <a:extLst>
                  <a:ext uri="{FF2B5EF4-FFF2-40B4-BE49-F238E27FC236}">
                    <a16:creationId xmlns:a16="http://schemas.microsoft.com/office/drawing/2014/main" id="{E73403EC-947A-1366-E7AC-39B331E9C877}"/>
                  </a:ext>
                </a:extLst>
              </p:cNvPr>
              <p:cNvPicPr/>
              <p:nvPr/>
            </p:nvPicPr>
            <p:blipFill>
              <a:blip r:embed="rId16"/>
              <a:stretch>
                <a:fillRect/>
              </a:stretch>
            </p:blipFill>
            <p:spPr>
              <a:xfrm>
                <a:off x="4611924" y="3181795"/>
                <a:ext cx="564120" cy="1222200"/>
              </a:xfrm>
              <a:prstGeom prst="rect">
                <a:avLst/>
              </a:prstGeom>
            </p:spPr>
          </p:pic>
        </mc:Fallback>
      </mc:AlternateContent>
    </p:spTree>
    <p:extLst>
      <p:ext uri="{BB962C8B-B14F-4D97-AF65-F5344CB8AC3E}">
        <p14:creationId xmlns:p14="http://schemas.microsoft.com/office/powerpoint/2010/main" val="2982896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51599F-02D1-453E-A4A0-B87FF22709EC}"/>
              </a:ext>
            </a:extLst>
          </p:cNvPr>
          <p:cNvSpPr txBox="1"/>
          <p:nvPr/>
        </p:nvSpPr>
        <p:spPr>
          <a:xfrm>
            <a:off x="447282" y="1424142"/>
            <a:ext cx="9001518" cy="338554"/>
          </a:xfrm>
          <a:prstGeom prst="rect">
            <a:avLst/>
          </a:prstGeom>
          <a:noFill/>
        </p:spPr>
        <p:txBody>
          <a:bodyPr wrap="square" rtlCol="0">
            <a:spAutoFit/>
          </a:bodyPr>
          <a:lstStyle/>
          <a:p>
            <a:r>
              <a:rPr lang="en-US" sz="1600"/>
              <a:t>Here’s some </a:t>
            </a:r>
            <a:r>
              <a:rPr lang="en-US" sz="1600">
                <a:solidFill>
                  <a:srgbClr val="FF0000"/>
                </a:solidFill>
              </a:rPr>
              <a:t>type of plot </a:t>
            </a:r>
            <a:r>
              <a:rPr lang="en-US" sz="1600"/>
              <a:t>options.  This is basically a line plot, but with the capability of adding error bars.</a:t>
            </a:r>
          </a:p>
        </p:txBody>
      </p:sp>
      <p:sp>
        <p:nvSpPr>
          <p:cNvPr id="14" name="TextBox 13">
            <a:extLst>
              <a:ext uri="{FF2B5EF4-FFF2-40B4-BE49-F238E27FC236}">
                <a16:creationId xmlns:a16="http://schemas.microsoft.com/office/drawing/2014/main" id="{B161942A-9C7E-F459-9F5E-9E23120B3A6A}"/>
              </a:ext>
            </a:extLst>
          </p:cNvPr>
          <p:cNvSpPr txBox="1"/>
          <p:nvPr/>
        </p:nvSpPr>
        <p:spPr>
          <a:xfrm>
            <a:off x="3952103" y="134009"/>
            <a:ext cx="4496167" cy="461665"/>
          </a:xfrm>
          <a:prstGeom prst="rect">
            <a:avLst/>
          </a:prstGeom>
          <a:noFill/>
        </p:spPr>
        <p:txBody>
          <a:bodyPr wrap="none" rtlCol="0">
            <a:spAutoFit/>
          </a:bodyPr>
          <a:lstStyle/>
          <a:p>
            <a:r>
              <a:rPr lang="en-US" sz="2400" b="1" u="sng">
                <a:solidFill>
                  <a:srgbClr val="FF0000"/>
                </a:solidFill>
              </a:rPr>
              <a:t>Matplotlib (figure, axes, subplots)</a:t>
            </a:r>
          </a:p>
        </p:txBody>
      </p:sp>
      <p:sp>
        <p:nvSpPr>
          <p:cNvPr id="5" name="Rectangle 4">
            <a:extLst>
              <a:ext uri="{FF2B5EF4-FFF2-40B4-BE49-F238E27FC236}">
                <a16:creationId xmlns:a16="http://schemas.microsoft.com/office/drawing/2014/main" id="{85E61EF2-EBB8-8DD8-5115-040D7CC08CB9}"/>
              </a:ext>
            </a:extLst>
          </p:cNvPr>
          <p:cNvSpPr/>
          <p:nvPr/>
        </p:nvSpPr>
        <p:spPr>
          <a:xfrm>
            <a:off x="2014721" y="2201261"/>
            <a:ext cx="3579833" cy="523220"/>
          </a:xfrm>
          <a:prstGeom prst="rect">
            <a:avLst/>
          </a:prstGeom>
        </p:spPr>
        <p:txBody>
          <a:bodyPr wrap="square">
            <a:spAutoFit/>
          </a:bodyPr>
          <a:lstStyle/>
          <a:p>
            <a:r>
              <a:rPr lang="en-US" sz="1400"/>
              <a:t>Connects points with lines, as with regular plot.  But also adds error bars.  </a:t>
            </a:r>
          </a:p>
        </p:txBody>
      </p:sp>
      <p:sp>
        <p:nvSpPr>
          <p:cNvPr id="6" name="TextBox 5">
            <a:extLst>
              <a:ext uri="{FF2B5EF4-FFF2-40B4-BE49-F238E27FC236}">
                <a16:creationId xmlns:a16="http://schemas.microsoft.com/office/drawing/2014/main" id="{D77C9916-6B80-5607-9896-ADAD91D84AE4}"/>
              </a:ext>
            </a:extLst>
          </p:cNvPr>
          <p:cNvSpPr txBox="1"/>
          <p:nvPr/>
        </p:nvSpPr>
        <p:spPr>
          <a:xfrm>
            <a:off x="473631" y="3429000"/>
            <a:ext cx="8129593" cy="338554"/>
          </a:xfrm>
          <a:prstGeom prst="rect">
            <a:avLst/>
          </a:prstGeom>
          <a:noFill/>
        </p:spPr>
        <p:txBody>
          <a:bodyPr wrap="square">
            <a:spAutoFit/>
          </a:bodyPr>
          <a:lstStyle/>
          <a:p>
            <a:r>
              <a:rPr lang="en-US" sz="1600">
                <a:solidFill>
                  <a:srgbClr val="3333CC"/>
                </a:solidFill>
              </a:rPr>
              <a:t>nameofaxes[i][j].errorbar(domain, range, color = “red”, yerr = listoferrors, ecolor = “blue”)</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0AAB8030-3886-017C-5C4E-248996A1835D}"/>
                  </a:ext>
                </a:extLst>
              </p14:cNvPr>
              <p14:cNvContentPartPr/>
              <p14:nvPr/>
            </p14:nvContentPartPr>
            <p14:xfrm>
              <a:off x="2127388" y="3019143"/>
              <a:ext cx="320760" cy="363240"/>
            </p14:xfrm>
          </p:contentPart>
        </mc:Choice>
        <mc:Fallback xmlns="">
          <p:pic>
            <p:nvPicPr>
              <p:cNvPr id="7" name="Ink 6">
                <a:extLst>
                  <a:ext uri="{FF2B5EF4-FFF2-40B4-BE49-F238E27FC236}">
                    <a16:creationId xmlns:a16="http://schemas.microsoft.com/office/drawing/2014/main" id="{0AAB8030-3886-017C-5C4E-248996A1835D}"/>
                  </a:ext>
                </a:extLst>
              </p:cNvPr>
              <p:cNvPicPr/>
              <p:nvPr/>
            </p:nvPicPr>
            <p:blipFill>
              <a:blip r:embed="rId4"/>
              <a:stretch>
                <a:fillRect/>
              </a:stretch>
            </p:blipFill>
            <p:spPr>
              <a:xfrm>
                <a:off x="2118388" y="3010143"/>
                <a:ext cx="338400" cy="3808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53447AF4-92D3-2C26-AEC4-4A958D750672}"/>
                  </a:ext>
                </a:extLst>
              </p14:cNvPr>
              <p14:cNvContentPartPr/>
              <p14:nvPr/>
            </p14:nvContentPartPr>
            <p14:xfrm>
              <a:off x="5778222" y="2905626"/>
              <a:ext cx="273960" cy="461160"/>
            </p14:xfrm>
          </p:contentPart>
        </mc:Choice>
        <mc:Fallback xmlns="">
          <p:pic>
            <p:nvPicPr>
              <p:cNvPr id="2" name="Ink 1">
                <a:extLst>
                  <a:ext uri="{FF2B5EF4-FFF2-40B4-BE49-F238E27FC236}">
                    <a16:creationId xmlns:a16="http://schemas.microsoft.com/office/drawing/2014/main" id="{53447AF4-92D3-2C26-AEC4-4A958D750672}"/>
                  </a:ext>
                </a:extLst>
              </p:cNvPr>
              <p:cNvPicPr/>
              <p:nvPr/>
            </p:nvPicPr>
            <p:blipFill>
              <a:blip r:embed="rId6"/>
              <a:stretch>
                <a:fillRect/>
              </a:stretch>
            </p:blipFill>
            <p:spPr>
              <a:xfrm>
                <a:off x="5772102" y="2899506"/>
                <a:ext cx="286200" cy="473400"/>
              </a:xfrm>
              <a:prstGeom prst="rect">
                <a:avLst/>
              </a:prstGeom>
            </p:spPr>
          </p:pic>
        </mc:Fallback>
      </mc:AlternateContent>
      <p:sp>
        <p:nvSpPr>
          <p:cNvPr id="4" name="TextBox 3">
            <a:extLst>
              <a:ext uri="{FF2B5EF4-FFF2-40B4-BE49-F238E27FC236}">
                <a16:creationId xmlns:a16="http://schemas.microsoft.com/office/drawing/2014/main" id="{A37CCD59-71BD-D7F7-E47B-C0514CD7B60C}"/>
              </a:ext>
            </a:extLst>
          </p:cNvPr>
          <p:cNvSpPr txBox="1"/>
          <p:nvPr/>
        </p:nvSpPr>
        <p:spPr>
          <a:xfrm>
            <a:off x="5706931" y="2085690"/>
            <a:ext cx="2153265" cy="738664"/>
          </a:xfrm>
          <a:prstGeom prst="rect">
            <a:avLst/>
          </a:prstGeom>
          <a:noFill/>
        </p:spPr>
        <p:txBody>
          <a:bodyPr wrap="square" rtlCol="0">
            <a:spAutoFit/>
          </a:bodyPr>
          <a:lstStyle/>
          <a:p>
            <a:r>
              <a:rPr lang="en-US" sz="1400"/>
              <a:t>can be list of errors for each point, or just a scalar, if all errors are the same.</a:t>
            </a:r>
          </a:p>
        </p:txBody>
      </p:sp>
      <mc:AlternateContent xmlns:mc="http://schemas.openxmlformats.org/markup-compatibility/2006" xmlns:p14="http://schemas.microsoft.com/office/powerpoint/2010/main">
        <mc:Choice Requires="p14">
          <p:contentPart p14:bwMode="auto" r:id="rId7">
            <p14:nvContentPartPr>
              <p14:cNvPr id="10" name="Ink 9">
                <a:extLst>
                  <a:ext uri="{FF2B5EF4-FFF2-40B4-BE49-F238E27FC236}">
                    <a16:creationId xmlns:a16="http://schemas.microsoft.com/office/drawing/2014/main" id="{C109F2AD-8EBD-9760-7245-24AEA66F6BD5}"/>
                  </a:ext>
                </a:extLst>
              </p14:cNvPr>
              <p14:cNvContentPartPr/>
              <p14:nvPr/>
            </p14:nvContentPartPr>
            <p14:xfrm>
              <a:off x="7678993" y="3060448"/>
              <a:ext cx="587160" cy="287280"/>
            </p14:xfrm>
          </p:contentPart>
        </mc:Choice>
        <mc:Fallback xmlns="">
          <p:pic>
            <p:nvPicPr>
              <p:cNvPr id="10" name="Ink 9">
                <a:extLst>
                  <a:ext uri="{FF2B5EF4-FFF2-40B4-BE49-F238E27FC236}">
                    <a16:creationId xmlns:a16="http://schemas.microsoft.com/office/drawing/2014/main" id="{C109F2AD-8EBD-9760-7245-24AEA66F6BD5}"/>
                  </a:ext>
                </a:extLst>
              </p:cNvPr>
              <p:cNvPicPr/>
              <p:nvPr/>
            </p:nvPicPr>
            <p:blipFill>
              <a:blip r:embed="rId8"/>
              <a:stretch>
                <a:fillRect/>
              </a:stretch>
            </p:blipFill>
            <p:spPr>
              <a:xfrm>
                <a:off x="7672873" y="3054328"/>
                <a:ext cx="599400" cy="299520"/>
              </a:xfrm>
              <a:prstGeom prst="rect">
                <a:avLst/>
              </a:prstGeom>
            </p:spPr>
          </p:pic>
        </mc:Fallback>
      </mc:AlternateContent>
      <p:sp>
        <p:nvSpPr>
          <p:cNvPr id="11" name="TextBox 10">
            <a:extLst>
              <a:ext uri="{FF2B5EF4-FFF2-40B4-BE49-F238E27FC236}">
                <a16:creationId xmlns:a16="http://schemas.microsoft.com/office/drawing/2014/main" id="{3E78003D-0725-0DD3-5BBD-FE8770A52165}"/>
              </a:ext>
            </a:extLst>
          </p:cNvPr>
          <p:cNvSpPr txBox="1"/>
          <p:nvPr/>
        </p:nvSpPr>
        <p:spPr>
          <a:xfrm>
            <a:off x="7972573" y="2670787"/>
            <a:ext cx="2074607" cy="307777"/>
          </a:xfrm>
          <a:prstGeom prst="rect">
            <a:avLst/>
          </a:prstGeom>
          <a:noFill/>
        </p:spPr>
        <p:txBody>
          <a:bodyPr wrap="square" rtlCol="0">
            <a:spAutoFit/>
          </a:bodyPr>
          <a:lstStyle/>
          <a:p>
            <a:r>
              <a:rPr lang="en-US" sz="1400"/>
              <a:t>color of the error bars.</a:t>
            </a:r>
          </a:p>
        </p:txBody>
      </p:sp>
    </p:spTree>
    <p:extLst>
      <p:ext uri="{BB962C8B-B14F-4D97-AF65-F5344CB8AC3E}">
        <p14:creationId xmlns:p14="http://schemas.microsoft.com/office/powerpoint/2010/main" val="5475595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51599F-02D1-453E-A4A0-B87FF22709EC}"/>
              </a:ext>
            </a:extLst>
          </p:cNvPr>
          <p:cNvSpPr txBox="1"/>
          <p:nvPr/>
        </p:nvSpPr>
        <p:spPr>
          <a:xfrm>
            <a:off x="388289" y="1182313"/>
            <a:ext cx="5255427" cy="338554"/>
          </a:xfrm>
          <a:prstGeom prst="rect">
            <a:avLst/>
          </a:prstGeom>
          <a:noFill/>
        </p:spPr>
        <p:txBody>
          <a:bodyPr wrap="square" rtlCol="0">
            <a:spAutoFit/>
          </a:bodyPr>
          <a:lstStyle/>
          <a:p>
            <a:r>
              <a:rPr lang="en-US" sz="1600"/>
              <a:t>Here’s some </a:t>
            </a:r>
            <a:r>
              <a:rPr lang="en-US" sz="1600">
                <a:solidFill>
                  <a:srgbClr val="FF0000"/>
                </a:solidFill>
              </a:rPr>
              <a:t>type of plot </a:t>
            </a:r>
            <a:r>
              <a:rPr lang="en-US" sz="1600"/>
              <a:t>options, box plot specifically.</a:t>
            </a:r>
          </a:p>
        </p:txBody>
      </p:sp>
      <p:sp>
        <p:nvSpPr>
          <p:cNvPr id="14" name="TextBox 13">
            <a:extLst>
              <a:ext uri="{FF2B5EF4-FFF2-40B4-BE49-F238E27FC236}">
                <a16:creationId xmlns:a16="http://schemas.microsoft.com/office/drawing/2014/main" id="{B161942A-9C7E-F459-9F5E-9E23120B3A6A}"/>
              </a:ext>
            </a:extLst>
          </p:cNvPr>
          <p:cNvSpPr txBox="1"/>
          <p:nvPr/>
        </p:nvSpPr>
        <p:spPr>
          <a:xfrm>
            <a:off x="3952103" y="134009"/>
            <a:ext cx="4496167" cy="461665"/>
          </a:xfrm>
          <a:prstGeom prst="rect">
            <a:avLst/>
          </a:prstGeom>
          <a:noFill/>
        </p:spPr>
        <p:txBody>
          <a:bodyPr wrap="none" rtlCol="0">
            <a:spAutoFit/>
          </a:bodyPr>
          <a:lstStyle/>
          <a:p>
            <a:r>
              <a:rPr lang="en-US" sz="2400" b="1" u="sng">
                <a:solidFill>
                  <a:srgbClr val="FF0000"/>
                </a:solidFill>
              </a:rPr>
              <a:t>Matplotlib (figure, axes, subplots)</a:t>
            </a:r>
          </a:p>
        </p:txBody>
      </p:sp>
      <p:sp>
        <p:nvSpPr>
          <p:cNvPr id="12" name="Rectangle 11">
            <a:extLst>
              <a:ext uri="{FF2B5EF4-FFF2-40B4-BE49-F238E27FC236}">
                <a16:creationId xmlns:a16="http://schemas.microsoft.com/office/drawing/2014/main" id="{2E6743FF-E985-B51B-17CF-7DCEB52B81F0}"/>
              </a:ext>
            </a:extLst>
          </p:cNvPr>
          <p:cNvSpPr/>
          <p:nvPr/>
        </p:nvSpPr>
        <p:spPr>
          <a:xfrm>
            <a:off x="1130481" y="2550821"/>
            <a:ext cx="3579833" cy="738664"/>
          </a:xfrm>
          <a:prstGeom prst="rect">
            <a:avLst/>
          </a:prstGeom>
        </p:spPr>
        <p:txBody>
          <a:bodyPr wrap="square">
            <a:spAutoFit/>
          </a:bodyPr>
          <a:lstStyle/>
          <a:p>
            <a:r>
              <a:rPr lang="en-US" sz="1400"/>
              <a:t>Each </a:t>
            </a:r>
            <a:r>
              <a:rPr lang="en-US" sz="1400" b="1"/>
              <a:t>y</a:t>
            </a:r>
            <a:r>
              <a:rPr lang="en-US" sz="1400" baseline="-25000"/>
              <a:t>j</a:t>
            </a:r>
            <a:r>
              <a:rPr lang="en-US" sz="1400"/>
              <a:t> is a list of data points out of which a box plot will be constructed.  In this illustration, we’d have 3 box plots.</a:t>
            </a:r>
          </a:p>
        </p:txBody>
      </p:sp>
      <p:sp>
        <p:nvSpPr>
          <p:cNvPr id="22" name="TextBox 21">
            <a:extLst>
              <a:ext uri="{FF2B5EF4-FFF2-40B4-BE49-F238E27FC236}">
                <a16:creationId xmlns:a16="http://schemas.microsoft.com/office/drawing/2014/main" id="{708826A6-F01A-E6F6-A2B7-4B5E74C025FE}"/>
              </a:ext>
            </a:extLst>
          </p:cNvPr>
          <p:cNvSpPr txBox="1"/>
          <p:nvPr/>
        </p:nvSpPr>
        <p:spPr>
          <a:xfrm>
            <a:off x="388289" y="1782115"/>
            <a:ext cx="4924278" cy="338554"/>
          </a:xfrm>
          <a:prstGeom prst="rect">
            <a:avLst/>
          </a:prstGeom>
          <a:noFill/>
        </p:spPr>
        <p:txBody>
          <a:bodyPr wrap="square">
            <a:spAutoFit/>
          </a:bodyPr>
          <a:lstStyle/>
          <a:p>
            <a:r>
              <a:rPr lang="en-US" sz="1600">
                <a:solidFill>
                  <a:srgbClr val="3333CC"/>
                </a:solidFill>
              </a:rPr>
              <a:t>nameofaxes[i][j].boxplot([</a:t>
            </a:r>
            <a:r>
              <a:rPr lang="en-US" sz="1600" b="1">
                <a:solidFill>
                  <a:srgbClr val="3333CC"/>
                </a:solidFill>
              </a:rPr>
              <a:t>y</a:t>
            </a:r>
            <a:r>
              <a:rPr lang="en-US" sz="1600" baseline="-25000">
                <a:solidFill>
                  <a:srgbClr val="3333CC"/>
                </a:solidFill>
              </a:rPr>
              <a:t>1</a:t>
            </a:r>
            <a:r>
              <a:rPr lang="en-US" sz="1600">
                <a:solidFill>
                  <a:srgbClr val="3333CC"/>
                </a:solidFill>
              </a:rPr>
              <a:t>,</a:t>
            </a:r>
            <a:r>
              <a:rPr lang="en-US" sz="1600" b="1">
                <a:solidFill>
                  <a:srgbClr val="3333CC"/>
                </a:solidFill>
              </a:rPr>
              <a:t>y</a:t>
            </a:r>
            <a:r>
              <a:rPr lang="en-US" sz="1600" baseline="-25000">
                <a:solidFill>
                  <a:srgbClr val="3333CC"/>
                </a:solidFill>
              </a:rPr>
              <a:t>2</a:t>
            </a:r>
            <a:r>
              <a:rPr lang="en-US" sz="1600">
                <a:solidFill>
                  <a:srgbClr val="3333CC"/>
                </a:solidFill>
              </a:rPr>
              <a:t>,</a:t>
            </a:r>
            <a:r>
              <a:rPr lang="en-US" sz="1600" b="1">
                <a:solidFill>
                  <a:srgbClr val="3333CC"/>
                </a:solidFill>
              </a:rPr>
              <a:t>y</a:t>
            </a:r>
            <a:r>
              <a:rPr lang="en-US" sz="1600" baseline="-25000">
                <a:solidFill>
                  <a:srgbClr val="3333CC"/>
                </a:solidFill>
              </a:rPr>
              <a:t>3</a:t>
            </a:r>
            <a:r>
              <a:rPr lang="en-US" sz="1600">
                <a:solidFill>
                  <a:srgbClr val="3333CC"/>
                </a:solidFill>
              </a:rPr>
              <a:t>], widths = [w</a:t>
            </a:r>
            <a:r>
              <a:rPr lang="en-US" sz="1600" baseline="-25000">
                <a:solidFill>
                  <a:srgbClr val="3333CC"/>
                </a:solidFill>
              </a:rPr>
              <a:t>1</a:t>
            </a:r>
            <a:r>
              <a:rPr lang="en-US" sz="1600">
                <a:solidFill>
                  <a:srgbClr val="3333CC"/>
                </a:solidFill>
              </a:rPr>
              <a:t>,w</a:t>
            </a:r>
            <a:r>
              <a:rPr lang="en-US" sz="1600" baseline="-25000">
                <a:solidFill>
                  <a:srgbClr val="3333CC"/>
                </a:solidFill>
              </a:rPr>
              <a:t>2</a:t>
            </a:r>
            <a:r>
              <a:rPr lang="en-US" sz="1600">
                <a:solidFill>
                  <a:srgbClr val="3333CC"/>
                </a:solidFill>
              </a:rPr>
              <a:t>,w</a:t>
            </a:r>
            <a:r>
              <a:rPr lang="en-US" sz="1600" baseline="-25000">
                <a:solidFill>
                  <a:srgbClr val="3333CC"/>
                </a:solidFill>
              </a:rPr>
              <a:t>3</a:t>
            </a:r>
            <a:r>
              <a:rPr lang="en-US" sz="1600">
                <a:solidFill>
                  <a:srgbClr val="3333CC"/>
                </a:solidFill>
              </a:rPr>
              <a:t>])</a:t>
            </a:r>
          </a:p>
        </p:txBody>
      </p:sp>
      <mc:AlternateContent xmlns:mc="http://schemas.openxmlformats.org/markup-compatibility/2006" xmlns:p14="http://schemas.microsoft.com/office/powerpoint/2010/main">
        <mc:Choice Requires="p14">
          <p:contentPart p14:bwMode="auto" r:id="rId3">
            <p14:nvContentPartPr>
              <p14:cNvPr id="24" name="Ink 23">
                <a:extLst>
                  <a:ext uri="{FF2B5EF4-FFF2-40B4-BE49-F238E27FC236}">
                    <a16:creationId xmlns:a16="http://schemas.microsoft.com/office/drawing/2014/main" id="{9A5ED146-96C9-DDF1-8B95-0A13066FA2F8}"/>
                  </a:ext>
                </a:extLst>
              </p14:cNvPr>
              <p14:cNvContentPartPr/>
              <p14:nvPr/>
            </p14:nvContentPartPr>
            <p14:xfrm>
              <a:off x="2529668" y="2136567"/>
              <a:ext cx="320760" cy="363240"/>
            </p14:xfrm>
          </p:contentPart>
        </mc:Choice>
        <mc:Fallback xmlns="">
          <p:pic>
            <p:nvPicPr>
              <p:cNvPr id="24" name="Ink 23">
                <a:extLst>
                  <a:ext uri="{FF2B5EF4-FFF2-40B4-BE49-F238E27FC236}">
                    <a16:creationId xmlns:a16="http://schemas.microsoft.com/office/drawing/2014/main" id="{9A5ED146-96C9-DDF1-8B95-0A13066FA2F8}"/>
                  </a:ext>
                </a:extLst>
              </p:cNvPr>
              <p:cNvPicPr/>
              <p:nvPr/>
            </p:nvPicPr>
            <p:blipFill>
              <a:blip r:embed="rId4"/>
              <a:stretch>
                <a:fillRect/>
              </a:stretch>
            </p:blipFill>
            <p:spPr>
              <a:xfrm>
                <a:off x="2520668" y="2127567"/>
                <a:ext cx="338400" cy="3808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6" name="Ink 25">
                <a:extLst>
                  <a:ext uri="{FF2B5EF4-FFF2-40B4-BE49-F238E27FC236}">
                    <a16:creationId xmlns:a16="http://schemas.microsoft.com/office/drawing/2014/main" id="{B9847B5E-1EB1-29BC-B21B-FB7424FAE623}"/>
                  </a:ext>
                </a:extLst>
              </p14:cNvPr>
              <p14:cNvContentPartPr/>
              <p14:nvPr/>
            </p14:nvContentPartPr>
            <p14:xfrm flipH="1">
              <a:off x="4584979" y="2174626"/>
              <a:ext cx="212234" cy="461160"/>
            </p14:xfrm>
          </p:contentPart>
        </mc:Choice>
        <mc:Fallback xmlns="">
          <p:pic>
            <p:nvPicPr>
              <p:cNvPr id="26" name="Ink 25">
                <a:extLst>
                  <a:ext uri="{FF2B5EF4-FFF2-40B4-BE49-F238E27FC236}">
                    <a16:creationId xmlns:a16="http://schemas.microsoft.com/office/drawing/2014/main" id="{B9847B5E-1EB1-29BC-B21B-FB7424FAE623}"/>
                  </a:ext>
                </a:extLst>
              </p:cNvPr>
              <p:cNvPicPr/>
              <p:nvPr/>
            </p:nvPicPr>
            <p:blipFill>
              <a:blip r:embed="rId6"/>
              <a:stretch>
                <a:fillRect/>
              </a:stretch>
            </p:blipFill>
            <p:spPr>
              <a:xfrm flipH="1">
                <a:off x="4578864" y="2168506"/>
                <a:ext cx="224464" cy="473400"/>
              </a:xfrm>
              <a:prstGeom prst="rect">
                <a:avLst/>
              </a:prstGeom>
            </p:spPr>
          </p:pic>
        </mc:Fallback>
      </mc:AlternateContent>
      <p:sp>
        <p:nvSpPr>
          <p:cNvPr id="27" name="TextBox 26">
            <a:extLst>
              <a:ext uri="{FF2B5EF4-FFF2-40B4-BE49-F238E27FC236}">
                <a16:creationId xmlns:a16="http://schemas.microsoft.com/office/drawing/2014/main" id="{5C57A110-4A82-63C4-B700-E9656FD435ED}"/>
              </a:ext>
            </a:extLst>
          </p:cNvPr>
          <p:cNvSpPr txBox="1"/>
          <p:nvPr/>
        </p:nvSpPr>
        <p:spPr>
          <a:xfrm>
            <a:off x="4993018" y="2405206"/>
            <a:ext cx="1873046" cy="738664"/>
          </a:xfrm>
          <a:prstGeom prst="rect">
            <a:avLst/>
          </a:prstGeom>
          <a:noFill/>
        </p:spPr>
        <p:txBody>
          <a:bodyPr wrap="square" rtlCol="0">
            <a:spAutoFit/>
          </a:bodyPr>
          <a:lstStyle/>
          <a:p>
            <a:r>
              <a:rPr lang="en-US" sz="1400"/>
              <a:t>widths of the boxes.  Can also be scalar, if all the same.</a:t>
            </a:r>
          </a:p>
        </p:txBody>
      </p:sp>
    </p:spTree>
    <p:extLst>
      <p:ext uri="{BB962C8B-B14F-4D97-AF65-F5344CB8AC3E}">
        <p14:creationId xmlns:p14="http://schemas.microsoft.com/office/powerpoint/2010/main" val="3344022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5981108-7DCB-40A9-B2C5-4D8D5AAA2967}"/>
              </a:ext>
            </a:extLst>
          </p:cNvPr>
          <p:cNvSpPr txBox="1"/>
          <p:nvPr/>
        </p:nvSpPr>
        <p:spPr>
          <a:xfrm flipH="1">
            <a:off x="388281" y="1984708"/>
            <a:ext cx="10476364" cy="584775"/>
          </a:xfrm>
          <a:prstGeom prst="rect">
            <a:avLst/>
          </a:prstGeom>
          <a:noFill/>
        </p:spPr>
        <p:txBody>
          <a:bodyPr wrap="square" rtlCol="0">
            <a:spAutoFit/>
          </a:bodyPr>
          <a:lstStyle/>
          <a:p>
            <a:r>
              <a:rPr lang="en-US" sz="1600">
                <a:solidFill>
                  <a:srgbClr val="3333CC"/>
                </a:solidFill>
              </a:rPr>
              <a:t>nameofaxes[i][j].bar(domain, range, color = “color”, width = bar thickness, bottom = list_of_bottoms, alpha = #, label = “key, yerr = listoferrors)</a:t>
            </a:r>
          </a:p>
        </p:txBody>
      </p:sp>
      <p:sp>
        <p:nvSpPr>
          <p:cNvPr id="9" name="TextBox 8">
            <a:extLst>
              <a:ext uri="{FF2B5EF4-FFF2-40B4-BE49-F238E27FC236}">
                <a16:creationId xmlns:a16="http://schemas.microsoft.com/office/drawing/2014/main" id="{28CDC284-1E8E-4BDD-85AF-2256E5C282B5}"/>
              </a:ext>
            </a:extLst>
          </p:cNvPr>
          <p:cNvSpPr txBox="1"/>
          <p:nvPr/>
        </p:nvSpPr>
        <p:spPr>
          <a:xfrm>
            <a:off x="388290" y="1240141"/>
            <a:ext cx="5245594" cy="338554"/>
          </a:xfrm>
          <a:prstGeom prst="rect">
            <a:avLst/>
          </a:prstGeom>
          <a:noFill/>
        </p:spPr>
        <p:txBody>
          <a:bodyPr wrap="square" rtlCol="0">
            <a:spAutoFit/>
          </a:bodyPr>
          <a:lstStyle/>
          <a:p>
            <a:r>
              <a:rPr lang="en-US" sz="1600"/>
              <a:t>These are some of the </a:t>
            </a:r>
            <a:r>
              <a:rPr lang="en-US" sz="1600">
                <a:solidFill>
                  <a:srgbClr val="FF0000"/>
                </a:solidFill>
              </a:rPr>
              <a:t>typeofplot</a:t>
            </a:r>
            <a:r>
              <a:rPr lang="en-US" sz="1600"/>
              <a:t> options.  Here’s a bar plot.</a:t>
            </a:r>
            <a:endParaRPr lang="en-US" sz="2000"/>
          </a:p>
        </p:txBody>
      </p:sp>
      <p:sp>
        <p:nvSpPr>
          <p:cNvPr id="15" name="Rectangle 14">
            <a:extLst>
              <a:ext uri="{FF2B5EF4-FFF2-40B4-BE49-F238E27FC236}">
                <a16:creationId xmlns:a16="http://schemas.microsoft.com/office/drawing/2014/main" id="{8FE4C94C-6376-466F-B748-B898B4C846C9}"/>
              </a:ext>
            </a:extLst>
          </p:cNvPr>
          <p:cNvSpPr/>
          <p:nvPr/>
        </p:nvSpPr>
        <p:spPr>
          <a:xfrm>
            <a:off x="4048377" y="2991816"/>
            <a:ext cx="5255451" cy="954107"/>
          </a:xfrm>
          <a:prstGeom prst="rect">
            <a:avLst/>
          </a:prstGeom>
        </p:spPr>
        <p:txBody>
          <a:bodyPr wrap="square">
            <a:spAutoFit/>
          </a:bodyPr>
          <a:lstStyle/>
          <a:p>
            <a:r>
              <a:rPr lang="en-US" sz="1400"/>
              <a:t>if want to stack bars on top of each other, then would use this argument.  It’s a list of numbers that specify where the beginning/bottom of the bar should be.  Would typically use the range of the bars you want on bottom here.  </a:t>
            </a: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048DB078-416C-ED78-BC2C-5CF2DA78E089}"/>
                  </a:ext>
                </a:extLst>
              </p14:cNvPr>
              <p14:cNvContentPartPr/>
              <p14:nvPr/>
            </p14:nvContentPartPr>
            <p14:xfrm>
              <a:off x="7538250" y="2382339"/>
              <a:ext cx="631440" cy="498960"/>
            </p14:xfrm>
          </p:contentPart>
        </mc:Choice>
        <mc:Fallback xmlns="">
          <p:pic>
            <p:nvPicPr>
              <p:cNvPr id="3" name="Ink 2">
                <a:extLst>
                  <a:ext uri="{FF2B5EF4-FFF2-40B4-BE49-F238E27FC236}">
                    <a16:creationId xmlns:a16="http://schemas.microsoft.com/office/drawing/2014/main" id="{048DB078-416C-ED78-BC2C-5CF2DA78E089}"/>
                  </a:ext>
                </a:extLst>
              </p:cNvPr>
              <p:cNvPicPr/>
              <p:nvPr/>
            </p:nvPicPr>
            <p:blipFill>
              <a:blip r:embed="rId6"/>
              <a:stretch>
                <a:fillRect/>
              </a:stretch>
            </p:blipFill>
            <p:spPr>
              <a:xfrm>
                <a:off x="7532130" y="2376219"/>
                <a:ext cx="643680" cy="5112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9E3A7EB1-E5FE-430D-B9C2-94FB57D4E1EA}"/>
                  </a:ext>
                </a:extLst>
              </p14:cNvPr>
              <p14:cNvContentPartPr/>
              <p14:nvPr/>
            </p14:nvContentPartPr>
            <p14:xfrm>
              <a:off x="9854401" y="2321523"/>
              <a:ext cx="119714" cy="577021"/>
            </p14:xfrm>
          </p:contentPart>
        </mc:Choice>
        <mc:Fallback xmlns="">
          <p:pic>
            <p:nvPicPr>
              <p:cNvPr id="11" name="Ink 10">
                <a:extLst>
                  <a:ext uri="{FF2B5EF4-FFF2-40B4-BE49-F238E27FC236}">
                    <a16:creationId xmlns:a16="http://schemas.microsoft.com/office/drawing/2014/main" id="{9E3A7EB1-E5FE-430D-B9C2-94FB57D4E1EA}"/>
                  </a:ext>
                </a:extLst>
              </p:cNvPr>
              <p:cNvPicPr/>
              <p:nvPr/>
            </p:nvPicPr>
            <p:blipFill>
              <a:blip r:embed="rId8"/>
              <a:stretch>
                <a:fillRect/>
              </a:stretch>
            </p:blipFill>
            <p:spPr>
              <a:xfrm>
                <a:off x="9848271" y="2315400"/>
                <a:ext cx="131974" cy="589267"/>
              </a:xfrm>
              <a:prstGeom prst="rect">
                <a:avLst/>
              </a:prstGeom>
            </p:spPr>
          </p:pic>
        </mc:Fallback>
      </mc:AlternateContent>
      <p:sp>
        <p:nvSpPr>
          <p:cNvPr id="13" name="TextBox 12">
            <a:extLst>
              <a:ext uri="{FF2B5EF4-FFF2-40B4-BE49-F238E27FC236}">
                <a16:creationId xmlns:a16="http://schemas.microsoft.com/office/drawing/2014/main" id="{F66DA500-EA09-FF6F-C1EA-93081ACE3AE7}"/>
              </a:ext>
            </a:extLst>
          </p:cNvPr>
          <p:cNvSpPr txBox="1"/>
          <p:nvPr/>
        </p:nvSpPr>
        <p:spPr>
          <a:xfrm>
            <a:off x="9652886" y="2938657"/>
            <a:ext cx="1327354" cy="307777"/>
          </a:xfrm>
          <a:prstGeom prst="rect">
            <a:avLst/>
          </a:prstGeom>
          <a:noFill/>
        </p:spPr>
        <p:txBody>
          <a:bodyPr wrap="square" rtlCol="0">
            <a:spAutoFit/>
          </a:bodyPr>
          <a:lstStyle/>
          <a:p>
            <a:r>
              <a:rPr lang="en-US" sz="1400"/>
              <a:t>for the legend,</a:t>
            </a:r>
          </a:p>
        </p:txBody>
      </p:sp>
      <mc:AlternateContent xmlns:mc="http://schemas.openxmlformats.org/markup-compatibility/2006" xmlns:p14="http://schemas.microsoft.com/office/powerpoint/2010/main">
        <mc:Choice Requires="p14">
          <p:contentPart p14:bwMode="auto" r:id="rId9">
            <p14:nvContentPartPr>
              <p14:cNvPr id="14" name="Ink 13">
                <a:extLst>
                  <a:ext uri="{FF2B5EF4-FFF2-40B4-BE49-F238E27FC236}">
                    <a16:creationId xmlns:a16="http://schemas.microsoft.com/office/drawing/2014/main" id="{00DD4B28-C48B-95EE-3936-FFA37EF94C66}"/>
                  </a:ext>
                </a:extLst>
              </p14:cNvPr>
              <p14:cNvContentPartPr/>
              <p14:nvPr/>
            </p14:nvContentPartPr>
            <p14:xfrm>
              <a:off x="844815" y="2635068"/>
              <a:ext cx="363600" cy="478080"/>
            </p14:xfrm>
          </p:contentPart>
        </mc:Choice>
        <mc:Fallback xmlns="">
          <p:pic>
            <p:nvPicPr>
              <p:cNvPr id="14" name="Ink 13">
                <a:extLst>
                  <a:ext uri="{FF2B5EF4-FFF2-40B4-BE49-F238E27FC236}">
                    <a16:creationId xmlns:a16="http://schemas.microsoft.com/office/drawing/2014/main" id="{00DD4B28-C48B-95EE-3936-FFA37EF94C66}"/>
                  </a:ext>
                </a:extLst>
              </p:cNvPr>
              <p:cNvPicPr/>
              <p:nvPr/>
            </p:nvPicPr>
            <p:blipFill>
              <a:blip r:embed="rId10"/>
              <a:stretch>
                <a:fillRect/>
              </a:stretch>
            </p:blipFill>
            <p:spPr>
              <a:xfrm>
                <a:off x="838695" y="2628948"/>
                <a:ext cx="375840" cy="490320"/>
              </a:xfrm>
              <a:prstGeom prst="rect">
                <a:avLst/>
              </a:prstGeom>
            </p:spPr>
          </p:pic>
        </mc:Fallback>
      </mc:AlternateContent>
      <p:sp>
        <p:nvSpPr>
          <p:cNvPr id="16" name="TextBox 15">
            <a:extLst>
              <a:ext uri="{FF2B5EF4-FFF2-40B4-BE49-F238E27FC236}">
                <a16:creationId xmlns:a16="http://schemas.microsoft.com/office/drawing/2014/main" id="{702F736E-9E61-3CE8-B83F-1E17223E8E13}"/>
              </a:ext>
            </a:extLst>
          </p:cNvPr>
          <p:cNvSpPr txBox="1"/>
          <p:nvPr/>
        </p:nvSpPr>
        <p:spPr>
          <a:xfrm>
            <a:off x="511278" y="3164664"/>
            <a:ext cx="2821858" cy="954107"/>
          </a:xfrm>
          <a:prstGeom prst="rect">
            <a:avLst/>
          </a:prstGeom>
          <a:noFill/>
        </p:spPr>
        <p:txBody>
          <a:bodyPr wrap="square" rtlCol="0">
            <a:spAutoFit/>
          </a:bodyPr>
          <a:lstStyle/>
          <a:p>
            <a:r>
              <a:rPr lang="en-US" sz="1400"/>
              <a:t>a list of error bar heights, that will be placed about the top of the bar.  If input a single number, then will do same error bar for all.  </a:t>
            </a:r>
          </a:p>
        </p:txBody>
      </p:sp>
      <p:sp>
        <p:nvSpPr>
          <p:cNvPr id="4" name="TextBox 3">
            <a:extLst>
              <a:ext uri="{FF2B5EF4-FFF2-40B4-BE49-F238E27FC236}">
                <a16:creationId xmlns:a16="http://schemas.microsoft.com/office/drawing/2014/main" id="{CAA714C4-E4BC-C0E1-E29D-4EB8D8F4E0D3}"/>
              </a:ext>
            </a:extLst>
          </p:cNvPr>
          <p:cNvSpPr txBox="1"/>
          <p:nvPr/>
        </p:nvSpPr>
        <p:spPr>
          <a:xfrm>
            <a:off x="3952103" y="134009"/>
            <a:ext cx="4496167" cy="461665"/>
          </a:xfrm>
          <a:prstGeom prst="rect">
            <a:avLst/>
          </a:prstGeom>
          <a:noFill/>
        </p:spPr>
        <p:txBody>
          <a:bodyPr wrap="none" rtlCol="0">
            <a:spAutoFit/>
          </a:bodyPr>
          <a:lstStyle/>
          <a:p>
            <a:r>
              <a:rPr lang="en-US" sz="2400" b="1" u="sng">
                <a:solidFill>
                  <a:srgbClr val="FF0000"/>
                </a:solidFill>
              </a:rPr>
              <a:t>Matplotlib (figure, axes, subplots)</a:t>
            </a:r>
          </a:p>
        </p:txBody>
      </p:sp>
    </p:spTree>
    <p:extLst>
      <p:ext uri="{BB962C8B-B14F-4D97-AF65-F5344CB8AC3E}">
        <p14:creationId xmlns:p14="http://schemas.microsoft.com/office/powerpoint/2010/main" val="3712399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DCFA794-B02C-47A0-BED1-78FACF8D1692}"/>
              </a:ext>
            </a:extLst>
          </p:cNvPr>
          <p:cNvSpPr txBox="1"/>
          <p:nvPr/>
        </p:nvSpPr>
        <p:spPr>
          <a:xfrm>
            <a:off x="253496" y="1493061"/>
            <a:ext cx="1979564" cy="338554"/>
          </a:xfrm>
          <a:prstGeom prst="rect">
            <a:avLst/>
          </a:prstGeom>
          <a:noFill/>
        </p:spPr>
        <p:txBody>
          <a:bodyPr wrap="square" rtlCol="0">
            <a:spAutoFit/>
          </a:bodyPr>
          <a:lstStyle/>
          <a:p>
            <a:r>
              <a:rPr lang="en-US" sz="1600">
                <a:solidFill>
                  <a:srgbClr val="3333CC"/>
                </a:solidFill>
              </a:rPr>
              <a:t>nameofaxes[i][j].hist(</a:t>
            </a:r>
          </a:p>
        </p:txBody>
      </p:sp>
      <p:sp>
        <p:nvSpPr>
          <p:cNvPr id="17" name="TextBox 16">
            <a:extLst>
              <a:ext uri="{FF2B5EF4-FFF2-40B4-BE49-F238E27FC236}">
                <a16:creationId xmlns:a16="http://schemas.microsoft.com/office/drawing/2014/main" id="{0E0B0897-F5D5-45CD-BC7B-72AB6537E5C3}"/>
              </a:ext>
            </a:extLst>
          </p:cNvPr>
          <p:cNvSpPr txBox="1"/>
          <p:nvPr/>
        </p:nvSpPr>
        <p:spPr>
          <a:xfrm>
            <a:off x="257583" y="857939"/>
            <a:ext cx="6913514" cy="338554"/>
          </a:xfrm>
          <a:prstGeom prst="rect">
            <a:avLst/>
          </a:prstGeom>
          <a:noFill/>
        </p:spPr>
        <p:txBody>
          <a:bodyPr wrap="square" rtlCol="0">
            <a:spAutoFit/>
          </a:bodyPr>
          <a:lstStyle/>
          <a:p>
            <a:r>
              <a:rPr lang="en-US" sz="1600"/>
              <a:t>These are some of the </a:t>
            </a:r>
            <a:r>
              <a:rPr lang="en-US" sz="1600">
                <a:solidFill>
                  <a:srgbClr val="FF0000"/>
                </a:solidFill>
              </a:rPr>
              <a:t>typeofplot</a:t>
            </a:r>
            <a:r>
              <a:rPr lang="en-US" sz="1600"/>
              <a:t> options. Here’s how we can do histograms,</a:t>
            </a:r>
            <a:endParaRPr lang="en-US" sz="2000"/>
          </a:p>
        </p:txBody>
      </p:sp>
      <p:sp>
        <p:nvSpPr>
          <p:cNvPr id="29" name="TextBox 28">
            <a:extLst>
              <a:ext uri="{FF2B5EF4-FFF2-40B4-BE49-F238E27FC236}">
                <a16:creationId xmlns:a16="http://schemas.microsoft.com/office/drawing/2014/main" id="{321CFD64-A58A-FB5E-88B3-F94B95597DC7}"/>
              </a:ext>
            </a:extLst>
          </p:cNvPr>
          <p:cNvSpPr txBox="1"/>
          <p:nvPr/>
        </p:nvSpPr>
        <p:spPr>
          <a:xfrm>
            <a:off x="2071826" y="4653140"/>
            <a:ext cx="1943100" cy="338554"/>
          </a:xfrm>
          <a:prstGeom prst="rect">
            <a:avLst/>
          </a:prstGeom>
          <a:noFill/>
        </p:spPr>
        <p:txBody>
          <a:bodyPr wrap="square">
            <a:spAutoFit/>
          </a:bodyPr>
          <a:lstStyle/>
          <a:p>
            <a:r>
              <a:rPr lang="en-US" sz="1600">
                <a:solidFill>
                  <a:srgbClr val="3333CC"/>
                </a:solidFill>
              </a:rPr>
              <a:t>color = “color”</a:t>
            </a:r>
            <a:endParaRPr lang="en-US" sz="1600"/>
          </a:p>
        </p:txBody>
      </p:sp>
      <p:sp>
        <p:nvSpPr>
          <p:cNvPr id="31" name="TextBox 30">
            <a:extLst>
              <a:ext uri="{FF2B5EF4-FFF2-40B4-BE49-F238E27FC236}">
                <a16:creationId xmlns:a16="http://schemas.microsoft.com/office/drawing/2014/main" id="{6FF6D802-78FF-3280-C7CF-91A997632F31}"/>
              </a:ext>
            </a:extLst>
          </p:cNvPr>
          <p:cNvSpPr txBox="1"/>
          <p:nvPr/>
        </p:nvSpPr>
        <p:spPr>
          <a:xfrm>
            <a:off x="2011549" y="5852633"/>
            <a:ext cx="2686050" cy="338554"/>
          </a:xfrm>
          <a:prstGeom prst="rect">
            <a:avLst/>
          </a:prstGeom>
          <a:noFill/>
        </p:spPr>
        <p:txBody>
          <a:bodyPr wrap="square">
            <a:spAutoFit/>
          </a:bodyPr>
          <a:lstStyle/>
          <a:p>
            <a:r>
              <a:rPr lang="en-US" sz="1600">
                <a:solidFill>
                  <a:srgbClr val="3333CC"/>
                </a:solidFill>
              </a:rPr>
              <a:t>weights = list of weights</a:t>
            </a:r>
            <a:endParaRPr lang="en-US" sz="1600"/>
          </a:p>
        </p:txBody>
      </p:sp>
      <p:sp>
        <p:nvSpPr>
          <p:cNvPr id="33" name="TextBox 32">
            <a:extLst>
              <a:ext uri="{FF2B5EF4-FFF2-40B4-BE49-F238E27FC236}">
                <a16:creationId xmlns:a16="http://schemas.microsoft.com/office/drawing/2014/main" id="{F0B37D8D-D2E9-1500-0A3D-E16734BCB96E}"/>
              </a:ext>
            </a:extLst>
          </p:cNvPr>
          <p:cNvSpPr txBox="1"/>
          <p:nvPr/>
        </p:nvSpPr>
        <p:spPr>
          <a:xfrm>
            <a:off x="2053594" y="5248555"/>
            <a:ext cx="1543050" cy="338554"/>
          </a:xfrm>
          <a:prstGeom prst="rect">
            <a:avLst/>
          </a:prstGeom>
          <a:noFill/>
        </p:spPr>
        <p:txBody>
          <a:bodyPr wrap="square">
            <a:spAutoFit/>
          </a:bodyPr>
          <a:lstStyle/>
          <a:p>
            <a:r>
              <a:rPr lang="en-US" sz="1600">
                <a:solidFill>
                  <a:srgbClr val="3333CC"/>
                </a:solidFill>
              </a:rPr>
              <a:t>label = “key”</a:t>
            </a:r>
            <a:endParaRPr lang="en-US" sz="1600"/>
          </a:p>
        </p:txBody>
      </p:sp>
      <p:sp>
        <p:nvSpPr>
          <p:cNvPr id="35" name="TextBox 34">
            <a:extLst>
              <a:ext uri="{FF2B5EF4-FFF2-40B4-BE49-F238E27FC236}">
                <a16:creationId xmlns:a16="http://schemas.microsoft.com/office/drawing/2014/main" id="{0F4EEA67-7BA7-45AA-CBB7-47A6EDBF8821}"/>
              </a:ext>
            </a:extLst>
          </p:cNvPr>
          <p:cNvSpPr txBox="1"/>
          <p:nvPr/>
        </p:nvSpPr>
        <p:spPr>
          <a:xfrm>
            <a:off x="2061740" y="4140105"/>
            <a:ext cx="1762125" cy="338554"/>
          </a:xfrm>
          <a:prstGeom prst="rect">
            <a:avLst/>
          </a:prstGeom>
          <a:noFill/>
        </p:spPr>
        <p:txBody>
          <a:bodyPr wrap="square">
            <a:spAutoFit/>
          </a:bodyPr>
          <a:lstStyle/>
          <a:p>
            <a:r>
              <a:rPr lang="en-US" sz="1600">
                <a:solidFill>
                  <a:srgbClr val="3333CC"/>
                </a:solidFill>
              </a:rPr>
              <a:t>alpha = number</a:t>
            </a:r>
            <a:endParaRPr lang="en-US" sz="1600"/>
          </a:p>
        </p:txBody>
      </p:sp>
      <p:sp>
        <p:nvSpPr>
          <p:cNvPr id="37" name="TextBox 36">
            <a:extLst>
              <a:ext uri="{FF2B5EF4-FFF2-40B4-BE49-F238E27FC236}">
                <a16:creationId xmlns:a16="http://schemas.microsoft.com/office/drawing/2014/main" id="{A7B480F6-1B1D-5024-B862-339EB35E40BA}"/>
              </a:ext>
            </a:extLst>
          </p:cNvPr>
          <p:cNvSpPr txBox="1"/>
          <p:nvPr/>
        </p:nvSpPr>
        <p:spPr>
          <a:xfrm>
            <a:off x="2061740" y="3485319"/>
            <a:ext cx="1114425" cy="338554"/>
          </a:xfrm>
          <a:prstGeom prst="rect">
            <a:avLst/>
          </a:prstGeom>
          <a:noFill/>
        </p:spPr>
        <p:txBody>
          <a:bodyPr wrap="square">
            <a:spAutoFit/>
          </a:bodyPr>
          <a:lstStyle/>
          <a:p>
            <a:r>
              <a:rPr lang="en-US" sz="1600">
                <a:solidFill>
                  <a:srgbClr val="3333CC"/>
                </a:solidFill>
              </a:rPr>
              <a:t>width = #</a:t>
            </a:r>
            <a:endParaRPr lang="en-US" sz="1600"/>
          </a:p>
        </p:txBody>
      </p:sp>
      <mc:AlternateContent xmlns:mc="http://schemas.openxmlformats.org/markup-compatibility/2006" xmlns:p14="http://schemas.microsoft.com/office/powerpoint/2010/main">
        <mc:Choice Requires="p14">
          <p:contentPart p14:bwMode="auto" r:id="rId2">
            <p14:nvContentPartPr>
              <p14:cNvPr id="38" name="Ink 37">
                <a:extLst>
                  <a:ext uri="{FF2B5EF4-FFF2-40B4-BE49-F238E27FC236}">
                    <a16:creationId xmlns:a16="http://schemas.microsoft.com/office/drawing/2014/main" id="{10C3C482-F17C-9E40-0CD5-55E3A9BFF491}"/>
                  </a:ext>
                </a:extLst>
              </p14:cNvPr>
              <p14:cNvContentPartPr/>
              <p14:nvPr/>
            </p14:nvContentPartPr>
            <p14:xfrm>
              <a:off x="3116963" y="3654596"/>
              <a:ext cx="312840" cy="29880"/>
            </p14:xfrm>
          </p:contentPart>
        </mc:Choice>
        <mc:Fallback xmlns="">
          <p:pic>
            <p:nvPicPr>
              <p:cNvPr id="38" name="Ink 37">
                <a:extLst>
                  <a:ext uri="{FF2B5EF4-FFF2-40B4-BE49-F238E27FC236}">
                    <a16:creationId xmlns:a16="http://schemas.microsoft.com/office/drawing/2014/main" id="{10C3C482-F17C-9E40-0CD5-55E3A9BFF491}"/>
                  </a:ext>
                </a:extLst>
              </p:cNvPr>
              <p:cNvPicPr/>
              <p:nvPr/>
            </p:nvPicPr>
            <p:blipFill>
              <a:blip r:embed="rId3"/>
              <a:stretch>
                <a:fillRect/>
              </a:stretch>
            </p:blipFill>
            <p:spPr>
              <a:xfrm>
                <a:off x="3110850" y="3648476"/>
                <a:ext cx="325066"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39" name="Ink 38">
                <a:extLst>
                  <a:ext uri="{FF2B5EF4-FFF2-40B4-BE49-F238E27FC236}">
                    <a16:creationId xmlns:a16="http://schemas.microsoft.com/office/drawing/2014/main" id="{0302DC98-F1E7-1785-9E12-005C4A6F1BA4}"/>
                  </a:ext>
                </a:extLst>
              </p14:cNvPr>
              <p14:cNvContentPartPr/>
              <p14:nvPr/>
            </p14:nvContentPartPr>
            <p14:xfrm>
              <a:off x="3661446" y="4298315"/>
              <a:ext cx="237600" cy="29160"/>
            </p14:xfrm>
          </p:contentPart>
        </mc:Choice>
        <mc:Fallback xmlns="">
          <p:pic>
            <p:nvPicPr>
              <p:cNvPr id="39" name="Ink 38">
                <a:extLst>
                  <a:ext uri="{FF2B5EF4-FFF2-40B4-BE49-F238E27FC236}">
                    <a16:creationId xmlns:a16="http://schemas.microsoft.com/office/drawing/2014/main" id="{0302DC98-F1E7-1785-9E12-005C4A6F1BA4}"/>
                  </a:ext>
                </a:extLst>
              </p:cNvPr>
              <p:cNvPicPr/>
              <p:nvPr/>
            </p:nvPicPr>
            <p:blipFill>
              <a:blip r:embed="rId5"/>
              <a:stretch>
                <a:fillRect/>
              </a:stretch>
            </p:blipFill>
            <p:spPr>
              <a:xfrm>
                <a:off x="3655326" y="4292195"/>
                <a:ext cx="24984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2" name="Ink 41">
                <a:extLst>
                  <a:ext uri="{FF2B5EF4-FFF2-40B4-BE49-F238E27FC236}">
                    <a16:creationId xmlns:a16="http://schemas.microsoft.com/office/drawing/2014/main" id="{A4FB6FAE-F743-4DAF-5D11-BF44C7C38C81}"/>
                  </a:ext>
                </a:extLst>
              </p14:cNvPr>
              <p14:cNvContentPartPr/>
              <p14:nvPr/>
            </p14:nvContentPartPr>
            <p14:xfrm>
              <a:off x="3519611" y="4837860"/>
              <a:ext cx="349560" cy="20520"/>
            </p14:xfrm>
          </p:contentPart>
        </mc:Choice>
        <mc:Fallback xmlns="">
          <p:pic>
            <p:nvPicPr>
              <p:cNvPr id="42" name="Ink 41">
                <a:extLst>
                  <a:ext uri="{FF2B5EF4-FFF2-40B4-BE49-F238E27FC236}">
                    <a16:creationId xmlns:a16="http://schemas.microsoft.com/office/drawing/2014/main" id="{A4FB6FAE-F743-4DAF-5D11-BF44C7C38C81}"/>
                  </a:ext>
                </a:extLst>
              </p:cNvPr>
              <p:cNvPicPr/>
              <p:nvPr/>
            </p:nvPicPr>
            <p:blipFill>
              <a:blip r:embed="rId7"/>
              <a:stretch>
                <a:fillRect/>
              </a:stretch>
            </p:blipFill>
            <p:spPr>
              <a:xfrm>
                <a:off x="3513497" y="4831740"/>
                <a:ext cx="361787"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3" name="Ink 42">
                <a:extLst>
                  <a:ext uri="{FF2B5EF4-FFF2-40B4-BE49-F238E27FC236}">
                    <a16:creationId xmlns:a16="http://schemas.microsoft.com/office/drawing/2014/main" id="{DFAE8C92-2FFF-E055-3AD2-1BA94F4A7BDB}"/>
                  </a:ext>
                </a:extLst>
              </p14:cNvPr>
              <p14:cNvContentPartPr/>
              <p14:nvPr/>
            </p14:nvContentPartPr>
            <p14:xfrm>
              <a:off x="3405131" y="5409630"/>
              <a:ext cx="304200" cy="10440"/>
            </p14:xfrm>
          </p:contentPart>
        </mc:Choice>
        <mc:Fallback xmlns="">
          <p:pic>
            <p:nvPicPr>
              <p:cNvPr id="43" name="Ink 42">
                <a:extLst>
                  <a:ext uri="{FF2B5EF4-FFF2-40B4-BE49-F238E27FC236}">
                    <a16:creationId xmlns:a16="http://schemas.microsoft.com/office/drawing/2014/main" id="{DFAE8C92-2FFF-E055-3AD2-1BA94F4A7BDB}"/>
                  </a:ext>
                </a:extLst>
              </p:cNvPr>
              <p:cNvPicPr/>
              <p:nvPr/>
            </p:nvPicPr>
            <p:blipFill>
              <a:blip r:embed="rId9"/>
              <a:stretch>
                <a:fillRect/>
              </a:stretch>
            </p:blipFill>
            <p:spPr>
              <a:xfrm>
                <a:off x="3399011" y="5403510"/>
                <a:ext cx="3164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44" name="Ink 43">
                <a:extLst>
                  <a:ext uri="{FF2B5EF4-FFF2-40B4-BE49-F238E27FC236}">
                    <a16:creationId xmlns:a16="http://schemas.microsoft.com/office/drawing/2014/main" id="{4897BC70-F5C8-B456-F032-E1323C9E7E05}"/>
                  </a:ext>
                </a:extLst>
              </p14:cNvPr>
              <p14:cNvContentPartPr/>
              <p14:nvPr/>
            </p14:nvContentPartPr>
            <p14:xfrm>
              <a:off x="4224131" y="6021990"/>
              <a:ext cx="208800" cy="7560"/>
            </p14:xfrm>
          </p:contentPart>
        </mc:Choice>
        <mc:Fallback xmlns="">
          <p:pic>
            <p:nvPicPr>
              <p:cNvPr id="44" name="Ink 43">
                <a:extLst>
                  <a:ext uri="{FF2B5EF4-FFF2-40B4-BE49-F238E27FC236}">
                    <a16:creationId xmlns:a16="http://schemas.microsoft.com/office/drawing/2014/main" id="{4897BC70-F5C8-B456-F032-E1323C9E7E05}"/>
                  </a:ext>
                </a:extLst>
              </p:cNvPr>
              <p:cNvPicPr/>
              <p:nvPr/>
            </p:nvPicPr>
            <p:blipFill>
              <a:blip r:embed="rId11"/>
              <a:stretch>
                <a:fillRect/>
              </a:stretch>
            </p:blipFill>
            <p:spPr>
              <a:xfrm>
                <a:off x="4218011" y="6015870"/>
                <a:ext cx="221040" cy="19800"/>
              </a:xfrm>
              <a:prstGeom prst="rect">
                <a:avLst/>
              </a:prstGeom>
            </p:spPr>
          </p:pic>
        </mc:Fallback>
      </mc:AlternateContent>
      <p:sp>
        <p:nvSpPr>
          <p:cNvPr id="45" name="TextBox 44">
            <a:extLst>
              <a:ext uri="{FF2B5EF4-FFF2-40B4-BE49-F238E27FC236}">
                <a16:creationId xmlns:a16="http://schemas.microsoft.com/office/drawing/2014/main" id="{7B6C3333-5ABB-3038-A4FA-127CF6DAEC5A}"/>
              </a:ext>
            </a:extLst>
          </p:cNvPr>
          <p:cNvSpPr txBox="1"/>
          <p:nvPr/>
        </p:nvSpPr>
        <p:spPr>
          <a:xfrm rot="10800000" flipH="1" flipV="1">
            <a:off x="3596644" y="3485992"/>
            <a:ext cx="7823464" cy="307777"/>
          </a:xfrm>
          <a:prstGeom prst="rect">
            <a:avLst/>
          </a:prstGeom>
          <a:noFill/>
        </p:spPr>
        <p:txBody>
          <a:bodyPr wrap="square" rtlCol="0">
            <a:spAutoFit/>
          </a:bodyPr>
          <a:lstStyle/>
          <a:p>
            <a:r>
              <a:rPr lang="en-US" sz="1400"/>
              <a:t>is the width of the bar.  Can alternately specify rwidth, which is the width of the bar relative to its bin.  </a:t>
            </a:r>
          </a:p>
        </p:txBody>
      </p:sp>
      <p:sp>
        <p:nvSpPr>
          <p:cNvPr id="46" name="TextBox 45">
            <a:extLst>
              <a:ext uri="{FF2B5EF4-FFF2-40B4-BE49-F238E27FC236}">
                <a16:creationId xmlns:a16="http://schemas.microsoft.com/office/drawing/2014/main" id="{22E7668C-AB90-85B8-3DDC-C69E3CAB51B1}"/>
              </a:ext>
            </a:extLst>
          </p:cNvPr>
          <p:cNvSpPr txBox="1"/>
          <p:nvPr/>
        </p:nvSpPr>
        <p:spPr>
          <a:xfrm>
            <a:off x="4055286" y="4151278"/>
            <a:ext cx="6740880" cy="307777"/>
          </a:xfrm>
          <a:prstGeom prst="rect">
            <a:avLst/>
          </a:prstGeom>
          <a:noFill/>
        </p:spPr>
        <p:txBody>
          <a:bodyPr wrap="square" rtlCol="0">
            <a:spAutoFit/>
          </a:bodyPr>
          <a:lstStyle/>
          <a:p>
            <a:r>
              <a:rPr lang="en-US" sz="1400"/>
              <a:t>Sets transparency, which is useful if want to plot multiple histograms.</a:t>
            </a:r>
          </a:p>
        </p:txBody>
      </p:sp>
      <p:sp>
        <p:nvSpPr>
          <p:cNvPr id="48" name="TextBox 47">
            <a:extLst>
              <a:ext uri="{FF2B5EF4-FFF2-40B4-BE49-F238E27FC236}">
                <a16:creationId xmlns:a16="http://schemas.microsoft.com/office/drawing/2014/main" id="{F312720E-E697-173F-2801-E8D82528F145}"/>
              </a:ext>
            </a:extLst>
          </p:cNvPr>
          <p:cNvSpPr txBox="1"/>
          <p:nvPr/>
        </p:nvSpPr>
        <p:spPr>
          <a:xfrm>
            <a:off x="2020937" y="1495771"/>
            <a:ext cx="664490" cy="338554"/>
          </a:xfrm>
          <a:prstGeom prst="rect">
            <a:avLst/>
          </a:prstGeom>
          <a:noFill/>
        </p:spPr>
        <p:txBody>
          <a:bodyPr wrap="square">
            <a:spAutoFit/>
          </a:bodyPr>
          <a:lstStyle/>
          <a:p>
            <a:r>
              <a:rPr lang="en-US" sz="1600">
                <a:solidFill>
                  <a:srgbClr val="3333CC"/>
                </a:solidFill>
              </a:rPr>
              <a:t>array, </a:t>
            </a:r>
            <a:endParaRPr lang="en-US" sz="1600"/>
          </a:p>
        </p:txBody>
      </p:sp>
      <mc:AlternateContent xmlns:mc="http://schemas.openxmlformats.org/markup-compatibility/2006" xmlns:p14="http://schemas.microsoft.com/office/powerpoint/2010/main">
        <mc:Choice Requires="p14">
          <p:contentPart p14:bwMode="auto" r:id="rId12">
            <p14:nvContentPartPr>
              <p14:cNvPr id="49" name="Ink 48">
                <a:extLst>
                  <a:ext uri="{FF2B5EF4-FFF2-40B4-BE49-F238E27FC236}">
                    <a16:creationId xmlns:a16="http://schemas.microsoft.com/office/drawing/2014/main" id="{D7776286-7569-EE93-6526-1698EBF5C2F7}"/>
                  </a:ext>
                </a:extLst>
              </p14:cNvPr>
              <p14:cNvContentPartPr/>
              <p14:nvPr/>
            </p14:nvContentPartPr>
            <p14:xfrm>
              <a:off x="2818808" y="1689365"/>
              <a:ext cx="336600" cy="19800"/>
            </p14:xfrm>
          </p:contentPart>
        </mc:Choice>
        <mc:Fallback xmlns="">
          <p:pic>
            <p:nvPicPr>
              <p:cNvPr id="49" name="Ink 48">
                <a:extLst>
                  <a:ext uri="{FF2B5EF4-FFF2-40B4-BE49-F238E27FC236}">
                    <a16:creationId xmlns:a16="http://schemas.microsoft.com/office/drawing/2014/main" id="{D7776286-7569-EE93-6526-1698EBF5C2F7}"/>
                  </a:ext>
                </a:extLst>
              </p:cNvPr>
              <p:cNvPicPr/>
              <p:nvPr/>
            </p:nvPicPr>
            <p:blipFill>
              <a:blip r:embed="rId13"/>
              <a:stretch>
                <a:fillRect/>
              </a:stretch>
            </p:blipFill>
            <p:spPr>
              <a:xfrm>
                <a:off x="2812688" y="1683354"/>
                <a:ext cx="348840" cy="31821"/>
              </a:xfrm>
              <a:prstGeom prst="rect">
                <a:avLst/>
              </a:prstGeom>
            </p:spPr>
          </p:pic>
        </mc:Fallback>
      </mc:AlternateContent>
      <p:sp>
        <p:nvSpPr>
          <p:cNvPr id="50" name="TextBox 49">
            <a:extLst>
              <a:ext uri="{FF2B5EF4-FFF2-40B4-BE49-F238E27FC236}">
                <a16:creationId xmlns:a16="http://schemas.microsoft.com/office/drawing/2014/main" id="{023EDBA2-6B52-0F4C-F059-6BFF29600E93}"/>
              </a:ext>
            </a:extLst>
          </p:cNvPr>
          <p:cNvSpPr txBox="1"/>
          <p:nvPr/>
        </p:nvSpPr>
        <p:spPr>
          <a:xfrm>
            <a:off x="3287156" y="1439750"/>
            <a:ext cx="7007218" cy="738664"/>
          </a:xfrm>
          <a:prstGeom prst="rect">
            <a:avLst/>
          </a:prstGeom>
          <a:noFill/>
        </p:spPr>
        <p:txBody>
          <a:bodyPr wrap="square">
            <a:spAutoFit/>
          </a:bodyPr>
          <a:lstStyle/>
          <a:p>
            <a:r>
              <a:rPr lang="en-US" sz="1400"/>
              <a:t>Array is list of numbers to go in the histogram, and you can specify the range over which you want to bin the data yourself, instead of defaulting to min/max over your entire set of data.  Can also have list of arrays if want multiple plots side by side on the same axis.</a:t>
            </a:r>
          </a:p>
        </p:txBody>
      </p:sp>
      <p:sp>
        <p:nvSpPr>
          <p:cNvPr id="51" name="TextBox 50">
            <a:extLst>
              <a:ext uri="{FF2B5EF4-FFF2-40B4-BE49-F238E27FC236}">
                <a16:creationId xmlns:a16="http://schemas.microsoft.com/office/drawing/2014/main" id="{28D9E3F9-6A70-6AFF-D907-F52A322B658A}"/>
              </a:ext>
            </a:extLst>
          </p:cNvPr>
          <p:cNvSpPr txBox="1"/>
          <p:nvPr/>
        </p:nvSpPr>
        <p:spPr>
          <a:xfrm>
            <a:off x="4630923" y="5751207"/>
            <a:ext cx="7236601" cy="738664"/>
          </a:xfrm>
          <a:prstGeom prst="rect">
            <a:avLst/>
          </a:prstGeom>
          <a:noFill/>
        </p:spPr>
        <p:txBody>
          <a:bodyPr wrap="square">
            <a:spAutoFit/>
          </a:bodyPr>
          <a:lstStyle/>
          <a:p>
            <a:r>
              <a:rPr lang="en-US" sz="1400"/>
              <a:t>weight is a list of the same size as array, whose elements give the weights that each element in array will contribute to the histogram.  Default would be 1.  To convert the histogram to a probability distribution you’d want to set weights = 1/len(array). </a:t>
            </a:r>
            <a:endParaRPr lang="en-US" sz="1400" i="1"/>
          </a:p>
        </p:txBody>
      </p:sp>
      <p:sp>
        <p:nvSpPr>
          <p:cNvPr id="52" name="TextBox 51">
            <a:extLst>
              <a:ext uri="{FF2B5EF4-FFF2-40B4-BE49-F238E27FC236}">
                <a16:creationId xmlns:a16="http://schemas.microsoft.com/office/drawing/2014/main" id="{E323A01D-F7C6-CEDB-62CF-3E7D89DBC716}"/>
              </a:ext>
            </a:extLst>
          </p:cNvPr>
          <p:cNvSpPr txBox="1"/>
          <p:nvPr/>
        </p:nvSpPr>
        <p:spPr>
          <a:xfrm>
            <a:off x="4055286" y="4683971"/>
            <a:ext cx="5362011" cy="307777"/>
          </a:xfrm>
          <a:prstGeom prst="rect">
            <a:avLst/>
          </a:prstGeom>
          <a:noFill/>
        </p:spPr>
        <p:txBody>
          <a:bodyPr wrap="square" rtlCol="0">
            <a:spAutoFit/>
          </a:bodyPr>
          <a:lstStyle/>
          <a:p>
            <a:r>
              <a:rPr lang="en-US" sz="1400"/>
              <a:t>the plot color.  If have multiple plots, then can have list of colors.</a:t>
            </a:r>
          </a:p>
        </p:txBody>
      </p:sp>
      <p:sp>
        <p:nvSpPr>
          <p:cNvPr id="53" name="TextBox 52">
            <a:extLst>
              <a:ext uri="{FF2B5EF4-FFF2-40B4-BE49-F238E27FC236}">
                <a16:creationId xmlns:a16="http://schemas.microsoft.com/office/drawing/2014/main" id="{DD14A57E-9DE0-C782-4CCF-BA8C007C95D3}"/>
              </a:ext>
            </a:extLst>
          </p:cNvPr>
          <p:cNvSpPr txBox="1"/>
          <p:nvPr/>
        </p:nvSpPr>
        <p:spPr>
          <a:xfrm>
            <a:off x="4044061" y="5172736"/>
            <a:ext cx="7823463" cy="523220"/>
          </a:xfrm>
          <a:prstGeom prst="rect">
            <a:avLst/>
          </a:prstGeom>
          <a:noFill/>
        </p:spPr>
        <p:txBody>
          <a:bodyPr wrap="square" rtlCol="0">
            <a:spAutoFit/>
          </a:bodyPr>
          <a:lstStyle/>
          <a:p>
            <a:r>
              <a:rPr lang="en-US" sz="1400"/>
              <a:t>the plot label.  If have multiple plots, then can have list of labels.  Might have to also type pyplot.legend() to get it to show up.</a:t>
            </a:r>
          </a:p>
        </p:txBody>
      </p:sp>
      <p:sp>
        <p:nvSpPr>
          <p:cNvPr id="55" name="TextBox 54">
            <a:extLst>
              <a:ext uri="{FF2B5EF4-FFF2-40B4-BE49-F238E27FC236}">
                <a16:creationId xmlns:a16="http://schemas.microsoft.com/office/drawing/2014/main" id="{62585EE5-24E8-F16D-33A3-8140493ECE0B}"/>
              </a:ext>
            </a:extLst>
          </p:cNvPr>
          <p:cNvSpPr txBox="1"/>
          <p:nvPr/>
        </p:nvSpPr>
        <p:spPr>
          <a:xfrm>
            <a:off x="1976576" y="6324954"/>
            <a:ext cx="247184" cy="338554"/>
          </a:xfrm>
          <a:prstGeom prst="rect">
            <a:avLst/>
          </a:prstGeom>
          <a:noFill/>
        </p:spPr>
        <p:txBody>
          <a:bodyPr wrap="none" rtlCol="0">
            <a:spAutoFit/>
          </a:bodyPr>
          <a:lstStyle/>
          <a:p>
            <a:r>
              <a:rPr lang="en-US" sz="1600">
                <a:solidFill>
                  <a:srgbClr val="3333FF"/>
                </a:solidFill>
              </a:rPr>
              <a:t>)</a:t>
            </a:r>
          </a:p>
        </p:txBody>
      </p:sp>
      <p:sp>
        <p:nvSpPr>
          <p:cNvPr id="65" name="TextBox 64">
            <a:extLst>
              <a:ext uri="{FF2B5EF4-FFF2-40B4-BE49-F238E27FC236}">
                <a16:creationId xmlns:a16="http://schemas.microsoft.com/office/drawing/2014/main" id="{42912FE3-1459-8266-A2B8-D2B80C4C237E}"/>
              </a:ext>
            </a:extLst>
          </p:cNvPr>
          <p:cNvSpPr txBox="1"/>
          <p:nvPr/>
        </p:nvSpPr>
        <p:spPr>
          <a:xfrm>
            <a:off x="2061740" y="2510500"/>
            <a:ext cx="1609725" cy="338554"/>
          </a:xfrm>
          <a:prstGeom prst="rect">
            <a:avLst/>
          </a:prstGeom>
          <a:noFill/>
        </p:spPr>
        <p:txBody>
          <a:bodyPr wrap="square">
            <a:spAutoFit/>
          </a:bodyPr>
          <a:lstStyle/>
          <a:p>
            <a:r>
              <a:rPr lang="en-US" sz="1600">
                <a:solidFill>
                  <a:srgbClr val="3333CC"/>
                </a:solidFill>
              </a:rPr>
              <a:t>range = (a,b)</a:t>
            </a:r>
            <a:endParaRPr lang="en-US" sz="1600"/>
          </a:p>
        </p:txBody>
      </p:sp>
      <mc:AlternateContent xmlns:mc="http://schemas.openxmlformats.org/markup-compatibility/2006" xmlns:p14="http://schemas.microsoft.com/office/powerpoint/2010/main">
        <mc:Choice Requires="p14">
          <p:contentPart p14:bwMode="auto" r:id="rId14">
            <p14:nvContentPartPr>
              <p14:cNvPr id="66" name="Ink 65">
                <a:extLst>
                  <a:ext uri="{FF2B5EF4-FFF2-40B4-BE49-F238E27FC236}">
                    <a16:creationId xmlns:a16="http://schemas.microsoft.com/office/drawing/2014/main" id="{5B6DC52C-47AA-70B3-1736-3C285126C2A1}"/>
                  </a:ext>
                </a:extLst>
              </p14:cNvPr>
              <p14:cNvContentPartPr/>
              <p14:nvPr/>
            </p14:nvContentPartPr>
            <p14:xfrm>
              <a:off x="3327597" y="2675765"/>
              <a:ext cx="344160" cy="38520"/>
            </p14:xfrm>
          </p:contentPart>
        </mc:Choice>
        <mc:Fallback xmlns="">
          <p:pic>
            <p:nvPicPr>
              <p:cNvPr id="66" name="Ink 65">
                <a:extLst>
                  <a:ext uri="{FF2B5EF4-FFF2-40B4-BE49-F238E27FC236}">
                    <a16:creationId xmlns:a16="http://schemas.microsoft.com/office/drawing/2014/main" id="{5B6DC52C-47AA-70B3-1736-3C285126C2A1}"/>
                  </a:ext>
                </a:extLst>
              </p:cNvPr>
              <p:cNvPicPr/>
              <p:nvPr/>
            </p:nvPicPr>
            <p:blipFill>
              <a:blip r:embed="rId15"/>
              <a:stretch>
                <a:fillRect/>
              </a:stretch>
            </p:blipFill>
            <p:spPr>
              <a:xfrm>
                <a:off x="3321477" y="2669645"/>
                <a:ext cx="356400" cy="50760"/>
              </a:xfrm>
              <a:prstGeom prst="rect">
                <a:avLst/>
              </a:prstGeom>
            </p:spPr>
          </p:pic>
        </mc:Fallback>
      </mc:AlternateContent>
      <p:sp>
        <p:nvSpPr>
          <p:cNvPr id="67" name="TextBox 66">
            <a:extLst>
              <a:ext uri="{FF2B5EF4-FFF2-40B4-BE49-F238E27FC236}">
                <a16:creationId xmlns:a16="http://schemas.microsoft.com/office/drawing/2014/main" id="{68A69686-4B51-AEFA-2465-ED7FFA9F7376}"/>
              </a:ext>
            </a:extLst>
          </p:cNvPr>
          <p:cNvSpPr txBox="1"/>
          <p:nvPr/>
        </p:nvSpPr>
        <p:spPr>
          <a:xfrm>
            <a:off x="4033156" y="2242321"/>
            <a:ext cx="7962187" cy="1169551"/>
          </a:xfrm>
          <a:prstGeom prst="rect">
            <a:avLst/>
          </a:prstGeom>
          <a:noFill/>
        </p:spPr>
        <p:txBody>
          <a:bodyPr wrap="square">
            <a:spAutoFit/>
          </a:bodyPr>
          <a:lstStyle/>
          <a:p>
            <a:r>
              <a:rPr lang="en-US" sz="1400"/>
              <a:t>If you leave these off, then it will create its own bins encompassing the min and max values.   Otherwise, there are a few a ways to specify this.  </a:t>
            </a:r>
          </a:p>
          <a:p>
            <a:r>
              <a:rPr lang="en-US" sz="1400"/>
              <a:t>range = (a,b) … Will change default range of bins from (min, max) to (a,b)</a:t>
            </a:r>
          </a:p>
          <a:p>
            <a:r>
              <a:rPr lang="en-US" sz="1400"/>
              <a:t>bins = number …. Will specify the number of bins you want between min and max values</a:t>
            </a:r>
          </a:p>
          <a:p>
            <a:r>
              <a:rPr lang="en-US" sz="1400"/>
              <a:t>bins = List … Will set bin edges to the list values, and wouldn’t need a range argument in this case.    </a:t>
            </a:r>
          </a:p>
        </p:txBody>
      </p:sp>
      <p:sp>
        <p:nvSpPr>
          <p:cNvPr id="3" name="TextBox 2">
            <a:extLst>
              <a:ext uri="{FF2B5EF4-FFF2-40B4-BE49-F238E27FC236}">
                <a16:creationId xmlns:a16="http://schemas.microsoft.com/office/drawing/2014/main" id="{5CA1838A-F0F7-D53C-7563-435A45100026}"/>
              </a:ext>
            </a:extLst>
          </p:cNvPr>
          <p:cNvSpPr txBox="1"/>
          <p:nvPr/>
        </p:nvSpPr>
        <p:spPr>
          <a:xfrm>
            <a:off x="3952103" y="134009"/>
            <a:ext cx="4496167" cy="461665"/>
          </a:xfrm>
          <a:prstGeom prst="rect">
            <a:avLst/>
          </a:prstGeom>
          <a:noFill/>
        </p:spPr>
        <p:txBody>
          <a:bodyPr wrap="none" rtlCol="0">
            <a:spAutoFit/>
          </a:bodyPr>
          <a:lstStyle/>
          <a:p>
            <a:r>
              <a:rPr lang="en-US" sz="2400" b="1" u="sng">
                <a:solidFill>
                  <a:srgbClr val="FF0000"/>
                </a:solidFill>
              </a:rPr>
              <a:t>Matplotlib (figure, axes, subplots)</a:t>
            </a:r>
          </a:p>
        </p:txBody>
      </p:sp>
    </p:spTree>
    <p:extLst>
      <p:ext uri="{BB962C8B-B14F-4D97-AF65-F5344CB8AC3E}">
        <p14:creationId xmlns:p14="http://schemas.microsoft.com/office/powerpoint/2010/main" val="11163665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DCFA794-B02C-47A0-BED1-78FACF8D1692}"/>
              </a:ext>
            </a:extLst>
          </p:cNvPr>
          <p:cNvSpPr txBox="1"/>
          <p:nvPr/>
        </p:nvSpPr>
        <p:spPr>
          <a:xfrm>
            <a:off x="296911" y="1523533"/>
            <a:ext cx="1979564" cy="338554"/>
          </a:xfrm>
          <a:prstGeom prst="rect">
            <a:avLst/>
          </a:prstGeom>
          <a:noFill/>
        </p:spPr>
        <p:txBody>
          <a:bodyPr wrap="square" rtlCol="0">
            <a:spAutoFit/>
          </a:bodyPr>
          <a:lstStyle/>
          <a:p>
            <a:r>
              <a:rPr lang="en-US" sz="1600">
                <a:solidFill>
                  <a:srgbClr val="3333CC"/>
                </a:solidFill>
              </a:rPr>
              <a:t>nameofaxes[i][j].hist(</a:t>
            </a:r>
          </a:p>
        </p:txBody>
      </p:sp>
      <p:sp>
        <p:nvSpPr>
          <p:cNvPr id="17" name="TextBox 16">
            <a:extLst>
              <a:ext uri="{FF2B5EF4-FFF2-40B4-BE49-F238E27FC236}">
                <a16:creationId xmlns:a16="http://schemas.microsoft.com/office/drawing/2014/main" id="{0E0B0897-F5D5-45CD-BC7B-72AB6537E5C3}"/>
              </a:ext>
            </a:extLst>
          </p:cNvPr>
          <p:cNvSpPr txBox="1"/>
          <p:nvPr/>
        </p:nvSpPr>
        <p:spPr>
          <a:xfrm>
            <a:off x="296911" y="955153"/>
            <a:ext cx="4137306" cy="338554"/>
          </a:xfrm>
          <a:prstGeom prst="rect">
            <a:avLst/>
          </a:prstGeom>
          <a:noFill/>
        </p:spPr>
        <p:txBody>
          <a:bodyPr wrap="square" rtlCol="0">
            <a:spAutoFit/>
          </a:bodyPr>
          <a:lstStyle/>
          <a:p>
            <a:r>
              <a:rPr lang="en-US" sz="1600"/>
              <a:t>Some more options for histogram,</a:t>
            </a:r>
            <a:endParaRPr lang="en-US" sz="2000"/>
          </a:p>
        </p:txBody>
      </p:sp>
      <p:sp>
        <p:nvSpPr>
          <p:cNvPr id="2" name="TextBox 1">
            <a:extLst>
              <a:ext uri="{FF2B5EF4-FFF2-40B4-BE49-F238E27FC236}">
                <a16:creationId xmlns:a16="http://schemas.microsoft.com/office/drawing/2014/main" id="{E6734D2F-A99A-8C17-0B90-3C22E8D19CE2}"/>
              </a:ext>
            </a:extLst>
          </p:cNvPr>
          <p:cNvSpPr txBox="1"/>
          <p:nvPr/>
        </p:nvSpPr>
        <p:spPr>
          <a:xfrm>
            <a:off x="296911" y="4503470"/>
            <a:ext cx="5330754" cy="830997"/>
          </a:xfrm>
          <a:prstGeom prst="rect">
            <a:avLst/>
          </a:prstGeom>
          <a:solidFill>
            <a:srgbClr val="FF99FF"/>
          </a:solidFill>
          <a:ln>
            <a:noFill/>
          </a:ln>
        </p:spPr>
        <p:txBody>
          <a:bodyPr wrap="square">
            <a:spAutoFit/>
          </a:bodyPr>
          <a:lstStyle/>
          <a:p>
            <a:r>
              <a:rPr lang="en-US" sz="1600"/>
              <a:t>Note there are a lot of implicit arguments in this function, some of which I’ve left off, and so you might need to write keyword in explicitly, like bins = …, color = …, weights = …</a:t>
            </a:r>
          </a:p>
        </p:txBody>
      </p:sp>
      <p:sp>
        <p:nvSpPr>
          <p:cNvPr id="8" name="TextBox 7">
            <a:extLst>
              <a:ext uri="{FF2B5EF4-FFF2-40B4-BE49-F238E27FC236}">
                <a16:creationId xmlns:a16="http://schemas.microsoft.com/office/drawing/2014/main" id="{2838BBFB-9506-DB56-833F-A5AB45E9758B}"/>
              </a:ext>
            </a:extLst>
          </p:cNvPr>
          <p:cNvSpPr txBox="1"/>
          <p:nvPr/>
        </p:nvSpPr>
        <p:spPr>
          <a:xfrm>
            <a:off x="2141490" y="2114853"/>
            <a:ext cx="2361382" cy="338554"/>
          </a:xfrm>
          <a:prstGeom prst="rect">
            <a:avLst/>
          </a:prstGeom>
          <a:noFill/>
        </p:spPr>
        <p:txBody>
          <a:bodyPr wrap="square">
            <a:spAutoFit/>
          </a:bodyPr>
          <a:lstStyle/>
          <a:p>
            <a:r>
              <a:rPr lang="en-US" sz="1600">
                <a:solidFill>
                  <a:srgbClr val="3333CC"/>
                </a:solidFill>
              </a:rPr>
              <a:t>align = “mid, left, right”</a:t>
            </a:r>
            <a:endParaRPr lang="en-US" sz="1600"/>
          </a:p>
        </p:txBody>
      </p:sp>
      <mc:AlternateContent xmlns:mc="http://schemas.openxmlformats.org/markup-compatibility/2006" xmlns:p14="http://schemas.microsoft.com/office/powerpoint/2010/main">
        <mc:Choice Requires="p14">
          <p:contentPart p14:bwMode="auto" r:id="rId2">
            <p14:nvContentPartPr>
              <p14:cNvPr id="10" name="Ink 9">
                <a:extLst>
                  <a:ext uri="{FF2B5EF4-FFF2-40B4-BE49-F238E27FC236}">
                    <a16:creationId xmlns:a16="http://schemas.microsoft.com/office/drawing/2014/main" id="{86CAB85D-4E6F-42C9-6884-AD5FBE25E26E}"/>
                  </a:ext>
                </a:extLst>
              </p14:cNvPr>
              <p14:cNvContentPartPr/>
              <p14:nvPr/>
            </p14:nvContentPartPr>
            <p14:xfrm>
              <a:off x="4352864" y="2274182"/>
              <a:ext cx="312840" cy="29880"/>
            </p14:xfrm>
          </p:contentPart>
        </mc:Choice>
        <mc:Fallback xmlns="">
          <p:pic>
            <p:nvPicPr>
              <p:cNvPr id="10" name="Ink 9">
                <a:extLst>
                  <a:ext uri="{FF2B5EF4-FFF2-40B4-BE49-F238E27FC236}">
                    <a16:creationId xmlns:a16="http://schemas.microsoft.com/office/drawing/2014/main" id="{86CAB85D-4E6F-42C9-6884-AD5FBE25E26E}"/>
                  </a:ext>
                </a:extLst>
              </p:cNvPr>
              <p:cNvPicPr/>
              <p:nvPr/>
            </p:nvPicPr>
            <p:blipFill>
              <a:blip r:embed="rId3"/>
              <a:stretch>
                <a:fillRect/>
              </a:stretch>
            </p:blipFill>
            <p:spPr>
              <a:xfrm>
                <a:off x="4346751" y="2268062"/>
                <a:ext cx="325066" cy="42120"/>
              </a:xfrm>
              <a:prstGeom prst="rect">
                <a:avLst/>
              </a:prstGeom>
            </p:spPr>
          </p:pic>
        </mc:Fallback>
      </mc:AlternateContent>
      <p:sp>
        <p:nvSpPr>
          <p:cNvPr id="14" name="TextBox 13">
            <a:extLst>
              <a:ext uri="{FF2B5EF4-FFF2-40B4-BE49-F238E27FC236}">
                <a16:creationId xmlns:a16="http://schemas.microsoft.com/office/drawing/2014/main" id="{8FF28506-742F-A35B-50AA-09C51B7A296A}"/>
              </a:ext>
            </a:extLst>
          </p:cNvPr>
          <p:cNvSpPr txBox="1"/>
          <p:nvPr/>
        </p:nvSpPr>
        <p:spPr>
          <a:xfrm>
            <a:off x="2141490" y="1521390"/>
            <a:ext cx="2589982" cy="338554"/>
          </a:xfrm>
          <a:prstGeom prst="rect">
            <a:avLst/>
          </a:prstGeom>
          <a:noFill/>
        </p:spPr>
        <p:txBody>
          <a:bodyPr wrap="square">
            <a:spAutoFit/>
          </a:bodyPr>
          <a:lstStyle/>
          <a:p>
            <a:r>
              <a:rPr lang="en-US" sz="1600">
                <a:solidFill>
                  <a:srgbClr val="3333CC"/>
                </a:solidFill>
              </a:rPr>
              <a:t>orientation = “horizontal”</a:t>
            </a:r>
            <a:endParaRPr lang="en-US" sz="1600"/>
          </a:p>
        </p:txBody>
      </p:sp>
      <mc:AlternateContent xmlns:mc="http://schemas.openxmlformats.org/markup-compatibility/2006" xmlns:p14="http://schemas.microsoft.com/office/powerpoint/2010/main">
        <mc:Choice Requires="p14">
          <p:contentPart p14:bwMode="auto" r:id="rId4">
            <p14:nvContentPartPr>
              <p14:cNvPr id="18" name="Ink 17">
                <a:extLst>
                  <a:ext uri="{FF2B5EF4-FFF2-40B4-BE49-F238E27FC236}">
                    <a16:creationId xmlns:a16="http://schemas.microsoft.com/office/drawing/2014/main" id="{4020F051-84E5-5E2B-313D-AD740251344E}"/>
                  </a:ext>
                </a:extLst>
              </p14:cNvPr>
              <p14:cNvContentPartPr/>
              <p14:nvPr/>
            </p14:nvContentPartPr>
            <p14:xfrm>
              <a:off x="4604680" y="1690250"/>
              <a:ext cx="336600" cy="19800"/>
            </p14:xfrm>
          </p:contentPart>
        </mc:Choice>
        <mc:Fallback xmlns="">
          <p:pic>
            <p:nvPicPr>
              <p:cNvPr id="18" name="Ink 17">
                <a:extLst>
                  <a:ext uri="{FF2B5EF4-FFF2-40B4-BE49-F238E27FC236}">
                    <a16:creationId xmlns:a16="http://schemas.microsoft.com/office/drawing/2014/main" id="{4020F051-84E5-5E2B-313D-AD740251344E}"/>
                  </a:ext>
                </a:extLst>
              </p:cNvPr>
              <p:cNvPicPr/>
              <p:nvPr/>
            </p:nvPicPr>
            <p:blipFill>
              <a:blip r:embed="rId5"/>
              <a:stretch>
                <a:fillRect/>
              </a:stretch>
            </p:blipFill>
            <p:spPr>
              <a:xfrm>
                <a:off x="4598560" y="1684239"/>
                <a:ext cx="348840" cy="31821"/>
              </a:xfrm>
              <a:prstGeom prst="rect">
                <a:avLst/>
              </a:prstGeom>
            </p:spPr>
          </p:pic>
        </mc:Fallback>
      </mc:AlternateContent>
      <p:sp>
        <p:nvSpPr>
          <p:cNvPr id="19" name="TextBox 18">
            <a:extLst>
              <a:ext uri="{FF2B5EF4-FFF2-40B4-BE49-F238E27FC236}">
                <a16:creationId xmlns:a16="http://schemas.microsoft.com/office/drawing/2014/main" id="{01C8E9FF-0085-BCBA-0E0A-5BD41B144C14}"/>
              </a:ext>
            </a:extLst>
          </p:cNvPr>
          <p:cNvSpPr txBox="1"/>
          <p:nvPr/>
        </p:nvSpPr>
        <p:spPr>
          <a:xfrm>
            <a:off x="5269964" y="1518780"/>
            <a:ext cx="2818742" cy="307777"/>
          </a:xfrm>
          <a:prstGeom prst="rect">
            <a:avLst/>
          </a:prstGeom>
          <a:noFill/>
        </p:spPr>
        <p:txBody>
          <a:bodyPr wrap="square">
            <a:spAutoFit/>
          </a:bodyPr>
          <a:lstStyle/>
          <a:p>
            <a:r>
              <a:rPr lang="en-US" sz="1400"/>
              <a:t>will tilt histogram sideways,</a:t>
            </a:r>
          </a:p>
        </p:txBody>
      </p:sp>
      <p:sp>
        <p:nvSpPr>
          <p:cNvPr id="20" name="TextBox 19">
            <a:extLst>
              <a:ext uri="{FF2B5EF4-FFF2-40B4-BE49-F238E27FC236}">
                <a16:creationId xmlns:a16="http://schemas.microsoft.com/office/drawing/2014/main" id="{5F55BFE9-687B-8AF2-1A9A-EFC9D7F489DC}"/>
              </a:ext>
            </a:extLst>
          </p:cNvPr>
          <p:cNvSpPr txBox="1"/>
          <p:nvPr/>
        </p:nvSpPr>
        <p:spPr>
          <a:xfrm>
            <a:off x="4898917" y="2158085"/>
            <a:ext cx="2818742" cy="307777"/>
          </a:xfrm>
          <a:prstGeom prst="rect">
            <a:avLst/>
          </a:prstGeom>
          <a:noFill/>
        </p:spPr>
        <p:txBody>
          <a:bodyPr wrap="square">
            <a:spAutoFit/>
          </a:bodyPr>
          <a:lstStyle/>
          <a:p>
            <a:r>
              <a:rPr lang="en-US" sz="1400"/>
              <a:t>does something else.</a:t>
            </a:r>
          </a:p>
        </p:txBody>
      </p:sp>
      <p:sp>
        <p:nvSpPr>
          <p:cNvPr id="21" name="TextBox 20">
            <a:extLst>
              <a:ext uri="{FF2B5EF4-FFF2-40B4-BE49-F238E27FC236}">
                <a16:creationId xmlns:a16="http://schemas.microsoft.com/office/drawing/2014/main" id="{72B306E4-5471-9FB6-849A-E1ABB4E57084}"/>
              </a:ext>
            </a:extLst>
          </p:cNvPr>
          <p:cNvSpPr txBox="1"/>
          <p:nvPr/>
        </p:nvSpPr>
        <p:spPr>
          <a:xfrm>
            <a:off x="1998234" y="3170282"/>
            <a:ext cx="247184" cy="338554"/>
          </a:xfrm>
          <a:prstGeom prst="rect">
            <a:avLst/>
          </a:prstGeom>
          <a:noFill/>
        </p:spPr>
        <p:txBody>
          <a:bodyPr wrap="none" rtlCol="0">
            <a:spAutoFit/>
          </a:bodyPr>
          <a:lstStyle/>
          <a:p>
            <a:r>
              <a:rPr lang="en-US" sz="1600">
                <a:solidFill>
                  <a:srgbClr val="3333FF"/>
                </a:solidFill>
              </a:rPr>
              <a:t>)</a:t>
            </a:r>
            <a:endParaRPr lang="en-US">
              <a:solidFill>
                <a:srgbClr val="3333FF"/>
              </a:solidFill>
            </a:endParaRPr>
          </a:p>
        </p:txBody>
      </p:sp>
      <p:sp>
        <p:nvSpPr>
          <p:cNvPr id="4" name="TextBox 3">
            <a:extLst>
              <a:ext uri="{FF2B5EF4-FFF2-40B4-BE49-F238E27FC236}">
                <a16:creationId xmlns:a16="http://schemas.microsoft.com/office/drawing/2014/main" id="{18A7B704-B0FD-3520-F160-6DC57EEF7B0F}"/>
              </a:ext>
            </a:extLst>
          </p:cNvPr>
          <p:cNvSpPr txBox="1"/>
          <p:nvPr/>
        </p:nvSpPr>
        <p:spPr>
          <a:xfrm>
            <a:off x="2169822" y="2807784"/>
            <a:ext cx="2361382" cy="338554"/>
          </a:xfrm>
          <a:prstGeom prst="rect">
            <a:avLst/>
          </a:prstGeom>
          <a:noFill/>
        </p:spPr>
        <p:txBody>
          <a:bodyPr wrap="square">
            <a:spAutoFit/>
          </a:bodyPr>
          <a:lstStyle/>
          <a:p>
            <a:r>
              <a:rPr lang="en-US" sz="1600">
                <a:solidFill>
                  <a:srgbClr val="3333CC"/>
                </a:solidFill>
              </a:rPr>
              <a:t>histtype = “step”, “bar” </a:t>
            </a:r>
            <a:endParaRPr lang="en-US" sz="1600"/>
          </a:p>
        </p:txBody>
      </p:sp>
      <mc:AlternateContent xmlns:mc="http://schemas.openxmlformats.org/markup-compatibility/2006" xmlns:p14="http://schemas.microsoft.com/office/powerpoint/2010/main">
        <mc:Choice Requires="p14">
          <p:contentPart p14:bwMode="auto" r:id="rId6">
            <p14:nvContentPartPr>
              <p14:cNvPr id="5" name="Ink 4">
                <a:extLst>
                  <a:ext uri="{FF2B5EF4-FFF2-40B4-BE49-F238E27FC236}">
                    <a16:creationId xmlns:a16="http://schemas.microsoft.com/office/drawing/2014/main" id="{5D103E61-9494-316F-79A6-0AD2613EE7C1}"/>
                  </a:ext>
                </a:extLst>
              </p14:cNvPr>
              <p14:cNvContentPartPr/>
              <p14:nvPr/>
            </p14:nvContentPartPr>
            <p14:xfrm>
              <a:off x="4381196" y="2967113"/>
              <a:ext cx="312840" cy="29880"/>
            </p14:xfrm>
          </p:contentPart>
        </mc:Choice>
        <mc:Fallback xmlns="">
          <p:pic>
            <p:nvPicPr>
              <p:cNvPr id="5" name="Ink 4">
                <a:extLst>
                  <a:ext uri="{FF2B5EF4-FFF2-40B4-BE49-F238E27FC236}">
                    <a16:creationId xmlns:a16="http://schemas.microsoft.com/office/drawing/2014/main" id="{5D103E61-9494-316F-79A6-0AD2613EE7C1}"/>
                  </a:ext>
                </a:extLst>
              </p:cNvPr>
              <p:cNvPicPr/>
              <p:nvPr/>
            </p:nvPicPr>
            <p:blipFill>
              <a:blip r:embed="rId3"/>
              <a:stretch>
                <a:fillRect/>
              </a:stretch>
            </p:blipFill>
            <p:spPr>
              <a:xfrm>
                <a:off x="4375083" y="2960993"/>
                <a:ext cx="325066" cy="42120"/>
              </a:xfrm>
              <a:prstGeom prst="rect">
                <a:avLst/>
              </a:prstGeom>
            </p:spPr>
          </p:pic>
        </mc:Fallback>
      </mc:AlternateContent>
      <p:sp>
        <p:nvSpPr>
          <p:cNvPr id="6" name="TextBox 5">
            <a:extLst>
              <a:ext uri="{FF2B5EF4-FFF2-40B4-BE49-F238E27FC236}">
                <a16:creationId xmlns:a16="http://schemas.microsoft.com/office/drawing/2014/main" id="{A09AA2D4-8064-F4E9-0505-778F7B069E59}"/>
              </a:ext>
            </a:extLst>
          </p:cNvPr>
          <p:cNvSpPr txBox="1"/>
          <p:nvPr/>
        </p:nvSpPr>
        <p:spPr>
          <a:xfrm>
            <a:off x="4898918" y="2810739"/>
            <a:ext cx="4943178" cy="523220"/>
          </a:xfrm>
          <a:prstGeom prst="rect">
            <a:avLst/>
          </a:prstGeom>
          <a:noFill/>
        </p:spPr>
        <p:txBody>
          <a:bodyPr wrap="square">
            <a:spAutoFit/>
          </a:bodyPr>
          <a:lstStyle/>
          <a:p>
            <a:r>
              <a:rPr lang="en-US" sz="1400"/>
              <a:t>“step” puts it in step function form.  A benefit of this is that you can overlay multiple histograms.  </a:t>
            </a:r>
          </a:p>
        </p:txBody>
      </p:sp>
      <p:sp>
        <p:nvSpPr>
          <p:cNvPr id="7" name="TextBox 6">
            <a:extLst>
              <a:ext uri="{FF2B5EF4-FFF2-40B4-BE49-F238E27FC236}">
                <a16:creationId xmlns:a16="http://schemas.microsoft.com/office/drawing/2014/main" id="{F7F81250-1EB7-E452-E95A-9B66CFE75E0D}"/>
              </a:ext>
            </a:extLst>
          </p:cNvPr>
          <p:cNvSpPr txBox="1"/>
          <p:nvPr/>
        </p:nvSpPr>
        <p:spPr>
          <a:xfrm>
            <a:off x="3952103" y="134009"/>
            <a:ext cx="4496167" cy="461665"/>
          </a:xfrm>
          <a:prstGeom prst="rect">
            <a:avLst/>
          </a:prstGeom>
          <a:noFill/>
        </p:spPr>
        <p:txBody>
          <a:bodyPr wrap="none" rtlCol="0">
            <a:spAutoFit/>
          </a:bodyPr>
          <a:lstStyle/>
          <a:p>
            <a:r>
              <a:rPr lang="en-US" sz="2400" b="1" u="sng">
                <a:solidFill>
                  <a:srgbClr val="FF0000"/>
                </a:solidFill>
              </a:rPr>
              <a:t>Matplotlib (figure, axes, subplots)</a:t>
            </a:r>
          </a:p>
        </p:txBody>
      </p:sp>
    </p:spTree>
    <p:extLst>
      <p:ext uri="{BB962C8B-B14F-4D97-AF65-F5344CB8AC3E}">
        <p14:creationId xmlns:p14="http://schemas.microsoft.com/office/powerpoint/2010/main" val="186000320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3572053" y="194326"/>
            <a:ext cx="4496167" cy="461665"/>
          </a:xfrm>
          <a:prstGeom prst="rect">
            <a:avLst/>
          </a:prstGeom>
          <a:noFill/>
        </p:spPr>
        <p:txBody>
          <a:bodyPr wrap="none" rtlCol="0">
            <a:spAutoFit/>
          </a:bodyPr>
          <a:lstStyle/>
          <a:p>
            <a:r>
              <a:rPr lang="en-US" sz="2400" b="1" u="sng">
                <a:solidFill>
                  <a:srgbClr val="FF0000"/>
                </a:solidFill>
              </a:rPr>
              <a:t>Matplotlib (figure, axes, subplots)</a:t>
            </a:r>
          </a:p>
        </p:txBody>
      </p:sp>
      <p:sp>
        <p:nvSpPr>
          <p:cNvPr id="9" name="TextBox 8">
            <a:extLst>
              <a:ext uri="{FF2B5EF4-FFF2-40B4-BE49-F238E27FC236}">
                <a16:creationId xmlns:a16="http://schemas.microsoft.com/office/drawing/2014/main" id="{28CDC284-1E8E-4BDD-85AF-2256E5C282B5}"/>
              </a:ext>
            </a:extLst>
          </p:cNvPr>
          <p:cNvSpPr txBox="1"/>
          <p:nvPr/>
        </p:nvSpPr>
        <p:spPr>
          <a:xfrm>
            <a:off x="408600" y="1383696"/>
            <a:ext cx="7888931" cy="338554"/>
          </a:xfrm>
          <a:prstGeom prst="rect">
            <a:avLst/>
          </a:prstGeom>
          <a:noFill/>
        </p:spPr>
        <p:txBody>
          <a:bodyPr wrap="square" rtlCol="0">
            <a:spAutoFit/>
          </a:bodyPr>
          <a:lstStyle/>
          <a:p>
            <a:r>
              <a:rPr lang="en-US" sz="1600"/>
              <a:t>These are some of the </a:t>
            </a:r>
            <a:r>
              <a:rPr lang="en-US" sz="1600">
                <a:solidFill>
                  <a:srgbClr val="FF0000"/>
                </a:solidFill>
              </a:rPr>
              <a:t>typeofplot</a:t>
            </a:r>
            <a:r>
              <a:rPr lang="en-US" sz="1600"/>
              <a:t> options.  Here we do horizontal and vertical lines,</a:t>
            </a:r>
            <a:endParaRPr lang="en-US" sz="2000"/>
          </a:p>
        </p:txBody>
      </p:sp>
      <p:pic>
        <p:nvPicPr>
          <p:cNvPr id="3" name="Picture 2">
            <a:extLst>
              <a:ext uri="{FF2B5EF4-FFF2-40B4-BE49-F238E27FC236}">
                <a16:creationId xmlns:a16="http://schemas.microsoft.com/office/drawing/2014/main" id="{CAEB3DC1-BC8F-4AB7-8424-B4D9E3BCB74F}"/>
              </a:ext>
            </a:extLst>
          </p:cNvPr>
          <p:cNvPicPr>
            <a:picLocks noChangeAspect="1"/>
          </p:cNvPicPr>
          <p:nvPr/>
        </p:nvPicPr>
        <p:blipFill>
          <a:blip r:embed="rId3"/>
          <a:stretch>
            <a:fillRect/>
          </a:stretch>
        </p:blipFill>
        <p:spPr>
          <a:xfrm>
            <a:off x="6442555" y="2964511"/>
            <a:ext cx="3142821" cy="213263"/>
          </a:xfrm>
          <a:prstGeom prst="rect">
            <a:avLst/>
          </a:prstGeom>
        </p:spPr>
      </p:pic>
      <p:sp>
        <p:nvSpPr>
          <p:cNvPr id="16" name="TextBox 15">
            <a:extLst>
              <a:ext uri="{FF2B5EF4-FFF2-40B4-BE49-F238E27FC236}">
                <a16:creationId xmlns:a16="http://schemas.microsoft.com/office/drawing/2014/main" id="{6BC91A54-B8B8-312F-5424-7F5AE18B57E9}"/>
              </a:ext>
            </a:extLst>
          </p:cNvPr>
          <p:cNvSpPr txBox="1"/>
          <p:nvPr/>
        </p:nvSpPr>
        <p:spPr>
          <a:xfrm>
            <a:off x="469752" y="2264424"/>
            <a:ext cx="4731513" cy="584775"/>
          </a:xfrm>
          <a:prstGeom prst="rect">
            <a:avLst/>
          </a:prstGeom>
          <a:noFill/>
        </p:spPr>
        <p:txBody>
          <a:bodyPr wrap="square">
            <a:spAutoFit/>
          </a:bodyPr>
          <a:lstStyle/>
          <a:p>
            <a:r>
              <a:rPr lang="en-US" sz="1600">
                <a:solidFill>
                  <a:srgbClr val="3333CC"/>
                </a:solidFill>
              </a:rPr>
              <a:t>nameofaxes[i][j].axvline(point, linestyle = “style”, linewidth = m, color = “color”, etc.)</a:t>
            </a:r>
          </a:p>
        </p:txBody>
      </p:sp>
      <p:sp>
        <p:nvSpPr>
          <p:cNvPr id="18" name="TextBox 17">
            <a:extLst>
              <a:ext uri="{FF2B5EF4-FFF2-40B4-BE49-F238E27FC236}">
                <a16:creationId xmlns:a16="http://schemas.microsoft.com/office/drawing/2014/main" id="{C1C8B2E5-C631-F269-1B0E-F00D285DD077}"/>
              </a:ext>
            </a:extLst>
          </p:cNvPr>
          <p:cNvSpPr txBox="1"/>
          <p:nvPr/>
        </p:nvSpPr>
        <p:spPr>
          <a:xfrm>
            <a:off x="469752" y="4702005"/>
            <a:ext cx="4731513" cy="584775"/>
          </a:xfrm>
          <a:prstGeom prst="rect">
            <a:avLst/>
          </a:prstGeom>
          <a:noFill/>
        </p:spPr>
        <p:txBody>
          <a:bodyPr wrap="square">
            <a:spAutoFit/>
          </a:bodyPr>
          <a:lstStyle/>
          <a:p>
            <a:r>
              <a:rPr lang="en-US" sz="1600">
                <a:solidFill>
                  <a:srgbClr val="3333CC"/>
                </a:solidFill>
              </a:rPr>
              <a:t>nameofaxes[i][j].axhline(point, linestyle = “style”, linewidth = m, color = “color”, etc. )</a:t>
            </a:r>
          </a:p>
        </p:txBody>
      </p:sp>
      <p:sp>
        <p:nvSpPr>
          <p:cNvPr id="22" name="TextBox 21">
            <a:extLst>
              <a:ext uri="{FF2B5EF4-FFF2-40B4-BE49-F238E27FC236}">
                <a16:creationId xmlns:a16="http://schemas.microsoft.com/office/drawing/2014/main" id="{79F0372B-679A-D127-2F8D-E60FD5EDC795}"/>
              </a:ext>
            </a:extLst>
          </p:cNvPr>
          <p:cNvSpPr txBox="1"/>
          <p:nvPr/>
        </p:nvSpPr>
        <p:spPr>
          <a:xfrm>
            <a:off x="6325723" y="2244935"/>
            <a:ext cx="4519258" cy="523220"/>
          </a:xfrm>
          <a:prstGeom prst="rect">
            <a:avLst/>
          </a:prstGeom>
          <a:noFill/>
        </p:spPr>
        <p:txBody>
          <a:bodyPr wrap="square">
            <a:spAutoFit/>
          </a:bodyPr>
          <a:lstStyle/>
          <a:p>
            <a:r>
              <a:rPr lang="en-US" sz="1400"/>
              <a:t>adds vertical line at specified point – note you can add color, label specifications, etc., just like with others.  </a:t>
            </a:r>
          </a:p>
        </p:txBody>
      </p:sp>
      <p:sp>
        <p:nvSpPr>
          <p:cNvPr id="24" name="TextBox 23">
            <a:extLst>
              <a:ext uri="{FF2B5EF4-FFF2-40B4-BE49-F238E27FC236}">
                <a16:creationId xmlns:a16="http://schemas.microsoft.com/office/drawing/2014/main" id="{5CFCFB47-8D14-C224-85A7-9C5C4B7299EE}"/>
              </a:ext>
            </a:extLst>
          </p:cNvPr>
          <p:cNvSpPr txBox="1"/>
          <p:nvPr/>
        </p:nvSpPr>
        <p:spPr>
          <a:xfrm>
            <a:off x="6843617" y="4685230"/>
            <a:ext cx="3048000" cy="307777"/>
          </a:xfrm>
          <a:prstGeom prst="rect">
            <a:avLst/>
          </a:prstGeom>
          <a:noFill/>
        </p:spPr>
        <p:txBody>
          <a:bodyPr wrap="square">
            <a:spAutoFit/>
          </a:bodyPr>
          <a:lstStyle/>
          <a:p>
            <a:r>
              <a:rPr lang="en-US" sz="1400"/>
              <a:t>adds horizontal line at specified point </a:t>
            </a:r>
          </a:p>
        </p:txBody>
      </p:sp>
      <mc:AlternateContent xmlns:mc="http://schemas.openxmlformats.org/markup-compatibility/2006" xmlns:p14="http://schemas.microsoft.com/office/powerpoint/2010/main">
        <mc:Choice Requires="p14">
          <p:contentPart p14:bwMode="auto" r:id="rId4">
            <p14:nvContentPartPr>
              <p14:cNvPr id="33" name="Ink 32">
                <a:extLst>
                  <a:ext uri="{FF2B5EF4-FFF2-40B4-BE49-F238E27FC236}">
                    <a16:creationId xmlns:a16="http://schemas.microsoft.com/office/drawing/2014/main" id="{19AAEA87-F24C-A6F6-E5EC-6EA88F0BC49A}"/>
                  </a:ext>
                </a:extLst>
              </p14:cNvPr>
              <p14:cNvContentPartPr/>
              <p14:nvPr/>
            </p14:nvContentPartPr>
            <p14:xfrm>
              <a:off x="5542030" y="4859307"/>
              <a:ext cx="1187640" cy="77760"/>
            </p14:xfrm>
          </p:contentPart>
        </mc:Choice>
        <mc:Fallback xmlns="">
          <p:pic>
            <p:nvPicPr>
              <p:cNvPr id="33" name="Ink 32">
                <a:extLst>
                  <a:ext uri="{FF2B5EF4-FFF2-40B4-BE49-F238E27FC236}">
                    <a16:creationId xmlns:a16="http://schemas.microsoft.com/office/drawing/2014/main" id="{19AAEA87-F24C-A6F6-E5EC-6EA88F0BC49A}"/>
                  </a:ext>
                </a:extLst>
              </p:cNvPr>
              <p:cNvPicPr/>
              <p:nvPr/>
            </p:nvPicPr>
            <p:blipFill>
              <a:blip r:embed="rId5"/>
              <a:stretch>
                <a:fillRect/>
              </a:stretch>
            </p:blipFill>
            <p:spPr>
              <a:xfrm>
                <a:off x="5533030" y="4850348"/>
                <a:ext cx="1205280" cy="95319"/>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0" name="Ink 39">
                <a:extLst>
                  <a:ext uri="{FF2B5EF4-FFF2-40B4-BE49-F238E27FC236}">
                    <a16:creationId xmlns:a16="http://schemas.microsoft.com/office/drawing/2014/main" id="{D4C829C7-FFA4-D5A7-14D7-75233D470C56}"/>
                  </a:ext>
                </a:extLst>
              </p14:cNvPr>
              <p14:cNvContentPartPr/>
              <p14:nvPr/>
            </p14:nvContentPartPr>
            <p14:xfrm>
              <a:off x="5557337" y="2433701"/>
              <a:ext cx="525600" cy="39960"/>
            </p14:xfrm>
          </p:contentPart>
        </mc:Choice>
        <mc:Fallback xmlns="">
          <p:pic>
            <p:nvPicPr>
              <p:cNvPr id="40" name="Ink 39">
                <a:extLst>
                  <a:ext uri="{FF2B5EF4-FFF2-40B4-BE49-F238E27FC236}">
                    <a16:creationId xmlns:a16="http://schemas.microsoft.com/office/drawing/2014/main" id="{D4C829C7-FFA4-D5A7-14D7-75233D470C56}"/>
                  </a:ext>
                </a:extLst>
              </p:cNvPr>
              <p:cNvPicPr/>
              <p:nvPr/>
            </p:nvPicPr>
            <p:blipFill>
              <a:blip r:embed="rId7"/>
              <a:stretch>
                <a:fillRect/>
              </a:stretch>
            </p:blipFill>
            <p:spPr>
              <a:xfrm>
                <a:off x="5551213" y="2427636"/>
                <a:ext cx="537848" cy="52091"/>
              </a:xfrm>
              <a:prstGeom prst="rect">
                <a:avLst/>
              </a:prstGeom>
            </p:spPr>
          </p:pic>
        </mc:Fallback>
      </mc:AlternateContent>
      <p:sp>
        <p:nvSpPr>
          <p:cNvPr id="4" name="TextBox 3">
            <a:extLst>
              <a:ext uri="{FF2B5EF4-FFF2-40B4-BE49-F238E27FC236}">
                <a16:creationId xmlns:a16="http://schemas.microsoft.com/office/drawing/2014/main" id="{EDA9DD38-F1C8-EAF9-409C-20475D9E0A7E}"/>
              </a:ext>
            </a:extLst>
          </p:cNvPr>
          <p:cNvSpPr txBox="1"/>
          <p:nvPr/>
        </p:nvSpPr>
        <p:spPr>
          <a:xfrm>
            <a:off x="4125953" y="3071142"/>
            <a:ext cx="1846070" cy="1077218"/>
          </a:xfrm>
          <a:prstGeom prst="rect">
            <a:avLst/>
          </a:prstGeom>
          <a:noFill/>
        </p:spPr>
        <p:txBody>
          <a:bodyPr wrap="square" rtlCol="0">
            <a:spAutoFit/>
          </a:bodyPr>
          <a:lstStyle/>
          <a:p>
            <a:r>
              <a:rPr lang="en-US" sz="1400"/>
              <a:t>Some styles are:</a:t>
            </a:r>
          </a:p>
          <a:p>
            <a:r>
              <a:rPr lang="en-US" sz="1600"/>
              <a:t>None</a:t>
            </a:r>
          </a:p>
          <a:p>
            <a:r>
              <a:rPr lang="en-US" sz="1600"/>
              <a:t>dotted</a:t>
            </a:r>
          </a:p>
          <a:p>
            <a:r>
              <a:rPr lang="en-US" sz="1600"/>
              <a:t>dashed</a:t>
            </a:r>
          </a:p>
        </p:txBody>
      </p:sp>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48D35A84-7B95-AB7D-00FD-9CF279789B9D}"/>
                  </a:ext>
                </a:extLst>
              </p14:cNvPr>
              <p14:cNvContentPartPr/>
              <p14:nvPr/>
            </p14:nvContentPartPr>
            <p14:xfrm>
              <a:off x="4247535" y="2615268"/>
              <a:ext cx="463680" cy="431640"/>
            </p14:xfrm>
          </p:contentPart>
        </mc:Choice>
        <mc:Fallback xmlns="">
          <p:pic>
            <p:nvPicPr>
              <p:cNvPr id="5" name="Ink 4">
                <a:extLst>
                  <a:ext uri="{FF2B5EF4-FFF2-40B4-BE49-F238E27FC236}">
                    <a16:creationId xmlns:a16="http://schemas.microsoft.com/office/drawing/2014/main" id="{48D35A84-7B95-AB7D-00FD-9CF279789B9D}"/>
                  </a:ext>
                </a:extLst>
              </p:cNvPr>
              <p:cNvPicPr/>
              <p:nvPr/>
            </p:nvPicPr>
            <p:blipFill>
              <a:blip r:embed="rId9"/>
              <a:stretch>
                <a:fillRect/>
              </a:stretch>
            </p:blipFill>
            <p:spPr>
              <a:xfrm>
                <a:off x="4241415" y="2609148"/>
                <a:ext cx="475920" cy="443880"/>
              </a:xfrm>
              <a:prstGeom prst="rect">
                <a:avLst/>
              </a:prstGeom>
            </p:spPr>
          </p:pic>
        </mc:Fallback>
      </mc:AlternateContent>
    </p:spTree>
    <p:extLst>
      <p:ext uri="{BB962C8B-B14F-4D97-AF65-F5344CB8AC3E}">
        <p14:creationId xmlns:p14="http://schemas.microsoft.com/office/powerpoint/2010/main" val="3324205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89DB400-2999-4016-922F-89AE50A02377}"/>
              </a:ext>
            </a:extLst>
          </p:cNvPr>
          <p:cNvSpPr txBox="1"/>
          <p:nvPr/>
        </p:nvSpPr>
        <p:spPr>
          <a:xfrm>
            <a:off x="419693" y="985515"/>
            <a:ext cx="2138681" cy="338554"/>
          </a:xfrm>
          <a:prstGeom prst="rect">
            <a:avLst/>
          </a:prstGeom>
          <a:noFill/>
        </p:spPr>
        <p:txBody>
          <a:bodyPr wrap="square" rtlCol="0">
            <a:spAutoFit/>
          </a:bodyPr>
          <a:lstStyle/>
          <a:p>
            <a:r>
              <a:rPr lang="en-US" sz="1600"/>
              <a:t>Here’s an example:</a:t>
            </a:r>
          </a:p>
        </p:txBody>
      </p:sp>
      <p:pic>
        <p:nvPicPr>
          <p:cNvPr id="6" name="Picture 5">
            <a:extLst>
              <a:ext uri="{FF2B5EF4-FFF2-40B4-BE49-F238E27FC236}">
                <a16:creationId xmlns:a16="http://schemas.microsoft.com/office/drawing/2014/main" id="{882F87C1-17FA-4278-8EA9-72717A8FC62C}"/>
              </a:ext>
            </a:extLst>
          </p:cNvPr>
          <p:cNvPicPr>
            <a:picLocks noChangeAspect="1"/>
          </p:cNvPicPr>
          <p:nvPr/>
        </p:nvPicPr>
        <p:blipFill>
          <a:blip r:embed="rId2"/>
          <a:stretch>
            <a:fillRect/>
          </a:stretch>
        </p:blipFill>
        <p:spPr>
          <a:xfrm>
            <a:off x="502978" y="2006987"/>
            <a:ext cx="4591536" cy="3726817"/>
          </a:xfrm>
          <a:prstGeom prst="rect">
            <a:avLst/>
          </a:prstGeom>
        </p:spPr>
      </p:pic>
      <p:pic>
        <p:nvPicPr>
          <p:cNvPr id="7" name="Picture 6">
            <a:extLst>
              <a:ext uri="{FF2B5EF4-FFF2-40B4-BE49-F238E27FC236}">
                <a16:creationId xmlns:a16="http://schemas.microsoft.com/office/drawing/2014/main" id="{950C0EC1-B726-4520-A3CA-120584567EB0}"/>
              </a:ext>
            </a:extLst>
          </p:cNvPr>
          <p:cNvPicPr>
            <a:picLocks noChangeAspect="1"/>
          </p:cNvPicPr>
          <p:nvPr/>
        </p:nvPicPr>
        <p:blipFill>
          <a:blip r:embed="rId3"/>
          <a:stretch>
            <a:fillRect/>
          </a:stretch>
        </p:blipFill>
        <p:spPr>
          <a:xfrm>
            <a:off x="5666014" y="1814509"/>
            <a:ext cx="5735994" cy="4111771"/>
          </a:xfrm>
          <a:prstGeom prst="rect">
            <a:avLst/>
          </a:prstGeom>
        </p:spPr>
      </p:pic>
      <p:sp>
        <p:nvSpPr>
          <p:cNvPr id="2" name="TextBox 1">
            <a:extLst>
              <a:ext uri="{FF2B5EF4-FFF2-40B4-BE49-F238E27FC236}">
                <a16:creationId xmlns:a16="http://schemas.microsoft.com/office/drawing/2014/main" id="{C50AD61A-B49F-97B9-AFF9-AD227DD5307C}"/>
              </a:ext>
            </a:extLst>
          </p:cNvPr>
          <p:cNvSpPr txBox="1"/>
          <p:nvPr/>
        </p:nvSpPr>
        <p:spPr>
          <a:xfrm>
            <a:off x="4972497" y="264366"/>
            <a:ext cx="889026" cy="461665"/>
          </a:xfrm>
          <a:prstGeom prst="rect">
            <a:avLst/>
          </a:prstGeom>
          <a:noFill/>
        </p:spPr>
        <p:txBody>
          <a:bodyPr wrap="none" rtlCol="0">
            <a:spAutoFit/>
          </a:bodyPr>
          <a:lstStyle/>
          <a:p>
            <a:r>
              <a:rPr lang="en-US" sz="2400" b="1" u="sng"/>
              <a:t>Pylab</a:t>
            </a:r>
            <a:endParaRPr lang="en-US" b="1" u="sng"/>
          </a:p>
        </p:txBody>
      </p:sp>
    </p:spTree>
    <p:extLst>
      <p:ext uri="{BB962C8B-B14F-4D97-AF65-F5344CB8AC3E}">
        <p14:creationId xmlns:p14="http://schemas.microsoft.com/office/powerpoint/2010/main" val="12653957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51599F-02D1-453E-A4A0-B87FF22709EC}"/>
              </a:ext>
            </a:extLst>
          </p:cNvPr>
          <p:cNvSpPr txBox="1"/>
          <p:nvPr/>
        </p:nvSpPr>
        <p:spPr>
          <a:xfrm>
            <a:off x="388289" y="1006515"/>
            <a:ext cx="3121827" cy="338554"/>
          </a:xfrm>
          <a:prstGeom prst="rect">
            <a:avLst/>
          </a:prstGeom>
          <a:noFill/>
        </p:spPr>
        <p:txBody>
          <a:bodyPr wrap="square" rtlCol="0">
            <a:spAutoFit/>
          </a:bodyPr>
          <a:lstStyle/>
          <a:p>
            <a:r>
              <a:rPr lang="en-US" sz="1600"/>
              <a:t>for example,</a:t>
            </a:r>
          </a:p>
        </p:txBody>
      </p:sp>
      <p:sp>
        <p:nvSpPr>
          <p:cNvPr id="14" name="TextBox 13">
            <a:extLst>
              <a:ext uri="{FF2B5EF4-FFF2-40B4-BE49-F238E27FC236}">
                <a16:creationId xmlns:a16="http://schemas.microsoft.com/office/drawing/2014/main" id="{B161942A-9C7E-F459-9F5E-9E23120B3A6A}"/>
              </a:ext>
            </a:extLst>
          </p:cNvPr>
          <p:cNvSpPr txBox="1"/>
          <p:nvPr/>
        </p:nvSpPr>
        <p:spPr>
          <a:xfrm>
            <a:off x="3952103" y="134009"/>
            <a:ext cx="4496167" cy="461665"/>
          </a:xfrm>
          <a:prstGeom prst="rect">
            <a:avLst/>
          </a:prstGeom>
          <a:noFill/>
        </p:spPr>
        <p:txBody>
          <a:bodyPr wrap="none" rtlCol="0">
            <a:spAutoFit/>
          </a:bodyPr>
          <a:lstStyle/>
          <a:p>
            <a:r>
              <a:rPr lang="en-US" sz="2400" b="1" u="sng">
                <a:solidFill>
                  <a:srgbClr val="FF0000"/>
                </a:solidFill>
              </a:rPr>
              <a:t>Matplotlib (figure, axes, subplots)</a:t>
            </a:r>
          </a:p>
        </p:txBody>
      </p:sp>
      <p:pic>
        <p:nvPicPr>
          <p:cNvPr id="2" name="Picture 1">
            <a:extLst>
              <a:ext uri="{FF2B5EF4-FFF2-40B4-BE49-F238E27FC236}">
                <a16:creationId xmlns:a16="http://schemas.microsoft.com/office/drawing/2014/main" id="{05FC24A9-5117-7A56-5873-4292E60538CB}"/>
              </a:ext>
            </a:extLst>
          </p:cNvPr>
          <p:cNvPicPr>
            <a:picLocks noChangeAspect="1"/>
          </p:cNvPicPr>
          <p:nvPr/>
        </p:nvPicPr>
        <p:blipFill>
          <a:blip r:embed="rId3"/>
          <a:stretch>
            <a:fillRect/>
          </a:stretch>
        </p:blipFill>
        <p:spPr>
          <a:xfrm>
            <a:off x="501741" y="1455174"/>
            <a:ext cx="7661197" cy="2643709"/>
          </a:xfrm>
          <a:prstGeom prst="rect">
            <a:avLst/>
          </a:prstGeom>
        </p:spPr>
      </p:pic>
      <p:pic>
        <p:nvPicPr>
          <p:cNvPr id="4" name="Picture 3">
            <a:extLst>
              <a:ext uri="{FF2B5EF4-FFF2-40B4-BE49-F238E27FC236}">
                <a16:creationId xmlns:a16="http://schemas.microsoft.com/office/drawing/2014/main" id="{7583DEE2-7DD7-B6D8-D04A-2C8C2C2212FC}"/>
              </a:ext>
            </a:extLst>
          </p:cNvPr>
          <p:cNvPicPr>
            <a:picLocks noChangeAspect="1"/>
          </p:cNvPicPr>
          <p:nvPr/>
        </p:nvPicPr>
        <p:blipFill>
          <a:blip r:embed="rId4"/>
          <a:stretch>
            <a:fillRect/>
          </a:stretch>
        </p:blipFill>
        <p:spPr>
          <a:xfrm>
            <a:off x="388289" y="4315309"/>
            <a:ext cx="3460194" cy="2338224"/>
          </a:xfrm>
          <a:prstGeom prst="rect">
            <a:avLst/>
          </a:prstGeom>
        </p:spPr>
      </p:pic>
    </p:spTree>
    <p:extLst>
      <p:ext uri="{BB962C8B-B14F-4D97-AF65-F5344CB8AC3E}">
        <p14:creationId xmlns:p14="http://schemas.microsoft.com/office/powerpoint/2010/main" val="15392202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51599F-02D1-453E-A4A0-B87FF22709EC}"/>
              </a:ext>
            </a:extLst>
          </p:cNvPr>
          <p:cNvSpPr txBox="1"/>
          <p:nvPr/>
        </p:nvSpPr>
        <p:spPr>
          <a:xfrm>
            <a:off x="388289" y="1006515"/>
            <a:ext cx="3121827" cy="338554"/>
          </a:xfrm>
          <a:prstGeom prst="rect">
            <a:avLst/>
          </a:prstGeom>
          <a:noFill/>
        </p:spPr>
        <p:txBody>
          <a:bodyPr wrap="square" rtlCol="0">
            <a:spAutoFit/>
          </a:bodyPr>
          <a:lstStyle/>
          <a:p>
            <a:r>
              <a:rPr lang="en-US" sz="1600"/>
              <a:t>some error bars,</a:t>
            </a:r>
          </a:p>
        </p:txBody>
      </p:sp>
      <p:sp>
        <p:nvSpPr>
          <p:cNvPr id="14" name="TextBox 13">
            <a:extLst>
              <a:ext uri="{FF2B5EF4-FFF2-40B4-BE49-F238E27FC236}">
                <a16:creationId xmlns:a16="http://schemas.microsoft.com/office/drawing/2014/main" id="{B161942A-9C7E-F459-9F5E-9E23120B3A6A}"/>
              </a:ext>
            </a:extLst>
          </p:cNvPr>
          <p:cNvSpPr txBox="1"/>
          <p:nvPr/>
        </p:nvSpPr>
        <p:spPr>
          <a:xfrm>
            <a:off x="3952103" y="134009"/>
            <a:ext cx="4496167" cy="461665"/>
          </a:xfrm>
          <a:prstGeom prst="rect">
            <a:avLst/>
          </a:prstGeom>
          <a:noFill/>
        </p:spPr>
        <p:txBody>
          <a:bodyPr wrap="none" rtlCol="0">
            <a:spAutoFit/>
          </a:bodyPr>
          <a:lstStyle/>
          <a:p>
            <a:r>
              <a:rPr lang="en-US" sz="2400" b="1" u="sng">
                <a:solidFill>
                  <a:srgbClr val="FF0000"/>
                </a:solidFill>
              </a:rPr>
              <a:t>Matplotlib (figure, axes, subplots)</a:t>
            </a:r>
          </a:p>
        </p:txBody>
      </p:sp>
      <p:pic>
        <p:nvPicPr>
          <p:cNvPr id="10" name="Picture 9">
            <a:extLst>
              <a:ext uri="{FF2B5EF4-FFF2-40B4-BE49-F238E27FC236}">
                <a16:creationId xmlns:a16="http://schemas.microsoft.com/office/drawing/2014/main" id="{E2616550-7596-D634-5981-3AB6D6700057}"/>
              </a:ext>
            </a:extLst>
          </p:cNvPr>
          <p:cNvPicPr>
            <a:picLocks noChangeAspect="1"/>
          </p:cNvPicPr>
          <p:nvPr/>
        </p:nvPicPr>
        <p:blipFill>
          <a:blip r:embed="rId3"/>
          <a:stretch>
            <a:fillRect/>
          </a:stretch>
        </p:blipFill>
        <p:spPr>
          <a:xfrm>
            <a:off x="437451" y="1499651"/>
            <a:ext cx="5707711" cy="1546606"/>
          </a:xfrm>
          <a:prstGeom prst="rect">
            <a:avLst/>
          </a:prstGeom>
        </p:spPr>
      </p:pic>
      <p:pic>
        <p:nvPicPr>
          <p:cNvPr id="5" name="Picture 4">
            <a:extLst>
              <a:ext uri="{FF2B5EF4-FFF2-40B4-BE49-F238E27FC236}">
                <a16:creationId xmlns:a16="http://schemas.microsoft.com/office/drawing/2014/main" id="{2675CE2F-A86F-D77D-F66F-2F43D30C775F}"/>
              </a:ext>
            </a:extLst>
          </p:cNvPr>
          <p:cNvPicPr>
            <a:picLocks noChangeAspect="1"/>
          </p:cNvPicPr>
          <p:nvPr/>
        </p:nvPicPr>
        <p:blipFill>
          <a:blip r:embed="rId4"/>
          <a:stretch>
            <a:fillRect/>
          </a:stretch>
        </p:blipFill>
        <p:spPr>
          <a:xfrm>
            <a:off x="308932" y="3333876"/>
            <a:ext cx="3924640" cy="2766300"/>
          </a:xfrm>
          <a:prstGeom prst="rect">
            <a:avLst/>
          </a:prstGeom>
        </p:spPr>
      </p:pic>
      <p:sp>
        <p:nvSpPr>
          <p:cNvPr id="6" name="TextBox 5">
            <a:extLst>
              <a:ext uri="{FF2B5EF4-FFF2-40B4-BE49-F238E27FC236}">
                <a16:creationId xmlns:a16="http://schemas.microsoft.com/office/drawing/2014/main" id="{331B44A8-7F6C-37A9-9943-ED1275D2DAE1}"/>
              </a:ext>
            </a:extLst>
          </p:cNvPr>
          <p:cNvSpPr txBox="1"/>
          <p:nvPr/>
        </p:nvSpPr>
        <p:spPr>
          <a:xfrm>
            <a:off x="7803505" y="1130309"/>
            <a:ext cx="1566637" cy="338554"/>
          </a:xfrm>
          <a:prstGeom prst="rect">
            <a:avLst/>
          </a:prstGeom>
          <a:noFill/>
        </p:spPr>
        <p:txBody>
          <a:bodyPr wrap="square" rtlCol="0">
            <a:spAutoFit/>
          </a:bodyPr>
          <a:lstStyle/>
          <a:p>
            <a:r>
              <a:rPr lang="en-US" sz="1600"/>
              <a:t>a box plot,</a:t>
            </a:r>
          </a:p>
        </p:txBody>
      </p:sp>
      <p:pic>
        <p:nvPicPr>
          <p:cNvPr id="7" name="Picture 6">
            <a:extLst>
              <a:ext uri="{FF2B5EF4-FFF2-40B4-BE49-F238E27FC236}">
                <a16:creationId xmlns:a16="http://schemas.microsoft.com/office/drawing/2014/main" id="{2CC531F4-C6AC-5720-BB23-918F75C93564}"/>
              </a:ext>
            </a:extLst>
          </p:cNvPr>
          <p:cNvPicPr>
            <a:picLocks noChangeAspect="1"/>
          </p:cNvPicPr>
          <p:nvPr/>
        </p:nvPicPr>
        <p:blipFill>
          <a:blip r:embed="rId5"/>
          <a:stretch>
            <a:fillRect/>
          </a:stretch>
        </p:blipFill>
        <p:spPr>
          <a:xfrm>
            <a:off x="7857668" y="1543151"/>
            <a:ext cx="3567415" cy="554161"/>
          </a:xfrm>
          <a:prstGeom prst="rect">
            <a:avLst/>
          </a:prstGeom>
        </p:spPr>
      </p:pic>
      <p:pic>
        <p:nvPicPr>
          <p:cNvPr id="8" name="Picture 7">
            <a:extLst>
              <a:ext uri="{FF2B5EF4-FFF2-40B4-BE49-F238E27FC236}">
                <a16:creationId xmlns:a16="http://schemas.microsoft.com/office/drawing/2014/main" id="{78F9BB94-299C-C419-8D5E-483BE6ED8C02}"/>
              </a:ext>
            </a:extLst>
          </p:cNvPr>
          <p:cNvPicPr>
            <a:picLocks noChangeAspect="1"/>
          </p:cNvPicPr>
          <p:nvPr/>
        </p:nvPicPr>
        <p:blipFill>
          <a:blip r:embed="rId6"/>
          <a:stretch>
            <a:fillRect/>
          </a:stretch>
        </p:blipFill>
        <p:spPr>
          <a:xfrm>
            <a:off x="7351519" y="3208268"/>
            <a:ext cx="4214225" cy="2781541"/>
          </a:xfrm>
          <a:prstGeom prst="rect">
            <a:avLst/>
          </a:prstGeom>
        </p:spPr>
      </p:pic>
    </p:spTree>
    <p:extLst>
      <p:ext uri="{BB962C8B-B14F-4D97-AF65-F5344CB8AC3E}">
        <p14:creationId xmlns:p14="http://schemas.microsoft.com/office/powerpoint/2010/main" val="30808286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51599F-02D1-453E-A4A0-B87FF22709EC}"/>
              </a:ext>
            </a:extLst>
          </p:cNvPr>
          <p:cNvSpPr txBox="1"/>
          <p:nvPr/>
        </p:nvSpPr>
        <p:spPr>
          <a:xfrm>
            <a:off x="388289" y="1006515"/>
            <a:ext cx="3121827" cy="338554"/>
          </a:xfrm>
          <a:prstGeom prst="rect">
            <a:avLst/>
          </a:prstGeom>
          <a:noFill/>
        </p:spPr>
        <p:txBody>
          <a:bodyPr wrap="square" rtlCol="0">
            <a:spAutoFit/>
          </a:bodyPr>
          <a:lstStyle/>
          <a:p>
            <a:r>
              <a:rPr lang="en-US" sz="1600"/>
              <a:t>and bar plot example,</a:t>
            </a:r>
          </a:p>
        </p:txBody>
      </p:sp>
      <p:sp>
        <p:nvSpPr>
          <p:cNvPr id="14" name="TextBox 13">
            <a:extLst>
              <a:ext uri="{FF2B5EF4-FFF2-40B4-BE49-F238E27FC236}">
                <a16:creationId xmlns:a16="http://schemas.microsoft.com/office/drawing/2014/main" id="{B161942A-9C7E-F459-9F5E-9E23120B3A6A}"/>
              </a:ext>
            </a:extLst>
          </p:cNvPr>
          <p:cNvSpPr txBox="1"/>
          <p:nvPr/>
        </p:nvSpPr>
        <p:spPr>
          <a:xfrm>
            <a:off x="3952103" y="134009"/>
            <a:ext cx="4496167" cy="461665"/>
          </a:xfrm>
          <a:prstGeom prst="rect">
            <a:avLst/>
          </a:prstGeom>
          <a:noFill/>
        </p:spPr>
        <p:txBody>
          <a:bodyPr wrap="none" rtlCol="0">
            <a:spAutoFit/>
          </a:bodyPr>
          <a:lstStyle/>
          <a:p>
            <a:r>
              <a:rPr lang="en-US" sz="2400" b="1" u="sng">
                <a:solidFill>
                  <a:srgbClr val="FF0000"/>
                </a:solidFill>
              </a:rPr>
              <a:t>Matplotlib (figure, axes, subplots)</a:t>
            </a:r>
          </a:p>
        </p:txBody>
      </p:sp>
      <p:pic>
        <p:nvPicPr>
          <p:cNvPr id="5" name="Picture 4">
            <a:extLst>
              <a:ext uri="{FF2B5EF4-FFF2-40B4-BE49-F238E27FC236}">
                <a16:creationId xmlns:a16="http://schemas.microsoft.com/office/drawing/2014/main" id="{7589A2FF-EB3F-4503-0CA1-90029C03FC7A}"/>
              </a:ext>
            </a:extLst>
          </p:cNvPr>
          <p:cNvPicPr>
            <a:picLocks noChangeAspect="1"/>
          </p:cNvPicPr>
          <p:nvPr/>
        </p:nvPicPr>
        <p:blipFill>
          <a:blip r:embed="rId3"/>
          <a:stretch>
            <a:fillRect/>
          </a:stretch>
        </p:blipFill>
        <p:spPr>
          <a:xfrm>
            <a:off x="419937" y="1575206"/>
            <a:ext cx="7961489" cy="1305645"/>
          </a:xfrm>
          <a:prstGeom prst="rect">
            <a:avLst/>
          </a:prstGeom>
        </p:spPr>
      </p:pic>
      <p:pic>
        <p:nvPicPr>
          <p:cNvPr id="6" name="Picture 5">
            <a:extLst>
              <a:ext uri="{FF2B5EF4-FFF2-40B4-BE49-F238E27FC236}">
                <a16:creationId xmlns:a16="http://schemas.microsoft.com/office/drawing/2014/main" id="{99E9DCE9-351F-C51B-91BD-04F6E0D7FD4E}"/>
              </a:ext>
            </a:extLst>
          </p:cNvPr>
          <p:cNvPicPr>
            <a:picLocks noChangeAspect="1"/>
          </p:cNvPicPr>
          <p:nvPr/>
        </p:nvPicPr>
        <p:blipFill>
          <a:blip r:embed="rId4"/>
          <a:stretch>
            <a:fillRect/>
          </a:stretch>
        </p:blipFill>
        <p:spPr>
          <a:xfrm>
            <a:off x="308985" y="3346962"/>
            <a:ext cx="3810732" cy="2619208"/>
          </a:xfrm>
          <a:prstGeom prst="rect">
            <a:avLst/>
          </a:prstGeom>
        </p:spPr>
      </p:pic>
    </p:spTree>
    <p:extLst>
      <p:ext uri="{BB962C8B-B14F-4D97-AF65-F5344CB8AC3E}">
        <p14:creationId xmlns:p14="http://schemas.microsoft.com/office/powerpoint/2010/main" val="12534042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51599F-02D1-453E-A4A0-B87FF22709EC}"/>
              </a:ext>
            </a:extLst>
          </p:cNvPr>
          <p:cNvSpPr txBox="1"/>
          <p:nvPr/>
        </p:nvSpPr>
        <p:spPr>
          <a:xfrm>
            <a:off x="388289" y="1006515"/>
            <a:ext cx="3121827" cy="338554"/>
          </a:xfrm>
          <a:prstGeom prst="rect">
            <a:avLst/>
          </a:prstGeom>
          <a:noFill/>
        </p:spPr>
        <p:txBody>
          <a:bodyPr wrap="square" rtlCol="0">
            <a:spAutoFit/>
          </a:bodyPr>
          <a:lstStyle/>
          <a:p>
            <a:r>
              <a:rPr lang="en-US" sz="1600"/>
              <a:t>and a histogram example,</a:t>
            </a:r>
          </a:p>
        </p:txBody>
      </p:sp>
      <p:sp>
        <p:nvSpPr>
          <p:cNvPr id="14" name="TextBox 13">
            <a:extLst>
              <a:ext uri="{FF2B5EF4-FFF2-40B4-BE49-F238E27FC236}">
                <a16:creationId xmlns:a16="http://schemas.microsoft.com/office/drawing/2014/main" id="{B161942A-9C7E-F459-9F5E-9E23120B3A6A}"/>
              </a:ext>
            </a:extLst>
          </p:cNvPr>
          <p:cNvSpPr txBox="1"/>
          <p:nvPr/>
        </p:nvSpPr>
        <p:spPr>
          <a:xfrm>
            <a:off x="3952103" y="134009"/>
            <a:ext cx="4496167" cy="461665"/>
          </a:xfrm>
          <a:prstGeom prst="rect">
            <a:avLst/>
          </a:prstGeom>
          <a:noFill/>
        </p:spPr>
        <p:txBody>
          <a:bodyPr wrap="none" rtlCol="0">
            <a:spAutoFit/>
          </a:bodyPr>
          <a:lstStyle/>
          <a:p>
            <a:r>
              <a:rPr lang="en-US" sz="2400" b="1" u="sng">
                <a:solidFill>
                  <a:srgbClr val="FF0000"/>
                </a:solidFill>
              </a:rPr>
              <a:t>Matplotlib (figure, axes, subplots)</a:t>
            </a:r>
          </a:p>
        </p:txBody>
      </p:sp>
      <p:pic>
        <p:nvPicPr>
          <p:cNvPr id="7" name="Picture 6">
            <a:extLst>
              <a:ext uri="{FF2B5EF4-FFF2-40B4-BE49-F238E27FC236}">
                <a16:creationId xmlns:a16="http://schemas.microsoft.com/office/drawing/2014/main" id="{ED690D47-B038-B28B-0F44-195014B314E5}"/>
              </a:ext>
            </a:extLst>
          </p:cNvPr>
          <p:cNvPicPr>
            <a:picLocks noChangeAspect="1"/>
          </p:cNvPicPr>
          <p:nvPr/>
        </p:nvPicPr>
        <p:blipFill>
          <a:blip r:embed="rId3"/>
          <a:stretch>
            <a:fillRect/>
          </a:stretch>
        </p:blipFill>
        <p:spPr>
          <a:xfrm>
            <a:off x="484847" y="1536224"/>
            <a:ext cx="7567772" cy="1983688"/>
          </a:xfrm>
          <a:prstGeom prst="rect">
            <a:avLst/>
          </a:prstGeom>
        </p:spPr>
      </p:pic>
      <p:pic>
        <p:nvPicPr>
          <p:cNvPr id="8" name="Picture 7">
            <a:extLst>
              <a:ext uri="{FF2B5EF4-FFF2-40B4-BE49-F238E27FC236}">
                <a16:creationId xmlns:a16="http://schemas.microsoft.com/office/drawing/2014/main" id="{BA05A9F5-F156-DACF-2BCB-EF67AACB398F}"/>
              </a:ext>
            </a:extLst>
          </p:cNvPr>
          <p:cNvPicPr>
            <a:picLocks noChangeAspect="1"/>
          </p:cNvPicPr>
          <p:nvPr/>
        </p:nvPicPr>
        <p:blipFill>
          <a:blip r:embed="rId4"/>
          <a:stretch>
            <a:fillRect/>
          </a:stretch>
        </p:blipFill>
        <p:spPr>
          <a:xfrm>
            <a:off x="388289" y="3917337"/>
            <a:ext cx="4006730" cy="2642508"/>
          </a:xfrm>
          <a:prstGeom prst="rect">
            <a:avLst/>
          </a:prstGeom>
        </p:spPr>
      </p:pic>
    </p:spTree>
    <p:extLst>
      <p:ext uri="{BB962C8B-B14F-4D97-AF65-F5344CB8AC3E}">
        <p14:creationId xmlns:p14="http://schemas.microsoft.com/office/powerpoint/2010/main" val="157279753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3849173" y="164345"/>
            <a:ext cx="2964338" cy="461665"/>
          </a:xfrm>
          <a:prstGeom prst="rect">
            <a:avLst/>
          </a:prstGeom>
          <a:noFill/>
        </p:spPr>
        <p:txBody>
          <a:bodyPr wrap="none" rtlCol="0">
            <a:spAutoFit/>
          </a:bodyPr>
          <a:lstStyle/>
          <a:p>
            <a:r>
              <a:rPr lang="en-US" sz="2400" b="1" u="sng">
                <a:solidFill>
                  <a:srgbClr val="FF0000"/>
                </a:solidFill>
              </a:rPr>
              <a:t>Matplotlib (figure 3D)</a:t>
            </a:r>
          </a:p>
        </p:txBody>
      </p:sp>
      <p:sp>
        <p:nvSpPr>
          <p:cNvPr id="31" name="TextBox 30">
            <a:extLst>
              <a:ext uri="{FF2B5EF4-FFF2-40B4-BE49-F238E27FC236}">
                <a16:creationId xmlns:a16="http://schemas.microsoft.com/office/drawing/2014/main" id="{6D5E7173-D33B-3942-940F-20106C700A95}"/>
              </a:ext>
            </a:extLst>
          </p:cNvPr>
          <p:cNvSpPr txBox="1"/>
          <p:nvPr/>
        </p:nvSpPr>
        <p:spPr>
          <a:xfrm>
            <a:off x="485938" y="1126388"/>
            <a:ext cx="9651120" cy="584775"/>
          </a:xfrm>
          <a:prstGeom prst="rect">
            <a:avLst/>
          </a:prstGeom>
          <a:noFill/>
        </p:spPr>
        <p:txBody>
          <a:bodyPr wrap="square" rtlCol="0">
            <a:spAutoFit/>
          </a:bodyPr>
          <a:lstStyle/>
          <a:p>
            <a:r>
              <a:rPr lang="en-US" sz="1600"/>
              <a:t>Can do figures in 3D, but doesn’t look like we can do it all the same ways we did in 2D.  For instance, doesn’t look like we can just say:  </a:t>
            </a:r>
          </a:p>
        </p:txBody>
      </p:sp>
      <p:sp>
        <p:nvSpPr>
          <p:cNvPr id="6" name="TextBox 5">
            <a:extLst>
              <a:ext uri="{FF2B5EF4-FFF2-40B4-BE49-F238E27FC236}">
                <a16:creationId xmlns:a16="http://schemas.microsoft.com/office/drawing/2014/main" id="{97894156-B24D-E869-CA0D-E754D42E105F}"/>
              </a:ext>
            </a:extLst>
          </p:cNvPr>
          <p:cNvSpPr txBox="1"/>
          <p:nvPr/>
        </p:nvSpPr>
        <p:spPr>
          <a:xfrm>
            <a:off x="485938" y="2006375"/>
            <a:ext cx="2827533" cy="830997"/>
          </a:xfrm>
          <a:prstGeom prst="rect">
            <a:avLst/>
          </a:prstGeom>
          <a:noFill/>
        </p:spPr>
        <p:txBody>
          <a:bodyPr wrap="square" rtlCol="0">
            <a:spAutoFit/>
          </a:bodyPr>
          <a:lstStyle/>
          <a:p>
            <a:r>
              <a:rPr lang="en-US" sz="1600"/>
              <a:t>pyplot.figure()</a:t>
            </a:r>
          </a:p>
          <a:p>
            <a:r>
              <a:rPr lang="en-US" sz="1600"/>
              <a:t>pyplot.plot_surface(….)</a:t>
            </a:r>
          </a:p>
          <a:p>
            <a:r>
              <a:rPr lang="en-US" sz="1600"/>
              <a:t>etc.,</a:t>
            </a:r>
          </a:p>
        </p:txBody>
      </p:sp>
    </p:spTree>
    <p:extLst>
      <p:ext uri="{BB962C8B-B14F-4D97-AF65-F5344CB8AC3E}">
        <p14:creationId xmlns:p14="http://schemas.microsoft.com/office/powerpoint/2010/main" val="39992735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3849173" y="164345"/>
            <a:ext cx="4754891" cy="461665"/>
          </a:xfrm>
          <a:prstGeom prst="rect">
            <a:avLst/>
          </a:prstGeom>
          <a:noFill/>
        </p:spPr>
        <p:txBody>
          <a:bodyPr wrap="none" rtlCol="0">
            <a:spAutoFit/>
          </a:bodyPr>
          <a:lstStyle/>
          <a:p>
            <a:r>
              <a:rPr lang="en-US" sz="2400" b="1" u="sng">
                <a:solidFill>
                  <a:srgbClr val="FF0000"/>
                </a:solidFill>
              </a:rPr>
              <a:t>Matplotlib (figure, add subplots 3D)</a:t>
            </a:r>
          </a:p>
        </p:txBody>
      </p:sp>
      <p:sp>
        <p:nvSpPr>
          <p:cNvPr id="5" name="Rectangle 4">
            <a:extLst>
              <a:ext uri="{FF2B5EF4-FFF2-40B4-BE49-F238E27FC236}">
                <a16:creationId xmlns:a16="http://schemas.microsoft.com/office/drawing/2014/main" id="{DA095A92-3831-41BC-A3B8-A6774A6D6524}"/>
              </a:ext>
            </a:extLst>
          </p:cNvPr>
          <p:cNvSpPr/>
          <p:nvPr/>
        </p:nvSpPr>
        <p:spPr>
          <a:xfrm>
            <a:off x="535099" y="6029803"/>
            <a:ext cx="1323047" cy="338554"/>
          </a:xfrm>
          <a:prstGeom prst="rect">
            <a:avLst/>
          </a:prstGeom>
        </p:spPr>
        <p:txBody>
          <a:bodyPr wrap="square">
            <a:spAutoFit/>
          </a:bodyPr>
          <a:lstStyle/>
          <a:p>
            <a:r>
              <a:rPr lang="en-US" sz="1600">
                <a:solidFill>
                  <a:srgbClr val="3333CC"/>
                </a:solidFill>
              </a:rPr>
              <a:t>pyplot</a:t>
            </a:r>
            <a:r>
              <a:rPr lang="en-US" sz="1600" err="1">
                <a:solidFill>
                  <a:srgbClr val="3333CC"/>
                </a:solidFill>
              </a:rPr>
              <a:t>.show</a:t>
            </a:r>
            <a:r>
              <a:rPr lang="en-US" sz="1600">
                <a:solidFill>
                  <a:srgbClr val="3333CC"/>
                </a:solidFill>
              </a:rPr>
              <a:t>() </a:t>
            </a:r>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4C866A16-4C34-4D45-89BE-5B2C410A7036}"/>
                  </a:ext>
                </a:extLst>
              </p14:cNvPr>
              <p14:cNvContentPartPr/>
              <p14:nvPr/>
            </p14:nvContentPartPr>
            <p14:xfrm>
              <a:off x="4357898" y="2456705"/>
              <a:ext cx="360" cy="360"/>
            </p14:xfrm>
          </p:contentPart>
        </mc:Choice>
        <mc:Fallback xmlns="">
          <p:pic>
            <p:nvPicPr>
              <p:cNvPr id="7" name="Ink 6">
                <a:extLst>
                  <a:ext uri="{FF2B5EF4-FFF2-40B4-BE49-F238E27FC236}">
                    <a16:creationId xmlns:a16="http://schemas.microsoft.com/office/drawing/2014/main" id="{4C866A16-4C34-4D45-89BE-5B2C410A7036}"/>
                  </a:ext>
                </a:extLst>
              </p:cNvPr>
              <p:cNvPicPr/>
              <p:nvPr/>
            </p:nvPicPr>
            <p:blipFill>
              <a:blip r:embed="rId4"/>
              <a:stretch>
                <a:fillRect/>
              </a:stretch>
            </p:blipFill>
            <p:spPr>
              <a:xfrm>
                <a:off x="4348898" y="2447705"/>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CDED0E10-555A-47C2-A49E-6C47B87FD30B}"/>
                  </a:ext>
                </a:extLst>
              </p14:cNvPr>
              <p14:cNvContentPartPr/>
              <p14:nvPr/>
            </p14:nvContentPartPr>
            <p14:xfrm>
              <a:off x="4631138" y="2258345"/>
              <a:ext cx="360" cy="360"/>
            </p14:xfrm>
          </p:contentPart>
        </mc:Choice>
        <mc:Fallback xmlns="">
          <p:pic>
            <p:nvPicPr>
              <p:cNvPr id="8" name="Ink 7">
                <a:extLst>
                  <a:ext uri="{FF2B5EF4-FFF2-40B4-BE49-F238E27FC236}">
                    <a16:creationId xmlns:a16="http://schemas.microsoft.com/office/drawing/2014/main" id="{CDED0E10-555A-47C2-A49E-6C47B87FD30B}"/>
                  </a:ext>
                </a:extLst>
              </p:cNvPr>
              <p:cNvPicPr/>
              <p:nvPr/>
            </p:nvPicPr>
            <p:blipFill>
              <a:blip r:embed="rId4"/>
              <a:stretch>
                <a:fillRect/>
              </a:stretch>
            </p:blipFill>
            <p:spPr>
              <a:xfrm>
                <a:off x="4622138" y="2249345"/>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B4C48749-8C78-41CE-BA89-8F74DED602AD}"/>
                  </a:ext>
                </a:extLst>
              </p14:cNvPr>
              <p14:cNvContentPartPr/>
              <p14:nvPr/>
            </p14:nvContentPartPr>
            <p14:xfrm>
              <a:off x="11443915" y="2450528"/>
              <a:ext cx="360" cy="360"/>
            </p14:xfrm>
          </p:contentPart>
        </mc:Choice>
        <mc:Fallback xmlns="">
          <p:pic>
            <p:nvPicPr>
              <p:cNvPr id="9" name="Ink 8">
                <a:extLst>
                  <a:ext uri="{FF2B5EF4-FFF2-40B4-BE49-F238E27FC236}">
                    <a16:creationId xmlns:a16="http://schemas.microsoft.com/office/drawing/2014/main" id="{B4C48749-8C78-41CE-BA89-8F74DED602AD}"/>
                  </a:ext>
                </a:extLst>
              </p:cNvPr>
              <p:cNvPicPr/>
              <p:nvPr/>
            </p:nvPicPr>
            <p:blipFill>
              <a:blip r:embed="rId10"/>
              <a:stretch>
                <a:fillRect/>
              </a:stretch>
            </p:blipFill>
            <p:spPr>
              <a:xfrm>
                <a:off x="11434915" y="2441528"/>
                <a:ext cx="18000" cy="18000"/>
              </a:xfrm>
              <a:prstGeom prst="rect">
                <a:avLst/>
              </a:prstGeom>
            </p:spPr>
          </p:pic>
        </mc:Fallback>
      </mc:AlternateContent>
      <p:sp>
        <p:nvSpPr>
          <p:cNvPr id="10" name="TextBox 9">
            <a:extLst>
              <a:ext uri="{FF2B5EF4-FFF2-40B4-BE49-F238E27FC236}">
                <a16:creationId xmlns:a16="http://schemas.microsoft.com/office/drawing/2014/main" id="{71DF384F-2D2A-4F15-A5FB-DEBBD574858F}"/>
              </a:ext>
            </a:extLst>
          </p:cNvPr>
          <p:cNvSpPr txBox="1"/>
          <p:nvPr/>
        </p:nvSpPr>
        <p:spPr>
          <a:xfrm>
            <a:off x="8009236" y="4753544"/>
            <a:ext cx="3667328" cy="1569660"/>
          </a:xfrm>
          <a:prstGeom prst="rect">
            <a:avLst/>
          </a:prstGeom>
          <a:noFill/>
          <a:ln w="19050">
            <a:solidFill>
              <a:srgbClr val="FF0000"/>
            </a:solidFill>
          </a:ln>
        </p:spPr>
        <p:txBody>
          <a:bodyPr wrap="square" rtlCol="0">
            <a:spAutoFit/>
          </a:bodyPr>
          <a:lstStyle/>
          <a:p>
            <a:r>
              <a:rPr lang="en-US" sz="1600"/>
              <a:t>everything I try to get legends on surface plots fails, even online solutions so …..</a:t>
            </a:r>
          </a:p>
          <a:p>
            <a:endParaRPr lang="en-US" sz="1600"/>
          </a:p>
          <a:p>
            <a:r>
              <a:rPr lang="en-US" sz="1600"/>
              <a:t>also, can’t render multiple surface plots on same axes properly.  typeofplot = plot_trisurf is a little improvement.</a:t>
            </a:r>
          </a:p>
        </p:txBody>
      </p:sp>
      <p:sp>
        <p:nvSpPr>
          <p:cNvPr id="4" name="TextBox 3">
            <a:extLst>
              <a:ext uri="{FF2B5EF4-FFF2-40B4-BE49-F238E27FC236}">
                <a16:creationId xmlns:a16="http://schemas.microsoft.com/office/drawing/2014/main" id="{FDF4FBA5-9560-16DE-11B4-08AB4CB6A972}"/>
              </a:ext>
            </a:extLst>
          </p:cNvPr>
          <p:cNvSpPr txBox="1"/>
          <p:nvPr/>
        </p:nvSpPr>
        <p:spPr>
          <a:xfrm>
            <a:off x="515437" y="1474095"/>
            <a:ext cx="2753032" cy="338554"/>
          </a:xfrm>
          <a:prstGeom prst="rect">
            <a:avLst/>
          </a:prstGeom>
          <a:noFill/>
        </p:spPr>
        <p:txBody>
          <a:bodyPr wrap="square">
            <a:spAutoFit/>
          </a:bodyPr>
          <a:lstStyle/>
          <a:p>
            <a:r>
              <a:rPr lang="en-US" sz="1600">
                <a:solidFill>
                  <a:srgbClr val="3333CC"/>
                </a:solidFill>
              </a:rPr>
              <a:t>nameoffigure = pyplot.figure()</a:t>
            </a:r>
          </a:p>
        </p:txBody>
      </p:sp>
      <p:sp>
        <p:nvSpPr>
          <p:cNvPr id="11" name="TextBox 10">
            <a:extLst>
              <a:ext uri="{FF2B5EF4-FFF2-40B4-BE49-F238E27FC236}">
                <a16:creationId xmlns:a16="http://schemas.microsoft.com/office/drawing/2014/main" id="{95FFB0C9-4796-36AB-E668-FB33D775DA89}"/>
              </a:ext>
            </a:extLst>
          </p:cNvPr>
          <p:cNvSpPr txBox="1"/>
          <p:nvPr/>
        </p:nvSpPr>
        <p:spPr>
          <a:xfrm>
            <a:off x="515436" y="1935179"/>
            <a:ext cx="5859307" cy="338554"/>
          </a:xfrm>
          <a:prstGeom prst="rect">
            <a:avLst/>
          </a:prstGeom>
          <a:noFill/>
        </p:spPr>
        <p:txBody>
          <a:bodyPr wrap="square">
            <a:spAutoFit/>
          </a:bodyPr>
          <a:lstStyle/>
          <a:p>
            <a:r>
              <a:rPr lang="en-US" sz="1600">
                <a:solidFill>
                  <a:srgbClr val="3333CC"/>
                </a:solidFill>
              </a:rPr>
              <a:t>nameofsubplot = nameoffigure.add_subplot(121, projection = “3d”)</a:t>
            </a:r>
          </a:p>
        </p:txBody>
      </p:sp>
      <p:sp>
        <p:nvSpPr>
          <p:cNvPr id="13" name="TextBox 12">
            <a:extLst>
              <a:ext uri="{FF2B5EF4-FFF2-40B4-BE49-F238E27FC236}">
                <a16:creationId xmlns:a16="http://schemas.microsoft.com/office/drawing/2014/main" id="{284A62C1-E4AE-2A1C-30C2-AA336571B891}"/>
              </a:ext>
            </a:extLst>
          </p:cNvPr>
          <p:cNvSpPr txBox="1"/>
          <p:nvPr/>
        </p:nvSpPr>
        <p:spPr>
          <a:xfrm>
            <a:off x="515435" y="2305973"/>
            <a:ext cx="8208499" cy="338554"/>
          </a:xfrm>
          <a:prstGeom prst="rect">
            <a:avLst/>
          </a:prstGeom>
          <a:noFill/>
        </p:spPr>
        <p:txBody>
          <a:bodyPr wrap="square">
            <a:spAutoFit/>
          </a:bodyPr>
          <a:lstStyle/>
          <a:p>
            <a:r>
              <a:rPr lang="en-US" sz="1600">
                <a:solidFill>
                  <a:srgbClr val="3333CC"/>
                </a:solidFill>
              </a:rPr>
              <a:t>nameofsubplot.typeofplot(Lx, Ly, color = ‘color’, marker = ‘o,+,-, etc.’, label = ‘somelabel’, lw = #)</a:t>
            </a:r>
          </a:p>
        </p:txBody>
      </p:sp>
      <p:sp>
        <p:nvSpPr>
          <p:cNvPr id="15" name="TextBox 14">
            <a:extLst>
              <a:ext uri="{FF2B5EF4-FFF2-40B4-BE49-F238E27FC236}">
                <a16:creationId xmlns:a16="http://schemas.microsoft.com/office/drawing/2014/main" id="{A2A08FB5-B829-737C-4706-846BEFF06E1A}"/>
              </a:ext>
            </a:extLst>
          </p:cNvPr>
          <p:cNvSpPr txBox="1"/>
          <p:nvPr/>
        </p:nvSpPr>
        <p:spPr>
          <a:xfrm>
            <a:off x="515435" y="2676767"/>
            <a:ext cx="7452852" cy="338554"/>
          </a:xfrm>
          <a:prstGeom prst="rect">
            <a:avLst/>
          </a:prstGeom>
          <a:noFill/>
        </p:spPr>
        <p:txBody>
          <a:bodyPr wrap="square">
            <a:spAutoFit/>
          </a:bodyPr>
          <a:lstStyle/>
          <a:p>
            <a:r>
              <a:rPr lang="en-US" sz="1600">
                <a:solidFill>
                  <a:srgbClr val="3333CC"/>
                </a:solidFill>
              </a:rPr>
              <a:t>nameofsubplot.text(x</a:t>
            </a:r>
            <a:r>
              <a:rPr lang="en-US" sz="1600" baseline="-25000">
                <a:solidFill>
                  <a:srgbClr val="3333CC"/>
                </a:solidFill>
              </a:rPr>
              <a:t>1</a:t>
            </a:r>
            <a:r>
              <a:rPr lang="en-US" sz="1600">
                <a:solidFill>
                  <a:srgbClr val="3333CC"/>
                </a:solidFill>
              </a:rPr>
              <a:t>, y</a:t>
            </a:r>
            <a:r>
              <a:rPr lang="en-US" sz="1600" baseline="-25000">
                <a:solidFill>
                  <a:srgbClr val="3333CC"/>
                </a:solidFill>
              </a:rPr>
              <a:t>1</a:t>
            </a:r>
            <a:r>
              <a:rPr lang="en-US" sz="1600">
                <a:solidFill>
                  <a:srgbClr val="3333CC"/>
                </a:solidFill>
              </a:rPr>
              <a:t>, ‘text you want to write’, transform = pyplot.axes().transAxes)</a:t>
            </a:r>
          </a:p>
        </p:txBody>
      </p:sp>
      <p:sp>
        <p:nvSpPr>
          <p:cNvPr id="17" name="TextBox 16">
            <a:extLst>
              <a:ext uri="{FF2B5EF4-FFF2-40B4-BE49-F238E27FC236}">
                <a16:creationId xmlns:a16="http://schemas.microsoft.com/office/drawing/2014/main" id="{E9F6BF24-63A0-DBF6-BBD4-7D056D9DBA30}"/>
              </a:ext>
            </a:extLst>
          </p:cNvPr>
          <p:cNvSpPr txBox="1"/>
          <p:nvPr/>
        </p:nvSpPr>
        <p:spPr>
          <a:xfrm>
            <a:off x="515435" y="3047561"/>
            <a:ext cx="2821858" cy="338554"/>
          </a:xfrm>
          <a:prstGeom prst="rect">
            <a:avLst/>
          </a:prstGeom>
          <a:noFill/>
        </p:spPr>
        <p:txBody>
          <a:bodyPr wrap="square">
            <a:spAutoFit/>
          </a:bodyPr>
          <a:lstStyle/>
          <a:p>
            <a:r>
              <a:rPr lang="en-US" sz="1600">
                <a:solidFill>
                  <a:srgbClr val="3333CC"/>
                </a:solidFill>
              </a:rPr>
              <a:t>nameofsubplot.set_title(‘title’)</a:t>
            </a:r>
          </a:p>
        </p:txBody>
      </p:sp>
      <p:sp>
        <p:nvSpPr>
          <p:cNvPr id="19" name="TextBox 18">
            <a:extLst>
              <a:ext uri="{FF2B5EF4-FFF2-40B4-BE49-F238E27FC236}">
                <a16:creationId xmlns:a16="http://schemas.microsoft.com/office/drawing/2014/main" id="{2A56F2F0-278E-6621-8780-E2FB094B2EFD}"/>
              </a:ext>
            </a:extLst>
          </p:cNvPr>
          <p:cNvSpPr txBox="1"/>
          <p:nvPr/>
        </p:nvSpPr>
        <p:spPr>
          <a:xfrm>
            <a:off x="531919" y="3463118"/>
            <a:ext cx="2664542" cy="338554"/>
          </a:xfrm>
          <a:prstGeom prst="rect">
            <a:avLst/>
          </a:prstGeom>
          <a:noFill/>
        </p:spPr>
        <p:txBody>
          <a:bodyPr wrap="square">
            <a:spAutoFit/>
          </a:bodyPr>
          <a:lstStyle/>
          <a:p>
            <a:r>
              <a:rPr lang="en-US" sz="1600">
                <a:solidFill>
                  <a:srgbClr val="3333CC"/>
                </a:solidFill>
              </a:rPr>
              <a:t>nameofsubplot.set_xlim(a,b)</a:t>
            </a:r>
          </a:p>
        </p:txBody>
      </p:sp>
      <p:sp>
        <p:nvSpPr>
          <p:cNvPr id="21" name="TextBox 20">
            <a:extLst>
              <a:ext uri="{FF2B5EF4-FFF2-40B4-BE49-F238E27FC236}">
                <a16:creationId xmlns:a16="http://schemas.microsoft.com/office/drawing/2014/main" id="{867252E6-21F1-E28F-83C0-CCEFDBCBA881}"/>
              </a:ext>
            </a:extLst>
          </p:cNvPr>
          <p:cNvSpPr txBox="1"/>
          <p:nvPr/>
        </p:nvSpPr>
        <p:spPr>
          <a:xfrm>
            <a:off x="515435" y="3861761"/>
            <a:ext cx="3333738" cy="338554"/>
          </a:xfrm>
          <a:prstGeom prst="rect">
            <a:avLst/>
          </a:prstGeom>
          <a:noFill/>
        </p:spPr>
        <p:txBody>
          <a:bodyPr wrap="square">
            <a:spAutoFit/>
          </a:bodyPr>
          <a:lstStyle/>
          <a:p>
            <a:r>
              <a:rPr lang="en-US" sz="1600">
                <a:solidFill>
                  <a:srgbClr val="3333CC"/>
                </a:solidFill>
              </a:rPr>
              <a:t>nameofsubplot.set_xlabel(‘xlabel’)</a:t>
            </a:r>
          </a:p>
        </p:txBody>
      </p:sp>
      <p:sp>
        <p:nvSpPr>
          <p:cNvPr id="25" name="TextBox 24">
            <a:extLst>
              <a:ext uri="{FF2B5EF4-FFF2-40B4-BE49-F238E27FC236}">
                <a16:creationId xmlns:a16="http://schemas.microsoft.com/office/drawing/2014/main" id="{6E3A26C8-B39F-54C8-91BF-7B698CC39FED}"/>
              </a:ext>
            </a:extLst>
          </p:cNvPr>
          <p:cNvSpPr txBox="1"/>
          <p:nvPr/>
        </p:nvSpPr>
        <p:spPr>
          <a:xfrm>
            <a:off x="515435" y="4319378"/>
            <a:ext cx="5456904" cy="338554"/>
          </a:xfrm>
          <a:prstGeom prst="rect">
            <a:avLst/>
          </a:prstGeom>
          <a:noFill/>
        </p:spPr>
        <p:txBody>
          <a:bodyPr wrap="square">
            <a:spAutoFit/>
          </a:bodyPr>
          <a:lstStyle/>
          <a:p>
            <a:r>
              <a:rPr lang="en-US" sz="1600">
                <a:solidFill>
                  <a:srgbClr val="3333CC"/>
                </a:solidFill>
              </a:rPr>
              <a:t>nameofsubplot.set_xticks(list of positions, minor = True/False)</a:t>
            </a:r>
          </a:p>
        </p:txBody>
      </p:sp>
      <p:sp>
        <p:nvSpPr>
          <p:cNvPr id="27" name="TextBox 26">
            <a:extLst>
              <a:ext uri="{FF2B5EF4-FFF2-40B4-BE49-F238E27FC236}">
                <a16:creationId xmlns:a16="http://schemas.microsoft.com/office/drawing/2014/main" id="{F8CE1954-0A0F-56E7-E65C-2E7C5F147068}"/>
              </a:ext>
            </a:extLst>
          </p:cNvPr>
          <p:cNvSpPr txBox="1"/>
          <p:nvPr/>
        </p:nvSpPr>
        <p:spPr>
          <a:xfrm>
            <a:off x="531919" y="5220103"/>
            <a:ext cx="2241755" cy="338554"/>
          </a:xfrm>
          <a:prstGeom prst="rect">
            <a:avLst/>
          </a:prstGeom>
          <a:noFill/>
        </p:spPr>
        <p:txBody>
          <a:bodyPr wrap="square">
            <a:spAutoFit/>
          </a:bodyPr>
          <a:lstStyle/>
          <a:p>
            <a:r>
              <a:rPr lang="en-US" sz="1600">
                <a:solidFill>
                  <a:srgbClr val="3333CC"/>
                </a:solidFill>
              </a:rPr>
              <a:t>nameofsubplot.legend()</a:t>
            </a:r>
          </a:p>
        </p:txBody>
      </p:sp>
      <p:sp>
        <p:nvSpPr>
          <p:cNvPr id="29" name="TextBox 28">
            <a:extLst>
              <a:ext uri="{FF2B5EF4-FFF2-40B4-BE49-F238E27FC236}">
                <a16:creationId xmlns:a16="http://schemas.microsoft.com/office/drawing/2014/main" id="{B264C709-C36D-0C1B-853A-B7B3388F1170}"/>
              </a:ext>
            </a:extLst>
          </p:cNvPr>
          <p:cNvSpPr txBox="1"/>
          <p:nvPr/>
        </p:nvSpPr>
        <p:spPr>
          <a:xfrm>
            <a:off x="515435" y="5611246"/>
            <a:ext cx="2172929" cy="338554"/>
          </a:xfrm>
          <a:prstGeom prst="rect">
            <a:avLst/>
          </a:prstGeom>
          <a:noFill/>
        </p:spPr>
        <p:txBody>
          <a:bodyPr wrap="square">
            <a:spAutoFit/>
          </a:bodyPr>
          <a:lstStyle/>
          <a:p>
            <a:r>
              <a:rPr lang="en-US" sz="1600">
                <a:solidFill>
                  <a:srgbClr val="3333CC"/>
                </a:solidFill>
              </a:rPr>
              <a:t>nameofsubplot.grid()</a:t>
            </a:r>
          </a:p>
        </p:txBody>
      </p:sp>
      <p:sp>
        <p:nvSpPr>
          <p:cNvPr id="30" name="TextBox 29">
            <a:extLst>
              <a:ext uri="{FF2B5EF4-FFF2-40B4-BE49-F238E27FC236}">
                <a16:creationId xmlns:a16="http://schemas.microsoft.com/office/drawing/2014/main" id="{F4FB060D-8F36-60F3-01D7-0B2575804A68}"/>
              </a:ext>
            </a:extLst>
          </p:cNvPr>
          <p:cNvSpPr txBox="1"/>
          <p:nvPr/>
        </p:nvSpPr>
        <p:spPr>
          <a:xfrm>
            <a:off x="515435" y="4785566"/>
            <a:ext cx="3588774" cy="338554"/>
          </a:xfrm>
          <a:prstGeom prst="rect">
            <a:avLst/>
          </a:prstGeom>
          <a:noFill/>
        </p:spPr>
        <p:txBody>
          <a:bodyPr wrap="square">
            <a:spAutoFit/>
          </a:bodyPr>
          <a:lstStyle/>
          <a:p>
            <a:r>
              <a:rPr lang="en-US" sz="1600">
                <a:solidFill>
                  <a:srgbClr val="3333CC"/>
                </a:solidFill>
              </a:rPr>
              <a:t>nameofsubplot.set_aspect(‘equal, etc.’)</a:t>
            </a:r>
          </a:p>
        </p:txBody>
      </p:sp>
      <p:sp>
        <p:nvSpPr>
          <p:cNvPr id="31" name="TextBox 30">
            <a:extLst>
              <a:ext uri="{FF2B5EF4-FFF2-40B4-BE49-F238E27FC236}">
                <a16:creationId xmlns:a16="http://schemas.microsoft.com/office/drawing/2014/main" id="{6D5E7173-D33B-3942-940F-20106C700A95}"/>
              </a:ext>
            </a:extLst>
          </p:cNvPr>
          <p:cNvSpPr txBox="1"/>
          <p:nvPr/>
        </p:nvSpPr>
        <p:spPr>
          <a:xfrm>
            <a:off x="515434" y="910078"/>
            <a:ext cx="6485133" cy="338554"/>
          </a:xfrm>
          <a:prstGeom prst="rect">
            <a:avLst/>
          </a:prstGeom>
          <a:noFill/>
        </p:spPr>
        <p:txBody>
          <a:bodyPr wrap="square" rtlCol="0">
            <a:spAutoFit/>
          </a:bodyPr>
          <a:lstStyle/>
          <a:p>
            <a:r>
              <a:rPr lang="en-US" sz="1600"/>
              <a:t>But we can do it by adding subplots.  Here’s one way,</a:t>
            </a:r>
          </a:p>
        </p:txBody>
      </p:sp>
      <mc:AlternateContent xmlns:mc="http://schemas.openxmlformats.org/markup-compatibility/2006" xmlns:p14="http://schemas.microsoft.com/office/powerpoint/2010/main">
        <mc:Choice Requires="p14">
          <p:contentPart p14:bwMode="auto" r:id="rId11">
            <p14:nvContentPartPr>
              <p14:cNvPr id="32" name="Ink 31">
                <a:extLst>
                  <a:ext uri="{FF2B5EF4-FFF2-40B4-BE49-F238E27FC236}">
                    <a16:creationId xmlns:a16="http://schemas.microsoft.com/office/drawing/2014/main" id="{C5BD6A7D-8789-8F95-E20D-D8C1CAB5E65D}"/>
                  </a:ext>
                </a:extLst>
              </p14:cNvPr>
              <p14:cNvContentPartPr/>
              <p14:nvPr/>
            </p14:nvContentPartPr>
            <p14:xfrm>
              <a:off x="5790183" y="3481113"/>
              <a:ext cx="429480" cy="1252975"/>
            </p14:xfrm>
          </p:contentPart>
        </mc:Choice>
        <mc:Fallback xmlns="">
          <p:pic>
            <p:nvPicPr>
              <p:cNvPr id="32" name="Ink 31">
                <a:extLst>
                  <a:ext uri="{FF2B5EF4-FFF2-40B4-BE49-F238E27FC236}">
                    <a16:creationId xmlns:a16="http://schemas.microsoft.com/office/drawing/2014/main" id="{C5BD6A7D-8789-8F95-E20D-D8C1CAB5E65D}"/>
                  </a:ext>
                </a:extLst>
              </p:cNvPr>
              <p:cNvPicPr/>
              <p:nvPr/>
            </p:nvPicPr>
            <p:blipFill>
              <a:blip r:embed="rId12"/>
              <a:stretch>
                <a:fillRect/>
              </a:stretch>
            </p:blipFill>
            <p:spPr>
              <a:xfrm>
                <a:off x="5784063" y="3474992"/>
                <a:ext cx="441720" cy="1265217"/>
              </a:xfrm>
              <a:prstGeom prst="rect">
                <a:avLst/>
              </a:prstGeom>
            </p:spPr>
          </p:pic>
        </mc:Fallback>
      </mc:AlternateContent>
      <p:sp>
        <p:nvSpPr>
          <p:cNvPr id="33" name="TextBox 32">
            <a:extLst>
              <a:ext uri="{FF2B5EF4-FFF2-40B4-BE49-F238E27FC236}">
                <a16:creationId xmlns:a16="http://schemas.microsoft.com/office/drawing/2014/main" id="{03B6BFF9-027C-2441-BC86-3F701F044E56}"/>
              </a:ext>
            </a:extLst>
          </p:cNvPr>
          <p:cNvSpPr txBox="1"/>
          <p:nvPr/>
        </p:nvSpPr>
        <p:spPr>
          <a:xfrm>
            <a:off x="6459794" y="3861761"/>
            <a:ext cx="2821858" cy="307777"/>
          </a:xfrm>
          <a:prstGeom prst="rect">
            <a:avLst/>
          </a:prstGeom>
          <a:noFill/>
        </p:spPr>
        <p:txBody>
          <a:bodyPr wrap="square" rtlCol="0">
            <a:spAutoFit/>
          </a:bodyPr>
          <a:lstStyle/>
          <a:p>
            <a:r>
              <a:rPr lang="en-US" sz="1400"/>
              <a:t>likewise for the other coordinates,</a:t>
            </a:r>
          </a:p>
        </p:txBody>
      </p:sp>
    </p:spTree>
    <p:extLst>
      <p:ext uri="{BB962C8B-B14F-4D97-AF65-F5344CB8AC3E}">
        <p14:creationId xmlns:p14="http://schemas.microsoft.com/office/powerpoint/2010/main" val="165330817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5EF44FB-862E-4337-BA6E-384492EF4CB4}"/>
              </a:ext>
            </a:extLst>
          </p:cNvPr>
          <p:cNvSpPr txBox="1"/>
          <p:nvPr/>
        </p:nvSpPr>
        <p:spPr>
          <a:xfrm>
            <a:off x="3631808" y="104712"/>
            <a:ext cx="4754891" cy="461665"/>
          </a:xfrm>
          <a:prstGeom prst="rect">
            <a:avLst/>
          </a:prstGeom>
          <a:noFill/>
        </p:spPr>
        <p:txBody>
          <a:bodyPr wrap="none" rtlCol="0">
            <a:spAutoFit/>
          </a:bodyPr>
          <a:lstStyle/>
          <a:p>
            <a:r>
              <a:rPr lang="en-US" sz="2400" b="1" u="sng">
                <a:solidFill>
                  <a:srgbClr val="FF0000"/>
                </a:solidFill>
              </a:rPr>
              <a:t>Matplotlib (figure, add subplots 3D)</a:t>
            </a:r>
          </a:p>
        </p:txBody>
      </p:sp>
      <p:sp>
        <p:nvSpPr>
          <p:cNvPr id="3" name="TextBox 2">
            <a:extLst>
              <a:ext uri="{FF2B5EF4-FFF2-40B4-BE49-F238E27FC236}">
                <a16:creationId xmlns:a16="http://schemas.microsoft.com/office/drawing/2014/main" id="{F8ECF781-9A19-4F97-9557-2358C19EED2E}"/>
              </a:ext>
            </a:extLst>
          </p:cNvPr>
          <p:cNvSpPr txBox="1"/>
          <p:nvPr/>
        </p:nvSpPr>
        <p:spPr>
          <a:xfrm>
            <a:off x="418288" y="875489"/>
            <a:ext cx="10204315" cy="338554"/>
          </a:xfrm>
          <a:prstGeom prst="rect">
            <a:avLst/>
          </a:prstGeom>
          <a:noFill/>
        </p:spPr>
        <p:txBody>
          <a:bodyPr wrap="square" rtlCol="0">
            <a:spAutoFit/>
          </a:bodyPr>
          <a:lstStyle/>
          <a:p>
            <a:r>
              <a:rPr lang="en-US" sz="1600"/>
              <a:t>Here’s example of plotting cubes --- see </a:t>
            </a:r>
            <a:r>
              <a:rPr lang="en-US" sz="1600">
                <a:hlinkClick r:id="rId2"/>
              </a:rPr>
              <a:t>https://matplotlib.org/stable/gallery/mplot3d/voxels.html</a:t>
            </a:r>
            <a:r>
              <a:rPr lang="en-US" sz="1600"/>
              <a:t> for more detail.</a:t>
            </a:r>
          </a:p>
        </p:txBody>
      </p:sp>
      <p:pic>
        <p:nvPicPr>
          <p:cNvPr id="4" name="Picture 3">
            <a:extLst>
              <a:ext uri="{FF2B5EF4-FFF2-40B4-BE49-F238E27FC236}">
                <a16:creationId xmlns:a16="http://schemas.microsoft.com/office/drawing/2014/main" id="{B3E9A650-128D-44DD-9717-B0AAA754AF6F}"/>
              </a:ext>
            </a:extLst>
          </p:cNvPr>
          <p:cNvPicPr>
            <a:picLocks noChangeAspect="1"/>
          </p:cNvPicPr>
          <p:nvPr/>
        </p:nvPicPr>
        <p:blipFill>
          <a:blip r:embed="rId3"/>
          <a:stretch>
            <a:fillRect/>
          </a:stretch>
        </p:blipFill>
        <p:spPr>
          <a:xfrm>
            <a:off x="6867254" y="2976663"/>
            <a:ext cx="3380630" cy="3186599"/>
          </a:xfrm>
          <a:prstGeom prst="rect">
            <a:avLst/>
          </a:prstGeom>
        </p:spPr>
      </p:pic>
      <p:pic>
        <p:nvPicPr>
          <p:cNvPr id="5" name="Picture 4">
            <a:extLst>
              <a:ext uri="{FF2B5EF4-FFF2-40B4-BE49-F238E27FC236}">
                <a16:creationId xmlns:a16="http://schemas.microsoft.com/office/drawing/2014/main" id="{515D934B-7AA6-49E8-A7F1-489FEB9F0287}"/>
              </a:ext>
            </a:extLst>
          </p:cNvPr>
          <p:cNvPicPr>
            <a:picLocks noChangeAspect="1"/>
          </p:cNvPicPr>
          <p:nvPr/>
        </p:nvPicPr>
        <p:blipFill>
          <a:blip r:embed="rId4"/>
          <a:stretch>
            <a:fillRect/>
          </a:stretch>
        </p:blipFill>
        <p:spPr>
          <a:xfrm>
            <a:off x="514150" y="1747142"/>
            <a:ext cx="3869261" cy="4235369"/>
          </a:xfrm>
          <a:prstGeom prst="rect">
            <a:avLst/>
          </a:prstGeom>
        </p:spPr>
      </p:pic>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B3F839E6-0402-4C0C-A046-1F32E2A7A0A5}"/>
                  </a:ext>
                </a:extLst>
              </p14:cNvPr>
              <p14:cNvContentPartPr/>
              <p14:nvPr/>
            </p14:nvContentPartPr>
            <p14:xfrm>
              <a:off x="5213681" y="4559645"/>
              <a:ext cx="946800" cy="258480"/>
            </p14:xfrm>
          </p:contentPart>
        </mc:Choice>
        <mc:Fallback xmlns="">
          <p:pic>
            <p:nvPicPr>
              <p:cNvPr id="6" name="Ink 5">
                <a:extLst>
                  <a:ext uri="{FF2B5EF4-FFF2-40B4-BE49-F238E27FC236}">
                    <a16:creationId xmlns:a16="http://schemas.microsoft.com/office/drawing/2014/main" id="{B3F839E6-0402-4C0C-A046-1F32E2A7A0A5}"/>
                  </a:ext>
                </a:extLst>
              </p:cNvPr>
              <p:cNvPicPr/>
              <p:nvPr/>
            </p:nvPicPr>
            <p:blipFill>
              <a:blip r:embed="rId6"/>
              <a:stretch>
                <a:fillRect/>
              </a:stretch>
            </p:blipFill>
            <p:spPr>
              <a:xfrm>
                <a:off x="5205041" y="4550645"/>
                <a:ext cx="964440" cy="276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03F2CD53-121D-4DFE-B7C7-8317CA6CABCB}"/>
                  </a:ext>
                </a:extLst>
              </p14:cNvPr>
              <p14:cNvContentPartPr/>
              <p14:nvPr/>
            </p14:nvContentPartPr>
            <p14:xfrm>
              <a:off x="4231241" y="3338525"/>
              <a:ext cx="718920" cy="922320"/>
            </p14:xfrm>
          </p:contentPart>
        </mc:Choice>
        <mc:Fallback xmlns="">
          <p:pic>
            <p:nvPicPr>
              <p:cNvPr id="7" name="Ink 6">
                <a:extLst>
                  <a:ext uri="{FF2B5EF4-FFF2-40B4-BE49-F238E27FC236}">
                    <a16:creationId xmlns:a16="http://schemas.microsoft.com/office/drawing/2014/main" id="{03F2CD53-121D-4DFE-B7C7-8317CA6CABCB}"/>
                  </a:ext>
                </a:extLst>
              </p:cNvPr>
              <p:cNvPicPr/>
              <p:nvPr/>
            </p:nvPicPr>
            <p:blipFill>
              <a:blip r:embed="rId8"/>
              <a:stretch>
                <a:fillRect/>
              </a:stretch>
            </p:blipFill>
            <p:spPr>
              <a:xfrm>
                <a:off x="4222241" y="3329885"/>
                <a:ext cx="736560" cy="939960"/>
              </a:xfrm>
              <a:prstGeom prst="rect">
                <a:avLst/>
              </a:prstGeom>
            </p:spPr>
          </p:pic>
        </mc:Fallback>
      </mc:AlternateContent>
      <p:sp>
        <p:nvSpPr>
          <p:cNvPr id="8" name="TextBox 7">
            <a:extLst>
              <a:ext uri="{FF2B5EF4-FFF2-40B4-BE49-F238E27FC236}">
                <a16:creationId xmlns:a16="http://schemas.microsoft.com/office/drawing/2014/main" id="{E5ADEEC3-5834-4474-B7C9-41F2F682392D}"/>
              </a:ext>
            </a:extLst>
          </p:cNvPr>
          <p:cNvSpPr txBox="1"/>
          <p:nvPr/>
        </p:nvSpPr>
        <p:spPr>
          <a:xfrm>
            <a:off x="5094298" y="2951946"/>
            <a:ext cx="1772956" cy="954107"/>
          </a:xfrm>
          <a:prstGeom prst="rect">
            <a:avLst/>
          </a:prstGeom>
          <a:noFill/>
        </p:spPr>
        <p:txBody>
          <a:bodyPr wrap="square" rtlCol="0">
            <a:spAutoFit/>
          </a:bodyPr>
          <a:lstStyle/>
          <a:p>
            <a:r>
              <a:rPr lang="en-US" sz="1400"/>
              <a:t>This is like meshgrid, and range can be anything, not just the boundaries of cubes.</a:t>
            </a:r>
          </a:p>
        </p:txBody>
      </p:sp>
    </p:spTree>
    <p:extLst>
      <p:ext uri="{BB962C8B-B14F-4D97-AF65-F5344CB8AC3E}">
        <p14:creationId xmlns:p14="http://schemas.microsoft.com/office/powerpoint/2010/main" val="25832106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4208330" y="168494"/>
            <a:ext cx="3675430" cy="461665"/>
          </a:xfrm>
          <a:prstGeom prst="rect">
            <a:avLst/>
          </a:prstGeom>
          <a:noFill/>
        </p:spPr>
        <p:txBody>
          <a:bodyPr wrap="none" rtlCol="0">
            <a:spAutoFit/>
          </a:bodyPr>
          <a:lstStyle/>
          <a:p>
            <a:r>
              <a:rPr lang="en-US" sz="2400" b="1" u="sng">
                <a:solidFill>
                  <a:srgbClr val="FF0000"/>
                </a:solidFill>
              </a:rPr>
              <a:t>Matplotlib (figure, axes 3D)</a:t>
            </a:r>
          </a:p>
        </p:txBody>
      </p:sp>
      <p:sp>
        <p:nvSpPr>
          <p:cNvPr id="3" name="TextBox 2">
            <a:extLst>
              <a:ext uri="{FF2B5EF4-FFF2-40B4-BE49-F238E27FC236}">
                <a16:creationId xmlns:a16="http://schemas.microsoft.com/office/drawing/2014/main" id="{3D51599F-02D1-453E-A4A0-B87FF22709EC}"/>
              </a:ext>
            </a:extLst>
          </p:cNvPr>
          <p:cNvSpPr txBox="1"/>
          <p:nvPr/>
        </p:nvSpPr>
        <p:spPr>
          <a:xfrm>
            <a:off x="351730" y="758807"/>
            <a:ext cx="11488540" cy="584775"/>
          </a:xfrm>
          <a:prstGeom prst="rect">
            <a:avLst/>
          </a:prstGeom>
          <a:noFill/>
        </p:spPr>
        <p:txBody>
          <a:bodyPr wrap="square" rtlCol="0">
            <a:spAutoFit/>
          </a:bodyPr>
          <a:lstStyle/>
          <a:p>
            <a:r>
              <a:rPr lang="en-US" sz="1600"/>
              <a:t>And we can do it the axes way.  The 3D way is similar to the 2D way.  Just have to import an extra file to handle 3D stuff, and in pyplot.axes have to specify we want 3d.  And then there are extra commands apropos its 3d’ness, like .view_init(angles)</a:t>
            </a:r>
          </a:p>
        </p:txBody>
      </p:sp>
      <p:sp>
        <p:nvSpPr>
          <p:cNvPr id="4" name="TextBox 3">
            <a:extLst>
              <a:ext uri="{FF2B5EF4-FFF2-40B4-BE49-F238E27FC236}">
                <a16:creationId xmlns:a16="http://schemas.microsoft.com/office/drawing/2014/main" id="{79954BCF-7B6F-4D68-AAB4-EFAF862961CA}"/>
              </a:ext>
            </a:extLst>
          </p:cNvPr>
          <p:cNvSpPr txBox="1"/>
          <p:nvPr/>
        </p:nvSpPr>
        <p:spPr>
          <a:xfrm>
            <a:off x="351730" y="1560730"/>
            <a:ext cx="3039230" cy="584775"/>
          </a:xfrm>
          <a:prstGeom prst="rect">
            <a:avLst/>
          </a:prstGeom>
          <a:noFill/>
        </p:spPr>
        <p:txBody>
          <a:bodyPr wrap="none" rtlCol="0">
            <a:spAutoFit/>
          </a:bodyPr>
          <a:lstStyle/>
          <a:p>
            <a:r>
              <a:rPr lang="en-US" sz="1600" i="1"/>
              <a:t>from</a:t>
            </a:r>
            <a:r>
              <a:rPr lang="en-US" sz="1600"/>
              <a:t> matplotlib </a:t>
            </a:r>
            <a:r>
              <a:rPr lang="en-US" sz="1600" i="1"/>
              <a:t>import</a:t>
            </a:r>
            <a:r>
              <a:rPr lang="en-US" sz="1600"/>
              <a:t> </a:t>
            </a:r>
            <a:r>
              <a:rPr lang="en-US" sz="1600" err="1"/>
              <a:t>pyplot</a:t>
            </a:r>
            <a:endParaRPr lang="en-US" sz="1600"/>
          </a:p>
          <a:p>
            <a:r>
              <a:rPr lang="en-US" sz="1600" i="1"/>
              <a:t>from</a:t>
            </a:r>
            <a:r>
              <a:rPr lang="en-US" sz="1600"/>
              <a:t> mpl_toolkits import mplot3d</a:t>
            </a:r>
          </a:p>
        </p:txBody>
      </p:sp>
      <p:sp>
        <p:nvSpPr>
          <p:cNvPr id="29" name="TextBox 28">
            <a:extLst>
              <a:ext uri="{FF2B5EF4-FFF2-40B4-BE49-F238E27FC236}">
                <a16:creationId xmlns:a16="http://schemas.microsoft.com/office/drawing/2014/main" id="{79FEEC0D-84BE-417E-8D00-02AF663C3BA0}"/>
              </a:ext>
            </a:extLst>
          </p:cNvPr>
          <p:cNvSpPr txBox="1"/>
          <p:nvPr/>
        </p:nvSpPr>
        <p:spPr>
          <a:xfrm>
            <a:off x="351908" y="5281144"/>
            <a:ext cx="2494978" cy="338554"/>
          </a:xfrm>
          <a:prstGeom prst="rect">
            <a:avLst/>
          </a:prstGeom>
          <a:noFill/>
        </p:spPr>
        <p:txBody>
          <a:bodyPr wrap="none" rtlCol="0">
            <a:spAutoFit/>
          </a:bodyPr>
          <a:lstStyle/>
          <a:p>
            <a:r>
              <a:rPr lang="en-US" sz="1600">
                <a:solidFill>
                  <a:srgbClr val="3333CC"/>
                </a:solidFill>
              </a:rPr>
              <a:t>nameofaxes.set_xlim(x1,x2)</a:t>
            </a:r>
          </a:p>
        </p:txBody>
      </p:sp>
      <p:sp>
        <p:nvSpPr>
          <p:cNvPr id="11" name="TextBox 10">
            <a:extLst>
              <a:ext uri="{FF2B5EF4-FFF2-40B4-BE49-F238E27FC236}">
                <a16:creationId xmlns:a16="http://schemas.microsoft.com/office/drawing/2014/main" id="{E140EFA3-C23F-9D66-2FED-49AB5F470F35}"/>
              </a:ext>
            </a:extLst>
          </p:cNvPr>
          <p:cNvSpPr txBox="1"/>
          <p:nvPr/>
        </p:nvSpPr>
        <p:spPr>
          <a:xfrm>
            <a:off x="4227380" y="1801069"/>
            <a:ext cx="2125795" cy="338554"/>
          </a:xfrm>
          <a:prstGeom prst="rect">
            <a:avLst/>
          </a:prstGeom>
          <a:noFill/>
        </p:spPr>
        <p:txBody>
          <a:bodyPr wrap="square" rtlCol="0">
            <a:spAutoFit/>
          </a:bodyPr>
          <a:lstStyle/>
          <a:p>
            <a:r>
              <a:rPr lang="en-US" sz="1600"/>
              <a:t>maybe don’t need this.</a:t>
            </a:r>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C0DE3E6E-56C5-8DF1-7105-84615DF33ED6}"/>
                  </a:ext>
                </a:extLst>
              </p14:cNvPr>
              <p14:cNvContentPartPr/>
              <p14:nvPr/>
            </p14:nvContentPartPr>
            <p14:xfrm>
              <a:off x="3505110" y="1970346"/>
              <a:ext cx="535680" cy="87480"/>
            </p14:xfrm>
          </p:contentPart>
        </mc:Choice>
        <mc:Fallback xmlns="">
          <p:pic>
            <p:nvPicPr>
              <p:cNvPr id="6" name="Ink 5">
                <a:extLst>
                  <a:ext uri="{FF2B5EF4-FFF2-40B4-BE49-F238E27FC236}">
                    <a16:creationId xmlns:a16="http://schemas.microsoft.com/office/drawing/2014/main" id="{C0DE3E6E-56C5-8DF1-7105-84615DF33ED6}"/>
                  </a:ext>
                </a:extLst>
              </p:cNvPr>
              <p:cNvPicPr/>
              <p:nvPr/>
            </p:nvPicPr>
            <p:blipFill>
              <a:blip r:embed="rId3"/>
              <a:stretch>
                <a:fillRect/>
              </a:stretch>
            </p:blipFill>
            <p:spPr>
              <a:xfrm>
                <a:off x="3498990" y="1964226"/>
                <a:ext cx="547920" cy="99720"/>
              </a:xfrm>
              <a:prstGeom prst="rect">
                <a:avLst/>
              </a:prstGeom>
            </p:spPr>
          </p:pic>
        </mc:Fallback>
      </mc:AlternateContent>
      <p:sp>
        <p:nvSpPr>
          <p:cNvPr id="13" name="TextBox 12">
            <a:extLst>
              <a:ext uri="{FF2B5EF4-FFF2-40B4-BE49-F238E27FC236}">
                <a16:creationId xmlns:a16="http://schemas.microsoft.com/office/drawing/2014/main" id="{4BE75030-2807-3445-32BC-71C3F2F6D131}"/>
              </a:ext>
            </a:extLst>
          </p:cNvPr>
          <p:cNvSpPr txBox="1"/>
          <p:nvPr/>
        </p:nvSpPr>
        <p:spPr>
          <a:xfrm>
            <a:off x="351908" y="2247242"/>
            <a:ext cx="2580920" cy="338554"/>
          </a:xfrm>
          <a:prstGeom prst="rect">
            <a:avLst/>
          </a:prstGeom>
          <a:noFill/>
        </p:spPr>
        <p:txBody>
          <a:bodyPr wrap="square">
            <a:spAutoFit/>
          </a:bodyPr>
          <a:lstStyle/>
          <a:p>
            <a:r>
              <a:rPr lang="en-US" sz="1600">
                <a:solidFill>
                  <a:srgbClr val="3333CC"/>
                </a:solidFill>
              </a:rPr>
              <a:t>pyplot.figure(figsize = (m,n))</a:t>
            </a:r>
          </a:p>
        </p:txBody>
      </p:sp>
      <p:sp>
        <p:nvSpPr>
          <p:cNvPr id="15" name="TextBox 14">
            <a:extLst>
              <a:ext uri="{FF2B5EF4-FFF2-40B4-BE49-F238E27FC236}">
                <a16:creationId xmlns:a16="http://schemas.microsoft.com/office/drawing/2014/main" id="{E48D3260-FA4F-C8BA-89B1-83880102B9D8}"/>
              </a:ext>
            </a:extLst>
          </p:cNvPr>
          <p:cNvSpPr txBox="1"/>
          <p:nvPr/>
        </p:nvSpPr>
        <p:spPr>
          <a:xfrm>
            <a:off x="351908" y="2706351"/>
            <a:ext cx="3826975" cy="338554"/>
          </a:xfrm>
          <a:prstGeom prst="rect">
            <a:avLst/>
          </a:prstGeom>
          <a:noFill/>
        </p:spPr>
        <p:txBody>
          <a:bodyPr wrap="square">
            <a:spAutoFit/>
          </a:bodyPr>
          <a:lstStyle/>
          <a:p>
            <a:r>
              <a:rPr lang="en-US" sz="1600">
                <a:solidFill>
                  <a:srgbClr val="3333CC"/>
                </a:solidFill>
              </a:rPr>
              <a:t>nameofaxes = pyplot.axes(projection = ‘3d’)</a:t>
            </a:r>
          </a:p>
        </p:txBody>
      </p:sp>
      <p:sp>
        <p:nvSpPr>
          <p:cNvPr id="17" name="TextBox 16">
            <a:extLst>
              <a:ext uri="{FF2B5EF4-FFF2-40B4-BE49-F238E27FC236}">
                <a16:creationId xmlns:a16="http://schemas.microsoft.com/office/drawing/2014/main" id="{8EDE0DCA-188C-13CD-B2C4-720878CCF043}"/>
              </a:ext>
            </a:extLst>
          </p:cNvPr>
          <p:cNvSpPr txBox="1"/>
          <p:nvPr/>
        </p:nvSpPr>
        <p:spPr>
          <a:xfrm>
            <a:off x="351908" y="3104258"/>
            <a:ext cx="3104705" cy="338554"/>
          </a:xfrm>
          <a:prstGeom prst="rect">
            <a:avLst/>
          </a:prstGeom>
          <a:noFill/>
        </p:spPr>
        <p:txBody>
          <a:bodyPr wrap="square">
            <a:spAutoFit/>
          </a:bodyPr>
          <a:lstStyle/>
          <a:p>
            <a:r>
              <a:rPr lang="en-US" sz="1600">
                <a:solidFill>
                  <a:srgbClr val="3333CC"/>
                </a:solidFill>
              </a:rPr>
              <a:t>nameofaxes.typeofplot(arguments)</a:t>
            </a:r>
          </a:p>
        </p:txBody>
      </p:sp>
      <p:sp>
        <p:nvSpPr>
          <p:cNvPr id="25" name="TextBox 24">
            <a:extLst>
              <a:ext uri="{FF2B5EF4-FFF2-40B4-BE49-F238E27FC236}">
                <a16:creationId xmlns:a16="http://schemas.microsoft.com/office/drawing/2014/main" id="{F2BA847C-0A87-A147-C096-63ED187EF676}"/>
              </a:ext>
            </a:extLst>
          </p:cNvPr>
          <p:cNvSpPr txBox="1"/>
          <p:nvPr/>
        </p:nvSpPr>
        <p:spPr>
          <a:xfrm>
            <a:off x="351730" y="6162536"/>
            <a:ext cx="1457325" cy="338554"/>
          </a:xfrm>
          <a:prstGeom prst="rect">
            <a:avLst/>
          </a:prstGeom>
          <a:noFill/>
        </p:spPr>
        <p:txBody>
          <a:bodyPr wrap="square">
            <a:spAutoFit/>
          </a:bodyPr>
          <a:lstStyle/>
          <a:p>
            <a:r>
              <a:rPr lang="en-US" sz="1600">
                <a:solidFill>
                  <a:srgbClr val="3333CC"/>
                </a:solidFill>
              </a:rPr>
              <a:t>pyplot.show()</a:t>
            </a:r>
          </a:p>
        </p:txBody>
      </p:sp>
      <p:sp>
        <p:nvSpPr>
          <p:cNvPr id="27" name="TextBox 26">
            <a:extLst>
              <a:ext uri="{FF2B5EF4-FFF2-40B4-BE49-F238E27FC236}">
                <a16:creationId xmlns:a16="http://schemas.microsoft.com/office/drawing/2014/main" id="{6C3638C9-9DC5-344D-5827-F01D91F7680B}"/>
              </a:ext>
            </a:extLst>
          </p:cNvPr>
          <p:cNvSpPr txBox="1"/>
          <p:nvPr/>
        </p:nvSpPr>
        <p:spPr>
          <a:xfrm>
            <a:off x="351908" y="3550085"/>
            <a:ext cx="3640385" cy="338554"/>
          </a:xfrm>
          <a:prstGeom prst="rect">
            <a:avLst/>
          </a:prstGeom>
          <a:noFill/>
        </p:spPr>
        <p:txBody>
          <a:bodyPr wrap="square">
            <a:spAutoFit/>
          </a:bodyPr>
          <a:lstStyle/>
          <a:p>
            <a:r>
              <a:rPr lang="en-US" sz="1600">
                <a:solidFill>
                  <a:srgbClr val="3333CC"/>
                </a:solidFill>
              </a:rPr>
              <a:t>nameofaxes.view_init(theta1, theta2)</a:t>
            </a:r>
          </a:p>
        </p:txBody>
      </p:sp>
      <p:sp>
        <p:nvSpPr>
          <p:cNvPr id="30" name="TextBox 29">
            <a:extLst>
              <a:ext uri="{FF2B5EF4-FFF2-40B4-BE49-F238E27FC236}">
                <a16:creationId xmlns:a16="http://schemas.microsoft.com/office/drawing/2014/main" id="{C22BE361-C809-7ED4-D011-7107C1D8C26C}"/>
              </a:ext>
            </a:extLst>
          </p:cNvPr>
          <p:cNvSpPr txBox="1"/>
          <p:nvPr/>
        </p:nvSpPr>
        <p:spPr>
          <a:xfrm>
            <a:off x="351908" y="3964146"/>
            <a:ext cx="2485670" cy="338554"/>
          </a:xfrm>
          <a:prstGeom prst="rect">
            <a:avLst/>
          </a:prstGeom>
          <a:noFill/>
        </p:spPr>
        <p:txBody>
          <a:bodyPr wrap="square">
            <a:spAutoFit/>
          </a:bodyPr>
          <a:lstStyle/>
          <a:p>
            <a:r>
              <a:rPr lang="en-US" sz="1600">
                <a:solidFill>
                  <a:srgbClr val="3333CC"/>
                </a:solidFill>
              </a:rPr>
              <a:t>nameofaxes.set_title(‘title</a:t>
            </a:r>
            <a:r>
              <a:rPr lang="en-US" sz="1600">
                <a:solidFill>
                  <a:srgbClr val="3333FF"/>
                </a:solidFill>
              </a:rPr>
              <a:t>’)</a:t>
            </a:r>
          </a:p>
        </p:txBody>
      </p:sp>
      <p:sp>
        <p:nvSpPr>
          <p:cNvPr id="32" name="TextBox 31">
            <a:extLst>
              <a:ext uri="{FF2B5EF4-FFF2-40B4-BE49-F238E27FC236}">
                <a16:creationId xmlns:a16="http://schemas.microsoft.com/office/drawing/2014/main" id="{CC46F2AE-B7AD-24FF-6B21-5A14C306F9D6}"/>
              </a:ext>
            </a:extLst>
          </p:cNvPr>
          <p:cNvSpPr txBox="1"/>
          <p:nvPr/>
        </p:nvSpPr>
        <p:spPr>
          <a:xfrm>
            <a:off x="351908" y="4382673"/>
            <a:ext cx="2876195" cy="338554"/>
          </a:xfrm>
          <a:prstGeom prst="rect">
            <a:avLst/>
          </a:prstGeom>
          <a:noFill/>
        </p:spPr>
        <p:txBody>
          <a:bodyPr wrap="square">
            <a:spAutoFit/>
          </a:bodyPr>
          <a:lstStyle/>
          <a:p>
            <a:r>
              <a:rPr lang="en-US" sz="1600">
                <a:solidFill>
                  <a:srgbClr val="3333CC"/>
                </a:solidFill>
              </a:rPr>
              <a:t>nameofaxes.set_xlabel(‘xlabel’)</a:t>
            </a:r>
          </a:p>
        </p:txBody>
      </p:sp>
      <p:sp>
        <p:nvSpPr>
          <p:cNvPr id="34" name="TextBox 33">
            <a:extLst>
              <a:ext uri="{FF2B5EF4-FFF2-40B4-BE49-F238E27FC236}">
                <a16:creationId xmlns:a16="http://schemas.microsoft.com/office/drawing/2014/main" id="{BA2B2946-FA13-34AE-4407-E6DD7943E181}"/>
              </a:ext>
            </a:extLst>
          </p:cNvPr>
          <p:cNvSpPr txBox="1"/>
          <p:nvPr/>
        </p:nvSpPr>
        <p:spPr>
          <a:xfrm>
            <a:off x="351908" y="4855064"/>
            <a:ext cx="3552470" cy="338554"/>
          </a:xfrm>
          <a:prstGeom prst="rect">
            <a:avLst/>
          </a:prstGeom>
          <a:noFill/>
        </p:spPr>
        <p:txBody>
          <a:bodyPr wrap="square">
            <a:spAutoFit/>
          </a:bodyPr>
          <a:lstStyle/>
          <a:p>
            <a:r>
              <a:rPr lang="en-US" sz="1600">
                <a:solidFill>
                  <a:srgbClr val="3333CC"/>
                </a:solidFill>
              </a:rPr>
              <a:t>nameofaxes.set_xticks(list of x marks)</a:t>
            </a:r>
          </a:p>
        </p:txBody>
      </p:sp>
      <p:sp>
        <p:nvSpPr>
          <p:cNvPr id="36" name="TextBox 35">
            <a:extLst>
              <a:ext uri="{FF2B5EF4-FFF2-40B4-BE49-F238E27FC236}">
                <a16:creationId xmlns:a16="http://schemas.microsoft.com/office/drawing/2014/main" id="{08003B76-EABC-7067-4300-810BC1FA43AC}"/>
              </a:ext>
            </a:extLst>
          </p:cNvPr>
          <p:cNvSpPr txBox="1"/>
          <p:nvPr/>
        </p:nvSpPr>
        <p:spPr>
          <a:xfrm>
            <a:off x="351908" y="5721840"/>
            <a:ext cx="3019425" cy="338554"/>
          </a:xfrm>
          <a:prstGeom prst="rect">
            <a:avLst/>
          </a:prstGeom>
          <a:noFill/>
        </p:spPr>
        <p:txBody>
          <a:bodyPr wrap="square">
            <a:spAutoFit/>
          </a:bodyPr>
          <a:lstStyle/>
          <a:p>
            <a:r>
              <a:rPr lang="en-US" sz="1600">
                <a:solidFill>
                  <a:srgbClr val="3333CC"/>
                </a:solidFill>
              </a:rPr>
              <a:t>pyplot.savefig(‘name.extension’)</a:t>
            </a:r>
          </a:p>
        </p:txBody>
      </p:sp>
      <p:sp>
        <p:nvSpPr>
          <p:cNvPr id="37" name="TextBox 36">
            <a:extLst>
              <a:ext uri="{FF2B5EF4-FFF2-40B4-BE49-F238E27FC236}">
                <a16:creationId xmlns:a16="http://schemas.microsoft.com/office/drawing/2014/main" id="{9C2CC82E-9919-D2A6-005B-C0AE83352EAD}"/>
              </a:ext>
            </a:extLst>
          </p:cNvPr>
          <p:cNvSpPr txBox="1"/>
          <p:nvPr/>
        </p:nvSpPr>
        <p:spPr>
          <a:xfrm>
            <a:off x="4379683" y="3104258"/>
            <a:ext cx="4515795" cy="338554"/>
          </a:xfrm>
          <a:prstGeom prst="rect">
            <a:avLst/>
          </a:prstGeom>
          <a:noFill/>
        </p:spPr>
        <p:txBody>
          <a:bodyPr wrap="square" rtlCol="0">
            <a:spAutoFit/>
          </a:bodyPr>
          <a:lstStyle/>
          <a:p>
            <a:r>
              <a:rPr lang="en-US" sz="1600"/>
              <a:t>See next page for more on typeofplot(arguments)</a:t>
            </a:r>
          </a:p>
        </p:txBody>
      </p:sp>
      <mc:AlternateContent xmlns:mc="http://schemas.openxmlformats.org/markup-compatibility/2006" xmlns:p14="http://schemas.microsoft.com/office/powerpoint/2010/main">
        <mc:Choice Requires="p14">
          <p:contentPart p14:bwMode="auto" r:id="rId4">
            <p14:nvContentPartPr>
              <p14:cNvPr id="38" name="Ink 37">
                <a:extLst>
                  <a:ext uri="{FF2B5EF4-FFF2-40B4-BE49-F238E27FC236}">
                    <a16:creationId xmlns:a16="http://schemas.microsoft.com/office/drawing/2014/main" id="{DB9EBB43-33AB-A98E-3354-728019B0D433}"/>
                  </a:ext>
                </a:extLst>
              </p14:cNvPr>
              <p14:cNvContentPartPr/>
              <p14:nvPr/>
            </p14:nvContentPartPr>
            <p14:xfrm>
              <a:off x="3580453" y="3216674"/>
              <a:ext cx="700920" cy="59400"/>
            </p14:xfrm>
          </p:contentPart>
        </mc:Choice>
        <mc:Fallback xmlns="">
          <p:pic>
            <p:nvPicPr>
              <p:cNvPr id="38" name="Ink 37">
                <a:extLst>
                  <a:ext uri="{FF2B5EF4-FFF2-40B4-BE49-F238E27FC236}">
                    <a16:creationId xmlns:a16="http://schemas.microsoft.com/office/drawing/2014/main" id="{DB9EBB43-33AB-A98E-3354-728019B0D433}"/>
                  </a:ext>
                </a:extLst>
              </p:cNvPr>
              <p:cNvPicPr/>
              <p:nvPr/>
            </p:nvPicPr>
            <p:blipFill>
              <a:blip r:embed="rId5"/>
              <a:stretch>
                <a:fillRect/>
              </a:stretch>
            </p:blipFill>
            <p:spPr>
              <a:xfrm>
                <a:off x="3574333" y="3210554"/>
                <a:ext cx="713160" cy="71640"/>
              </a:xfrm>
              <a:prstGeom prst="rect">
                <a:avLst/>
              </a:prstGeom>
            </p:spPr>
          </p:pic>
        </mc:Fallback>
      </mc:AlternateContent>
      <p:sp>
        <p:nvSpPr>
          <p:cNvPr id="39" name="TextBox 38">
            <a:extLst>
              <a:ext uri="{FF2B5EF4-FFF2-40B4-BE49-F238E27FC236}">
                <a16:creationId xmlns:a16="http://schemas.microsoft.com/office/drawing/2014/main" id="{78FFAFEF-9617-BAC7-8023-6EBF93F19AC1}"/>
              </a:ext>
            </a:extLst>
          </p:cNvPr>
          <p:cNvSpPr txBox="1"/>
          <p:nvPr/>
        </p:nvSpPr>
        <p:spPr>
          <a:xfrm>
            <a:off x="4159833" y="3580862"/>
            <a:ext cx="4691734" cy="307777"/>
          </a:xfrm>
          <a:prstGeom prst="rect">
            <a:avLst/>
          </a:prstGeom>
          <a:noFill/>
        </p:spPr>
        <p:txBody>
          <a:bodyPr wrap="none" rtlCol="0">
            <a:spAutoFit/>
          </a:bodyPr>
          <a:lstStyle/>
          <a:p>
            <a:r>
              <a:rPr lang="en-US" sz="1400"/>
              <a:t>theta1 tilts z-axis (theta), and theta2 rotates about z-axis (phi)</a:t>
            </a:r>
            <a:endParaRPr lang="en-US" sz="1600"/>
          </a:p>
        </p:txBody>
      </p:sp>
      <mc:AlternateContent xmlns:mc="http://schemas.openxmlformats.org/markup-compatibility/2006" xmlns:p14="http://schemas.microsoft.com/office/powerpoint/2010/main">
        <mc:Choice Requires="p14">
          <p:contentPart p14:bwMode="auto" r:id="rId6">
            <p14:nvContentPartPr>
              <p14:cNvPr id="40" name="Ink 39">
                <a:extLst>
                  <a:ext uri="{FF2B5EF4-FFF2-40B4-BE49-F238E27FC236}">
                    <a16:creationId xmlns:a16="http://schemas.microsoft.com/office/drawing/2014/main" id="{0815BEBD-C355-6451-CF03-9177666E61E9}"/>
                  </a:ext>
                </a:extLst>
              </p14:cNvPr>
              <p14:cNvContentPartPr/>
              <p14:nvPr/>
            </p14:nvContentPartPr>
            <p14:xfrm>
              <a:off x="3694573" y="3693509"/>
              <a:ext cx="414360" cy="39240"/>
            </p14:xfrm>
          </p:contentPart>
        </mc:Choice>
        <mc:Fallback xmlns="">
          <p:pic>
            <p:nvPicPr>
              <p:cNvPr id="40" name="Ink 39">
                <a:extLst>
                  <a:ext uri="{FF2B5EF4-FFF2-40B4-BE49-F238E27FC236}">
                    <a16:creationId xmlns:a16="http://schemas.microsoft.com/office/drawing/2014/main" id="{0815BEBD-C355-6451-CF03-9177666E61E9}"/>
                  </a:ext>
                </a:extLst>
              </p:cNvPr>
              <p:cNvPicPr/>
              <p:nvPr/>
            </p:nvPicPr>
            <p:blipFill>
              <a:blip r:embed="rId7"/>
              <a:stretch>
                <a:fillRect/>
              </a:stretch>
            </p:blipFill>
            <p:spPr>
              <a:xfrm>
                <a:off x="3688453" y="3687389"/>
                <a:ext cx="42660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1" name="Ink 40">
                <a:extLst>
                  <a:ext uri="{FF2B5EF4-FFF2-40B4-BE49-F238E27FC236}">
                    <a16:creationId xmlns:a16="http://schemas.microsoft.com/office/drawing/2014/main" id="{896BDB45-7D62-2C5F-2914-704FE7E128FF}"/>
                  </a:ext>
                </a:extLst>
              </p14:cNvPr>
              <p14:cNvContentPartPr/>
              <p14:nvPr/>
            </p14:nvContentPartPr>
            <p14:xfrm>
              <a:off x="6886425" y="4407447"/>
              <a:ext cx="217440" cy="1006920"/>
            </p14:xfrm>
          </p:contentPart>
        </mc:Choice>
        <mc:Fallback xmlns="">
          <p:pic>
            <p:nvPicPr>
              <p:cNvPr id="41" name="Ink 40">
                <a:extLst>
                  <a:ext uri="{FF2B5EF4-FFF2-40B4-BE49-F238E27FC236}">
                    <a16:creationId xmlns:a16="http://schemas.microsoft.com/office/drawing/2014/main" id="{896BDB45-7D62-2C5F-2914-704FE7E128FF}"/>
                  </a:ext>
                </a:extLst>
              </p:cNvPr>
              <p:cNvPicPr/>
              <p:nvPr/>
            </p:nvPicPr>
            <p:blipFill>
              <a:blip r:embed="rId9"/>
              <a:stretch>
                <a:fillRect/>
              </a:stretch>
            </p:blipFill>
            <p:spPr>
              <a:xfrm>
                <a:off x="6880305" y="4401327"/>
                <a:ext cx="229680" cy="1019160"/>
              </a:xfrm>
              <a:prstGeom prst="rect">
                <a:avLst/>
              </a:prstGeom>
            </p:spPr>
          </p:pic>
        </mc:Fallback>
      </mc:AlternateContent>
      <p:sp>
        <p:nvSpPr>
          <p:cNvPr id="42" name="TextBox 41">
            <a:extLst>
              <a:ext uri="{FF2B5EF4-FFF2-40B4-BE49-F238E27FC236}">
                <a16:creationId xmlns:a16="http://schemas.microsoft.com/office/drawing/2014/main" id="{246DDBB5-3442-A670-89B9-1D266B80D978}"/>
              </a:ext>
            </a:extLst>
          </p:cNvPr>
          <p:cNvSpPr txBox="1"/>
          <p:nvPr/>
        </p:nvSpPr>
        <p:spPr>
          <a:xfrm>
            <a:off x="7194418" y="4653176"/>
            <a:ext cx="2306770" cy="307777"/>
          </a:xfrm>
          <a:prstGeom prst="rect">
            <a:avLst/>
          </a:prstGeom>
          <a:noFill/>
        </p:spPr>
        <p:txBody>
          <a:bodyPr wrap="square" rtlCol="0">
            <a:spAutoFit/>
          </a:bodyPr>
          <a:lstStyle/>
          <a:p>
            <a:r>
              <a:rPr lang="en-US" sz="1400"/>
              <a:t>likewise for y axis, z axis</a:t>
            </a:r>
          </a:p>
        </p:txBody>
      </p:sp>
      <p:sp>
        <p:nvSpPr>
          <p:cNvPr id="43" name="TextBox 42">
            <a:extLst>
              <a:ext uri="{FF2B5EF4-FFF2-40B4-BE49-F238E27FC236}">
                <a16:creationId xmlns:a16="http://schemas.microsoft.com/office/drawing/2014/main" id="{D0DBC5CF-A334-554D-6269-790E43CEBED8}"/>
              </a:ext>
            </a:extLst>
          </p:cNvPr>
          <p:cNvSpPr txBox="1"/>
          <p:nvPr/>
        </p:nvSpPr>
        <p:spPr>
          <a:xfrm>
            <a:off x="3724453" y="5758562"/>
            <a:ext cx="6685500" cy="307777"/>
          </a:xfrm>
          <a:prstGeom prst="rect">
            <a:avLst/>
          </a:prstGeom>
          <a:noFill/>
        </p:spPr>
        <p:txBody>
          <a:bodyPr wrap="square" rtlCol="0">
            <a:spAutoFit/>
          </a:bodyPr>
          <a:lstStyle/>
          <a:p>
            <a:r>
              <a:rPr lang="en-US" sz="1400"/>
              <a:t>apparently </a:t>
            </a:r>
            <a:r>
              <a:rPr lang="en-US" sz="1400" err="1"/>
              <a:t>pyplot.savefig</a:t>
            </a:r>
            <a:r>
              <a:rPr lang="en-US" sz="1400"/>
              <a:t>.() must go before </a:t>
            </a:r>
            <a:r>
              <a:rPr lang="en-US" sz="1400" err="1"/>
              <a:t>pyplot.show</a:t>
            </a:r>
            <a:r>
              <a:rPr lang="en-US" sz="1400"/>
              <a:t>() or it doesn’t get saved right.</a:t>
            </a:r>
            <a:endParaRPr lang="en-US"/>
          </a:p>
        </p:txBody>
      </p:sp>
      <mc:AlternateContent xmlns:mc="http://schemas.openxmlformats.org/markup-compatibility/2006" xmlns:p14="http://schemas.microsoft.com/office/powerpoint/2010/main">
        <mc:Choice Requires="p14">
          <p:contentPart p14:bwMode="auto" r:id="rId10">
            <p14:nvContentPartPr>
              <p14:cNvPr id="44" name="Ink 43">
                <a:extLst>
                  <a:ext uri="{FF2B5EF4-FFF2-40B4-BE49-F238E27FC236}">
                    <a16:creationId xmlns:a16="http://schemas.microsoft.com/office/drawing/2014/main" id="{31D82504-A530-EC5D-7122-9781F471A7AF}"/>
                  </a:ext>
                </a:extLst>
              </p14:cNvPr>
              <p14:cNvContentPartPr/>
              <p14:nvPr/>
            </p14:nvContentPartPr>
            <p14:xfrm>
              <a:off x="3351853" y="5901296"/>
              <a:ext cx="326880" cy="20520"/>
            </p14:xfrm>
          </p:contentPart>
        </mc:Choice>
        <mc:Fallback xmlns="">
          <p:pic>
            <p:nvPicPr>
              <p:cNvPr id="44" name="Ink 43">
                <a:extLst>
                  <a:ext uri="{FF2B5EF4-FFF2-40B4-BE49-F238E27FC236}">
                    <a16:creationId xmlns:a16="http://schemas.microsoft.com/office/drawing/2014/main" id="{31D82504-A530-EC5D-7122-9781F471A7AF}"/>
                  </a:ext>
                </a:extLst>
              </p:cNvPr>
              <p:cNvPicPr/>
              <p:nvPr/>
            </p:nvPicPr>
            <p:blipFill>
              <a:blip r:embed="rId11"/>
              <a:stretch>
                <a:fillRect/>
              </a:stretch>
            </p:blipFill>
            <p:spPr>
              <a:xfrm>
                <a:off x="3345733" y="5895176"/>
                <a:ext cx="33912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7" name="Ink 46">
                <a:extLst>
                  <a:ext uri="{FF2B5EF4-FFF2-40B4-BE49-F238E27FC236}">
                    <a16:creationId xmlns:a16="http://schemas.microsoft.com/office/drawing/2014/main" id="{DCC2C527-B9F1-160B-F8E2-0D13C7AC9405}"/>
                  </a:ext>
                </a:extLst>
              </p14:cNvPr>
              <p14:cNvContentPartPr/>
              <p14:nvPr/>
            </p14:nvContentPartPr>
            <p14:xfrm>
              <a:off x="3199213" y="4520789"/>
              <a:ext cx="527760" cy="49680"/>
            </p14:xfrm>
          </p:contentPart>
        </mc:Choice>
        <mc:Fallback xmlns="">
          <p:pic>
            <p:nvPicPr>
              <p:cNvPr id="47" name="Ink 46">
                <a:extLst>
                  <a:ext uri="{FF2B5EF4-FFF2-40B4-BE49-F238E27FC236}">
                    <a16:creationId xmlns:a16="http://schemas.microsoft.com/office/drawing/2014/main" id="{DCC2C527-B9F1-160B-F8E2-0D13C7AC9405}"/>
                  </a:ext>
                </a:extLst>
              </p:cNvPr>
              <p:cNvPicPr/>
              <p:nvPr/>
            </p:nvPicPr>
            <p:blipFill>
              <a:blip r:embed="rId13"/>
              <a:stretch>
                <a:fillRect/>
              </a:stretch>
            </p:blipFill>
            <p:spPr>
              <a:xfrm>
                <a:off x="3193093" y="4514669"/>
                <a:ext cx="540000" cy="61920"/>
              </a:xfrm>
              <a:prstGeom prst="rect">
                <a:avLst/>
              </a:prstGeom>
            </p:spPr>
          </p:pic>
        </mc:Fallback>
      </mc:AlternateContent>
      <p:sp>
        <p:nvSpPr>
          <p:cNvPr id="49" name="TextBox 48">
            <a:extLst>
              <a:ext uri="{FF2B5EF4-FFF2-40B4-BE49-F238E27FC236}">
                <a16:creationId xmlns:a16="http://schemas.microsoft.com/office/drawing/2014/main" id="{D01468D5-D4D4-3F8E-E795-21E4ED86FA13}"/>
              </a:ext>
            </a:extLst>
          </p:cNvPr>
          <p:cNvSpPr txBox="1"/>
          <p:nvPr/>
        </p:nvSpPr>
        <p:spPr>
          <a:xfrm>
            <a:off x="3930913" y="4356794"/>
            <a:ext cx="3059565" cy="307777"/>
          </a:xfrm>
          <a:prstGeom prst="rect">
            <a:avLst/>
          </a:prstGeom>
          <a:noFill/>
        </p:spPr>
        <p:txBody>
          <a:bodyPr wrap="square">
            <a:spAutoFit/>
          </a:bodyPr>
          <a:lstStyle/>
          <a:p>
            <a:r>
              <a:rPr lang="en-US" sz="1400"/>
              <a:t>pyplot.xlabel(‘…’) seems to work too. </a:t>
            </a:r>
          </a:p>
        </p:txBody>
      </p:sp>
      <p:sp>
        <p:nvSpPr>
          <p:cNvPr id="50" name="TextBox 49">
            <a:extLst>
              <a:ext uri="{FF2B5EF4-FFF2-40B4-BE49-F238E27FC236}">
                <a16:creationId xmlns:a16="http://schemas.microsoft.com/office/drawing/2014/main" id="{52690928-EB62-CBE5-A6B7-DE1C69D84EB7}"/>
              </a:ext>
            </a:extLst>
          </p:cNvPr>
          <p:cNvSpPr txBox="1"/>
          <p:nvPr/>
        </p:nvSpPr>
        <p:spPr>
          <a:xfrm>
            <a:off x="3456613" y="3988608"/>
            <a:ext cx="3059565" cy="307777"/>
          </a:xfrm>
          <a:prstGeom prst="rect">
            <a:avLst/>
          </a:prstGeom>
          <a:noFill/>
        </p:spPr>
        <p:txBody>
          <a:bodyPr wrap="square">
            <a:spAutoFit/>
          </a:bodyPr>
          <a:lstStyle/>
          <a:p>
            <a:r>
              <a:rPr lang="en-US" sz="1400"/>
              <a:t>pyplot.title(‘…’) seems to work too. </a:t>
            </a:r>
          </a:p>
        </p:txBody>
      </p:sp>
      <mc:AlternateContent xmlns:mc="http://schemas.openxmlformats.org/markup-compatibility/2006" xmlns:p14="http://schemas.microsoft.com/office/powerpoint/2010/main">
        <mc:Choice Requires="p14">
          <p:contentPart p14:bwMode="auto" r:id="rId14">
            <p14:nvContentPartPr>
              <p14:cNvPr id="51" name="Ink 50">
                <a:extLst>
                  <a:ext uri="{FF2B5EF4-FFF2-40B4-BE49-F238E27FC236}">
                    <a16:creationId xmlns:a16="http://schemas.microsoft.com/office/drawing/2014/main" id="{00F60BB3-A0BA-2BCB-1BD8-CC0D93107DD3}"/>
                  </a:ext>
                </a:extLst>
              </p14:cNvPr>
              <p14:cNvContentPartPr/>
              <p14:nvPr/>
            </p14:nvContentPartPr>
            <p14:xfrm>
              <a:off x="2856133" y="4103189"/>
              <a:ext cx="533520" cy="67680"/>
            </p14:xfrm>
          </p:contentPart>
        </mc:Choice>
        <mc:Fallback xmlns="">
          <p:pic>
            <p:nvPicPr>
              <p:cNvPr id="51" name="Ink 50">
                <a:extLst>
                  <a:ext uri="{FF2B5EF4-FFF2-40B4-BE49-F238E27FC236}">
                    <a16:creationId xmlns:a16="http://schemas.microsoft.com/office/drawing/2014/main" id="{00F60BB3-A0BA-2BCB-1BD8-CC0D93107DD3}"/>
                  </a:ext>
                </a:extLst>
              </p:cNvPr>
              <p:cNvPicPr/>
              <p:nvPr/>
            </p:nvPicPr>
            <p:blipFill>
              <a:blip r:embed="rId15"/>
              <a:stretch>
                <a:fillRect/>
              </a:stretch>
            </p:blipFill>
            <p:spPr>
              <a:xfrm>
                <a:off x="2850013" y="4097069"/>
                <a:ext cx="545760" cy="79920"/>
              </a:xfrm>
              <a:prstGeom prst="rect">
                <a:avLst/>
              </a:prstGeom>
            </p:spPr>
          </p:pic>
        </mc:Fallback>
      </mc:AlternateContent>
    </p:spTree>
    <p:extLst>
      <p:ext uri="{BB962C8B-B14F-4D97-AF65-F5344CB8AC3E}">
        <p14:creationId xmlns:p14="http://schemas.microsoft.com/office/powerpoint/2010/main" val="205536596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4208330" y="168494"/>
            <a:ext cx="3675430" cy="461665"/>
          </a:xfrm>
          <a:prstGeom prst="rect">
            <a:avLst/>
          </a:prstGeom>
          <a:noFill/>
        </p:spPr>
        <p:txBody>
          <a:bodyPr wrap="none" rtlCol="0">
            <a:spAutoFit/>
          </a:bodyPr>
          <a:lstStyle/>
          <a:p>
            <a:r>
              <a:rPr lang="en-US" sz="2400" b="1" u="sng">
                <a:solidFill>
                  <a:srgbClr val="FF0000"/>
                </a:solidFill>
              </a:rPr>
              <a:t>Matplotlib (figure, axes 3D)</a:t>
            </a:r>
          </a:p>
        </p:txBody>
      </p:sp>
      <p:sp>
        <p:nvSpPr>
          <p:cNvPr id="3" name="TextBox 2">
            <a:extLst>
              <a:ext uri="{FF2B5EF4-FFF2-40B4-BE49-F238E27FC236}">
                <a16:creationId xmlns:a16="http://schemas.microsoft.com/office/drawing/2014/main" id="{048945B1-2CD3-4020-AB9F-E28F7DBC4497}"/>
              </a:ext>
            </a:extLst>
          </p:cNvPr>
          <p:cNvSpPr txBox="1"/>
          <p:nvPr/>
        </p:nvSpPr>
        <p:spPr>
          <a:xfrm>
            <a:off x="9085634" y="398834"/>
            <a:ext cx="2577830" cy="523220"/>
          </a:xfrm>
          <a:prstGeom prst="rect">
            <a:avLst/>
          </a:prstGeom>
          <a:noFill/>
          <a:ln w="12700">
            <a:solidFill>
              <a:srgbClr val="FF0000"/>
            </a:solidFill>
          </a:ln>
        </p:spPr>
        <p:txBody>
          <a:bodyPr wrap="square" rtlCol="0">
            <a:spAutoFit/>
          </a:bodyPr>
          <a:lstStyle/>
          <a:p>
            <a:r>
              <a:rPr lang="en-US" sz="1400"/>
              <a:t>a lot of these support alpha = # argument for transparency.</a:t>
            </a:r>
          </a:p>
        </p:txBody>
      </p:sp>
      <p:sp>
        <p:nvSpPr>
          <p:cNvPr id="5" name="TextBox 4">
            <a:extLst>
              <a:ext uri="{FF2B5EF4-FFF2-40B4-BE49-F238E27FC236}">
                <a16:creationId xmlns:a16="http://schemas.microsoft.com/office/drawing/2014/main" id="{40DEABF6-730F-71B5-1E5A-B9477A6A302F}"/>
              </a:ext>
            </a:extLst>
          </p:cNvPr>
          <p:cNvSpPr txBox="1"/>
          <p:nvPr/>
        </p:nvSpPr>
        <p:spPr>
          <a:xfrm>
            <a:off x="440796" y="1085828"/>
            <a:ext cx="7651152" cy="338554"/>
          </a:xfrm>
          <a:prstGeom prst="rect">
            <a:avLst/>
          </a:prstGeom>
          <a:noFill/>
        </p:spPr>
        <p:txBody>
          <a:bodyPr wrap="square">
            <a:spAutoFit/>
          </a:bodyPr>
          <a:lstStyle/>
          <a:p>
            <a:r>
              <a:rPr lang="en-US" sz="1600"/>
              <a:t>These are some of the </a:t>
            </a:r>
            <a:r>
              <a:rPr lang="en-US" sz="1600">
                <a:solidFill>
                  <a:srgbClr val="FF0000"/>
                </a:solidFill>
              </a:rPr>
              <a:t>typeofplot</a:t>
            </a:r>
            <a:r>
              <a:rPr lang="en-US" sz="1600"/>
              <a:t> options.  And can add multiple plots to same figure…</a:t>
            </a:r>
            <a:endParaRPr lang="en-US" sz="2000"/>
          </a:p>
        </p:txBody>
      </p:sp>
      <p:sp>
        <p:nvSpPr>
          <p:cNvPr id="13" name="TextBox 12">
            <a:extLst>
              <a:ext uri="{FF2B5EF4-FFF2-40B4-BE49-F238E27FC236}">
                <a16:creationId xmlns:a16="http://schemas.microsoft.com/office/drawing/2014/main" id="{6CAAA6AE-D711-9628-6D09-D7B7D2024CE6}"/>
              </a:ext>
            </a:extLst>
          </p:cNvPr>
          <p:cNvSpPr txBox="1"/>
          <p:nvPr/>
        </p:nvSpPr>
        <p:spPr>
          <a:xfrm>
            <a:off x="440796" y="1984014"/>
            <a:ext cx="3814916" cy="338554"/>
          </a:xfrm>
          <a:prstGeom prst="rect">
            <a:avLst/>
          </a:prstGeom>
          <a:noFill/>
        </p:spPr>
        <p:txBody>
          <a:bodyPr wrap="square">
            <a:spAutoFit/>
          </a:bodyPr>
          <a:lstStyle/>
          <a:p>
            <a:r>
              <a:rPr lang="en-US" sz="1600">
                <a:solidFill>
                  <a:srgbClr val="3333CC"/>
                </a:solidFill>
              </a:rPr>
              <a:t>nameofaxes.plot(Lx, Ly, Lz, color = ‘color’)</a:t>
            </a:r>
          </a:p>
        </p:txBody>
      </p:sp>
      <p:sp>
        <p:nvSpPr>
          <p:cNvPr id="18" name="TextBox 17">
            <a:extLst>
              <a:ext uri="{FF2B5EF4-FFF2-40B4-BE49-F238E27FC236}">
                <a16:creationId xmlns:a16="http://schemas.microsoft.com/office/drawing/2014/main" id="{4FA77EFA-8146-4FE2-677F-3153BC6E8D8B}"/>
              </a:ext>
            </a:extLst>
          </p:cNvPr>
          <p:cNvSpPr txBox="1"/>
          <p:nvPr/>
        </p:nvSpPr>
        <p:spPr>
          <a:xfrm>
            <a:off x="470291" y="2761792"/>
            <a:ext cx="5860027" cy="338554"/>
          </a:xfrm>
          <a:prstGeom prst="rect">
            <a:avLst/>
          </a:prstGeom>
          <a:noFill/>
        </p:spPr>
        <p:txBody>
          <a:bodyPr wrap="square">
            <a:spAutoFit/>
          </a:bodyPr>
          <a:lstStyle/>
          <a:p>
            <a:r>
              <a:rPr lang="en-US" sz="1600">
                <a:solidFill>
                  <a:srgbClr val="3333CC"/>
                </a:solidFill>
              </a:rPr>
              <a:t>nameofaxes.scatter3D(Lx, Ly, Lz, color = ‘color’, marker = “+”), s = #)</a:t>
            </a:r>
          </a:p>
        </p:txBody>
      </p:sp>
      <p:sp>
        <p:nvSpPr>
          <p:cNvPr id="21" name="TextBox 20">
            <a:extLst>
              <a:ext uri="{FF2B5EF4-FFF2-40B4-BE49-F238E27FC236}">
                <a16:creationId xmlns:a16="http://schemas.microsoft.com/office/drawing/2014/main" id="{5AC16D76-7A7C-46BC-4054-6BDA637D12BC}"/>
              </a:ext>
            </a:extLst>
          </p:cNvPr>
          <p:cNvSpPr txBox="1"/>
          <p:nvPr/>
        </p:nvSpPr>
        <p:spPr>
          <a:xfrm>
            <a:off x="489957" y="3571185"/>
            <a:ext cx="2585884" cy="338554"/>
          </a:xfrm>
          <a:prstGeom prst="rect">
            <a:avLst/>
          </a:prstGeom>
          <a:noFill/>
        </p:spPr>
        <p:txBody>
          <a:bodyPr wrap="square">
            <a:spAutoFit/>
          </a:bodyPr>
          <a:lstStyle/>
          <a:p>
            <a:r>
              <a:rPr lang="en-US" sz="1600">
                <a:solidFill>
                  <a:srgbClr val="3333CC"/>
                </a:solidFill>
              </a:rPr>
              <a:t>nameofaxes.contour(X, Y, Z)</a:t>
            </a:r>
          </a:p>
        </p:txBody>
      </p:sp>
      <p:sp>
        <p:nvSpPr>
          <p:cNvPr id="23" name="TextBox 22">
            <a:extLst>
              <a:ext uri="{FF2B5EF4-FFF2-40B4-BE49-F238E27FC236}">
                <a16:creationId xmlns:a16="http://schemas.microsoft.com/office/drawing/2014/main" id="{2976031A-DD49-CDA7-2FB3-B207F4F5A694}"/>
              </a:ext>
            </a:extLst>
          </p:cNvPr>
          <p:cNvSpPr txBox="1"/>
          <p:nvPr/>
        </p:nvSpPr>
        <p:spPr>
          <a:xfrm>
            <a:off x="489957" y="4351682"/>
            <a:ext cx="4581832" cy="338554"/>
          </a:xfrm>
          <a:prstGeom prst="rect">
            <a:avLst/>
          </a:prstGeom>
          <a:noFill/>
        </p:spPr>
        <p:txBody>
          <a:bodyPr wrap="square">
            <a:spAutoFit/>
          </a:bodyPr>
          <a:lstStyle/>
          <a:p>
            <a:r>
              <a:rPr lang="en-US" sz="1600">
                <a:solidFill>
                  <a:srgbClr val="3333CC"/>
                </a:solidFill>
              </a:rPr>
              <a:t>nameofaxes.plot_wireframe(X, Y, Z,  color =  ‘color’)</a:t>
            </a:r>
          </a:p>
        </p:txBody>
      </p:sp>
      <p:sp>
        <p:nvSpPr>
          <p:cNvPr id="26" name="TextBox 25">
            <a:extLst>
              <a:ext uri="{FF2B5EF4-FFF2-40B4-BE49-F238E27FC236}">
                <a16:creationId xmlns:a16="http://schemas.microsoft.com/office/drawing/2014/main" id="{9AFC2CF4-09E2-9D79-1DA3-A06919342FFB}"/>
              </a:ext>
            </a:extLst>
          </p:cNvPr>
          <p:cNvSpPr txBox="1"/>
          <p:nvPr/>
        </p:nvSpPr>
        <p:spPr>
          <a:xfrm>
            <a:off x="489957" y="5152231"/>
            <a:ext cx="10343537" cy="338554"/>
          </a:xfrm>
          <a:prstGeom prst="rect">
            <a:avLst/>
          </a:prstGeom>
          <a:noFill/>
        </p:spPr>
        <p:txBody>
          <a:bodyPr wrap="square">
            <a:spAutoFit/>
          </a:bodyPr>
          <a:lstStyle/>
          <a:p>
            <a:r>
              <a:rPr lang="en-US" sz="1600">
                <a:solidFill>
                  <a:srgbClr val="3333CC"/>
                </a:solidFill>
              </a:rPr>
              <a:t>nameofaxes.plot_surface(X, Y, Z, cstride = 1, rstride = 1, cmap =  ‘something’, edgecolor = ‘none’, vmin = min, vmax = max)</a:t>
            </a:r>
          </a:p>
        </p:txBody>
      </p:sp>
      <mc:AlternateContent xmlns:mc="http://schemas.openxmlformats.org/markup-compatibility/2006" xmlns:p14="http://schemas.microsoft.com/office/powerpoint/2010/main">
        <mc:Choice Requires="p14">
          <p:contentPart p14:bwMode="auto" r:id="rId3">
            <p14:nvContentPartPr>
              <p14:cNvPr id="27" name="Ink 26">
                <a:extLst>
                  <a:ext uri="{FF2B5EF4-FFF2-40B4-BE49-F238E27FC236}">
                    <a16:creationId xmlns:a16="http://schemas.microsoft.com/office/drawing/2014/main" id="{85A0663C-4EA7-B095-C8D2-679D4157585C}"/>
                  </a:ext>
                </a:extLst>
              </p14:cNvPr>
              <p14:cNvContentPartPr/>
              <p14:nvPr/>
            </p14:nvContentPartPr>
            <p14:xfrm>
              <a:off x="4169055" y="2127108"/>
              <a:ext cx="465120" cy="76320"/>
            </p14:xfrm>
          </p:contentPart>
        </mc:Choice>
        <mc:Fallback xmlns="">
          <p:pic>
            <p:nvPicPr>
              <p:cNvPr id="27" name="Ink 26">
                <a:extLst>
                  <a:ext uri="{FF2B5EF4-FFF2-40B4-BE49-F238E27FC236}">
                    <a16:creationId xmlns:a16="http://schemas.microsoft.com/office/drawing/2014/main" id="{85A0663C-4EA7-B095-C8D2-679D4157585C}"/>
                  </a:ext>
                </a:extLst>
              </p:cNvPr>
              <p:cNvPicPr/>
              <p:nvPr/>
            </p:nvPicPr>
            <p:blipFill>
              <a:blip r:embed="rId4"/>
              <a:stretch>
                <a:fillRect/>
              </a:stretch>
            </p:blipFill>
            <p:spPr>
              <a:xfrm>
                <a:off x="4162935" y="2120988"/>
                <a:ext cx="4773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8" name="Ink 27">
                <a:extLst>
                  <a:ext uri="{FF2B5EF4-FFF2-40B4-BE49-F238E27FC236}">
                    <a16:creationId xmlns:a16="http://schemas.microsoft.com/office/drawing/2014/main" id="{C09F2F20-CFCB-7E40-D695-7D46A14A871D}"/>
                  </a:ext>
                </a:extLst>
              </p14:cNvPr>
              <p14:cNvContentPartPr/>
              <p14:nvPr/>
            </p14:nvContentPartPr>
            <p14:xfrm>
              <a:off x="6282863" y="2914048"/>
              <a:ext cx="455400" cy="56160"/>
            </p14:xfrm>
          </p:contentPart>
        </mc:Choice>
        <mc:Fallback xmlns="">
          <p:pic>
            <p:nvPicPr>
              <p:cNvPr id="28" name="Ink 27">
                <a:extLst>
                  <a:ext uri="{FF2B5EF4-FFF2-40B4-BE49-F238E27FC236}">
                    <a16:creationId xmlns:a16="http://schemas.microsoft.com/office/drawing/2014/main" id="{C09F2F20-CFCB-7E40-D695-7D46A14A871D}"/>
                  </a:ext>
                </a:extLst>
              </p:cNvPr>
              <p:cNvPicPr/>
              <p:nvPr/>
            </p:nvPicPr>
            <p:blipFill>
              <a:blip r:embed="rId6"/>
              <a:stretch>
                <a:fillRect/>
              </a:stretch>
            </p:blipFill>
            <p:spPr>
              <a:xfrm>
                <a:off x="6276743" y="2907928"/>
                <a:ext cx="46764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1" name="Ink 30">
                <a:extLst>
                  <a:ext uri="{FF2B5EF4-FFF2-40B4-BE49-F238E27FC236}">
                    <a16:creationId xmlns:a16="http://schemas.microsoft.com/office/drawing/2014/main" id="{1958E85C-7471-4D49-063E-ED935CE00A16}"/>
                  </a:ext>
                </a:extLst>
              </p14:cNvPr>
              <p14:cNvContentPartPr/>
              <p14:nvPr/>
            </p14:nvContentPartPr>
            <p14:xfrm>
              <a:off x="9421979" y="5490785"/>
              <a:ext cx="382320" cy="610641"/>
            </p14:xfrm>
          </p:contentPart>
        </mc:Choice>
        <mc:Fallback xmlns="">
          <p:pic>
            <p:nvPicPr>
              <p:cNvPr id="31" name="Ink 30">
                <a:extLst>
                  <a:ext uri="{FF2B5EF4-FFF2-40B4-BE49-F238E27FC236}">
                    <a16:creationId xmlns:a16="http://schemas.microsoft.com/office/drawing/2014/main" id="{1958E85C-7471-4D49-063E-ED935CE00A16}"/>
                  </a:ext>
                </a:extLst>
              </p:cNvPr>
              <p:cNvPicPr/>
              <p:nvPr/>
            </p:nvPicPr>
            <p:blipFill>
              <a:blip r:embed="rId8"/>
              <a:stretch>
                <a:fillRect/>
              </a:stretch>
            </p:blipFill>
            <p:spPr>
              <a:xfrm>
                <a:off x="9415859" y="5484664"/>
                <a:ext cx="394560" cy="622883"/>
              </a:xfrm>
              <a:prstGeom prst="rect">
                <a:avLst/>
              </a:prstGeom>
            </p:spPr>
          </p:pic>
        </mc:Fallback>
      </mc:AlternateContent>
      <p:sp>
        <p:nvSpPr>
          <p:cNvPr id="32" name="TextBox 31">
            <a:extLst>
              <a:ext uri="{FF2B5EF4-FFF2-40B4-BE49-F238E27FC236}">
                <a16:creationId xmlns:a16="http://schemas.microsoft.com/office/drawing/2014/main" id="{9C9198E2-FC44-8EEC-7F3D-2D493877AA59}"/>
              </a:ext>
            </a:extLst>
          </p:cNvPr>
          <p:cNvSpPr txBox="1"/>
          <p:nvPr/>
        </p:nvSpPr>
        <p:spPr>
          <a:xfrm>
            <a:off x="4786192" y="1941818"/>
            <a:ext cx="6769117" cy="523220"/>
          </a:xfrm>
          <a:prstGeom prst="rect">
            <a:avLst/>
          </a:prstGeom>
          <a:noFill/>
        </p:spPr>
        <p:txBody>
          <a:bodyPr wrap="square" rtlCol="0">
            <a:spAutoFit/>
          </a:bodyPr>
          <a:lstStyle/>
          <a:p>
            <a:r>
              <a:rPr lang="en-US" sz="1400"/>
              <a:t>.plot is always points connected by lines, whether 2D or 3D.  So this is a parametric plot. On a lot of these, can do color maps via cmap = “something”.  </a:t>
            </a:r>
          </a:p>
        </p:txBody>
      </p:sp>
      <p:sp>
        <p:nvSpPr>
          <p:cNvPr id="34" name="TextBox 33">
            <a:extLst>
              <a:ext uri="{FF2B5EF4-FFF2-40B4-BE49-F238E27FC236}">
                <a16:creationId xmlns:a16="http://schemas.microsoft.com/office/drawing/2014/main" id="{4FCB5CC6-0DA5-FD8A-89DC-CA554EF34E4C}"/>
              </a:ext>
            </a:extLst>
          </p:cNvPr>
          <p:cNvSpPr txBox="1"/>
          <p:nvPr/>
        </p:nvSpPr>
        <p:spPr>
          <a:xfrm>
            <a:off x="6961238" y="2744967"/>
            <a:ext cx="3797617" cy="523220"/>
          </a:xfrm>
          <a:prstGeom prst="rect">
            <a:avLst/>
          </a:prstGeom>
          <a:noFill/>
        </p:spPr>
        <p:txBody>
          <a:bodyPr wrap="square">
            <a:spAutoFit/>
          </a:bodyPr>
          <a:lstStyle/>
          <a:p>
            <a:r>
              <a:rPr lang="en-US" sz="1400"/>
              <a:t>Can specify a colorlist via color = colorlist.  And specify size via s argument.</a:t>
            </a:r>
            <a:endParaRPr lang="en-US" sz="1600"/>
          </a:p>
        </p:txBody>
      </p:sp>
      <p:sp>
        <p:nvSpPr>
          <p:cNvPr id="35" name="TextBox 34">
            <a:extLst>
              <a:ext uri="{FF2B5EF4-FFF2-40B4-BE49-F238E27FC236}">
                <a16:creationId xmlns:a16="http://schemas.microsoft.com/office/drawing/2014/main" id="{813E7109-4B73-1B5F-1945-14F8837F4AF1}"/>
              </a:ext>
            </a:extLst>
          </p:cNvPr>
          <p:cNvSpPr txBox="1"/>
          <p:nvPr/>
        </p:nvSpPr>
        <p:spPr>
          <a:xfrm>
            <a:off x="7015972" y="6166286"/>
            <a:ext cx="4647492" cy="523220"/>
          </a:xfrm>
          <a:prstGeom prst="rect">
            <a:avLst/>
          </a:prstGeom>
          <a:noFill/>
        </p:spPr>
        <p:txBody>
          <a:bodyPr wrap="square" rtlCol="0">
            <a:spAutoFit/>
          </a:bodyPr>
          <a:lstStyle/>
          <a:p>
            <a:r>
              <a:rPr lang="en-US" sz="1400"/>
              <a:t>specifies the value range over which the color map is to be normalized.  So multiple plots can be referred to same map.</a:t>
            </a:r>
          </a:p>
        </p:txBody>
      </p:sp>
    </p:spTree>
    <p:extLst>
      <p:ext uri="{BB962C8B-B14F-4D97-AF65-F5344CB8AC3E}">
        <p14:creationId xmlns:p14="http://schemas.microsoft.com/office/powerpoint/2010/main" val="45283278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4208330" y="168494"/>
            <a:ext cx="3675430" cy="461665"/>
          </a:xfrm>
          <a:prstGeom prst="rect">
            <a:avLst/>
          </a:prstGeom>
          <a:noFill/>
        </p:spPr>
        <p:txBody>
          <a:bodyPr wrap="none" rtlCol="0">
            <a:spAutoFit/>
          </a:bodyPr>
          <a:lstStyle/>
          <a:p>
            <a:r>
              <a:rPr lang="en-US" sz="2400" b="1" u="sng">
                <a:solidFill>
                  <a:srgbClr val="FF0000"/>
                </a:solidFill>
              </a:rPr>
              <a:t>Matplotlib (figure, axes 3D)</a:t>
            </a:r>
          </a:p>
        </p:txBody>
      </p:sp>
      <p:sp>
        <p:nvSpPr>
          <p:cNvPr id="27" name="TextBox 26">
            <a:extLst>
              <a:ext uri="{FF2B5EF4-FFF2-40B4-BE49-F238E27FC236}">
                <a16:creationId xmlns:a16="http://schemas.microsoft.com/office/drawing/2014/main" id="{2802D29E-872B-4347-80B3-19F1413706A5}"/>
              </a:ext>
            </a:extLst>
          </p:cNvPr>
          <p:cNvSpPr txBox="1"/>
          <p:nvPr/>
        </p:nvSpPr>
        <p:spPr>
          <a:xfrm>
            <a:off x="271992" y="989477"/>
            <a:ext cx="11103931" cy="861774"/>
          </a:xfrm>
          <a:prstGeom prst="rect">
            <a:avLst/>
          </a:prstGeom>
          <a:noFill/>
        </p:spPr>
        <p:txBody>
          <a:bodyPr wrap="square" rtlCol="0">
            <a:spAutoFit/>
          </a:bodyPr>
          <a:lstStyle/>
          <a:p>
            <a:r>
              <a:rPr lang="en-US" b="1"/>
              <a:t>Lx Ly, Lz vs. X, Y, Z</a:t>
            </a:r>
          </a:p>
          <a:p>
            <a:r>
              <a:rPr lang="en-US" sz="1600"/>
              <a:t>Lx, Ly, Lz are 1D lists of the x, y, z coordinates of all the data points.  These are used for parametric plots.  And can get these the following way.  </a:t>
            </a:r>
          </a:p>
        </p:txBody>
      </p:sp>
      <p:sp>
        <p:nvSpPr>
          <p:cNvPr id="36" name="TextBox 35">
            <a:extLst>
              <a:ext uri="{FF2B5EF4-FFF2-40B4-BE49-F238E27FC236}">
                <a16:creationId xmlns:a16="http://schemas.microsoft.com/office/drawing/2014/main" id="{8536E7BA-AB1C-F73A-872F-959E2E1D0DCA}"/>
              </a:ext>
            </a:extLst>
          </p:cNvPr>
          <p:cNvSpPr txBox="1"/>
          <p:nvPr/>
        </p:nvSpPr>
        <p:spPr>
          <a:xfrm>
            <a:off x="271992" y="3864713"/>
            <a:ext cx="8911337" cy="338554"/>
          </a:xfrm>
          <a:prstGeom prst="rect">
            <a:avLst/>
          </a:prstGeom>
          <a:noFill/>
        </p:spPr>
        <p:txBody>
          <a:bodyPr wrap="square" rtlCol="0">
            <a:spAutoFit/>
          </a:bodyPr>
          <a:lstStyle/>
          <a:p>
            <a:r>
              <a:rPr lang="en-US" sz="1600"/>
              <a:t>On the other hand, for surface plots, we need a different set of points, X, Y, Z.  Can get this via, say:</a:t>
            </a:r>
          </a:p>
        </p:txBody>
      </p:sp>
      <p:sp>
        <p:nvSpPr>
          <p:cNvPr id="37" name="TextBox 36">
            <a:extLst>
              <a:ext uri="{FF2B5EF4-FFF2-40B4-BE49-F238E27FC236}">
                <a16:creationId xmlns:a16="http://schemas.microsoft.com/office/drawing/2014/main" id="{A98E69E1-6F10-63DA-69A5-101285C40A65}"/>
              </a:ext>
            </a:extLst>
          </p:cNvPr>
          <p:cNvSpPr txBox="1"/>
          <p:nvPr/>
        </p:nvSpPr>
        <p:spPr>
          <a:xfrm>
            <a:off x="271991" y="5789392"/>
            <a:ext cx="11103931" cy="584775"/>
          </a:xfrm>
          <a:prstGeom prst="rect">
            <a:avLst/>
          </a:prstGeom>
          <a:noFill/>
        </p:spPr>
        <p:txBody>
          <a:bodyPr wrap="square" rtlCol="0">
            <a:spAutoFit/>
          </a:bodyPr>
          <a:lstStyle/>
          <a:p>
            <a:r>
              <a:rPr lang="en-US" sz="1600"/>
              <a:t>If the Z(X,Y) thing isn’t working, you can unravel X and Y via X_ravel = X.ravel(), Y_ravel = Y.ravel().  Then calculate Z_ravel = numpy.array([Z(X_ravel[i], Y_ravel[i]) for i in range(len(X_ravel)]).  Then put Z in proper form via Z = Z_ravel.reshape(X.shape), say.</a:t>
            </a:r>
          </a:p>
        </p:txBody>
      </p:sp>
      <p:sp>
        <p:nvSpPr>
          <p:cNvPr id="38" name="TextBox 37">
            <a:extLst>
              <a:ext uri="{FF2B5EF4-FFF2-40B4-BE49-F238E27FC236}">
                <a16:creationId xmlns:a16="http://schemas.microsoft.com/office/drawing/2014/main" id="{59503B5B-4160-5C6F-E79A-D33F5CE99910}"/>
              </a:ext>
            </a:extLst>
          </p:cNvPr>
          <p:cNvSpPr txBox="1"/>
          <p:nvPr/>
        </p:nvSpPr>
        <p:spPr>
          <a:xfrm>
            <a:off x="1010511" y="1951372"/>
            <a:ext cx="4663802" cy="1569660"/>
          </a:xfrm>
          <a:prstGeom prst="rect">
            <a:avLst/>
          </a:prstGeom>
          <a:noFill/>
        </p:spPr>
        <p:txBody>
          <a:bodyPr wrap="square" rtlCol="0">
            <a:spAutoFit/>
          </a:bodyPr>
          <a:lstStyle/>
          <a:p>
            <a:r>
              <a:rPr lang="en-US" sz="1600"/>
              <a:t>Lx = [x(j) for j in range(N)]</a:t>
            </a:r>
          </a:p>
          <a:p>
            <a:r>
              <a:rPr lang="en-US" sz="1600"/>
              <a:t>Ly = [y(j) for j in range(N)]</a:t>
            </a:r>
          </a:p>
          <a:p>
            <a:r>
              <a:rPr lang="en-US" sz="1600"/>
              <a:t>Lz = [ ]</a:t>
            </a:r>
          </a:p>
          <a:p>
            <a:r>
              <a:rPr lang="en-US" sz="1600"/>
              <a:t>for x in Lx:</a:t>
            </a:r>
          </a:p>
          <a:p>
            <a:r>
              <a:rPr lang="en-US" sz="1600"/>
              <a:t>     for y in Ly:</a:t>
            </a:r>
          </a:p>
          <a:p>
            <a:r>
              <a:rPr lang="en-US" sz="1600"/>
              <a:t>          Lz.append(f(x,y)</a:t>
            </a:r>
          </a:p>
        </p:txBody>
      </p:sp>
      <p:sp>
        <p:nvSpPr>
          <p:cNvPr id="41" name="TextBox 40">
            <a:extLst>
              <a:ext uri="{FF2B5EF4-FFF2-40B4-BE49-F238E27FC236}">
                <a16:creationId xmlns:a16="http://schemas.microsoft.com/office/drawing/2014/main" id="{6C2793AF-4E8F-5A91-92A6-E75EF8590264}"/>
              </a:ext>
            </a:extLst>
          </p:cNvPr>
          <p:cNvSpPr txBox="1"/>
          <p:nvPr/>
        </p:nvSpPr>
        <p:spPr>
          <a:xfrm>
            <a:off x="913843" y="4300140"/>
            <a:ext cx="2428569" cy="1077218"/>
          </a:xfrm>
          <a:prstGeom prst="rect">
            <a:avLst/>
          </a:prstGeom>
          <a:noFill/>
        </p:spPr>
        <p:txBody>
          <a:bodyPr wrap="square" rtlCol="0">
            <a:spAutoFit/>
          </a:bodyPr>
          <a:lstStyle/>
          <a:p>
            <a:r>
              <a:rPr lang="en-US" sz="1600"/>
              <a:t>x = numpy.linspace(0,a,m)</a:t>
            </a:r>
          </a:p>
          <a:p>
            <a:r>
              <a:rPr lang="en-US" sz="1600"/>
              <a:t>y = numpy.linspace(0,b,n)</a:t>
            </a:r>
          </a:p>
          <a:p>
            <a:r>
              <a:rPr lang="en-US" sz="1600"/>
              <a:t>X, Y = numpy.meshgrid(x,y)</a:t>
            </a:r>
          </a:p>
          <a:p>
            <a:r>
              <a:rPr lang="en-US" sz="1600"/>
              <a:t>Z = f(X,Y)</a:t>
            </a:r>
          </a:p>
        </p:txBody>
      </p:sp>
    </p:spTree>
    <p:extLst>
      <p:ext uri="{BB962C8B-B14F-4D97-AF65-F5344CB8AC3E}">
        <p14:creationId xmlns:p14="http://schemas.microsoft.com/office/powerpoint/2010/main" val="1606724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89DB400-2999-4016-922F-89AE50A02377}"/>
              </a:ext>
            </a:extLst>
          </p:cNvPr>
          <p:cNvSpPr txBox="1"/>
          <p:nvPr/>
        </p:nvSpPr>
        <p:spPr>
          <a:xfrm>
            <a:off x="419693" y="1119155"/>
            <a:ext cx="4394903" cy="338554"/>
          </a:xfrm>
          <a:prstGeom prst="rect">
            <a:avLst/>
          </a:prstGeom>
          <a:noFill/>
        </p:spPr>
        <p:txBody>
          <a:bodyPr wrap="square" rtlCol="0">
            <a:spAutoFit/>
          </a:bodyPr>
          <a:lstStyle/>
          <a:p>
            <a:r>
              <a:rPr lang="en-US" sz="1600"/>
              <a:t>Here’s an example of automating a bunch of plots.</a:t>
            </a:r>
          </a:p>
        </p:txBody>
      </p:sp>
      <p:pic>
        <p:nvPicPr>
          <p:cNvPr id="2" name="Picture 1">
            <a:extLst>
              <a:ext uri="{FF2B5EF4-FFF2-40B4-BE49-F238E27FC236}">
                <a16:creationId xmlns:a16="http://schemas.microsoft.com/office/drawing/2014/main" id="{43197DFB-B81B-4D21-BC81-092C92499FC9}"/>
              </a:ext>
            </a:extLst>
          </p:cNvPr>
          <p:cNvPicPr>
            <a:picLocks noChangeAspect="1"/>
          </p:cNvPicPr>
          <p:nvPr/>
        </p:nvPicPr>
        <p:blipFill>
          <a:blip r:embed="rId2"/>
          <a:stretch>
            <a:fillRect/>
          </a:stretch>
        </p:blipFill>
        <p:spPr>
          <a:xfrm>
            <a:off x="447686" y="1925897"/>
            <a:ext cx="5067300" cy="3257550"/>
          </a:xfrm>
          <a:prstGeom prst="rect">
            <a:avLst/>
          </a:prstGeom>
        </p:spPr>
      </p:pic>
      <p:pic>
        <p:nvPicPr>
          <p:cNvPr id="4" name="Picture 3">
            <a:extLst>
              <a:ext uri="{FF2B5EF4-FFF2-40B4-BE49-F238E27FC236}">
                <a16:creationId xmlns:a16="http://schemas.microsoft.com/office/drawing/2014/main" id="{5608A10E-3CDD-4C9D-872E-5F823F478BC5}"/>
              </a:ext>
            </a:extLst>
          </p:cNvPr>
          <p:cNvPicPr>
            <a:picLocks noChangeAspect="1"/>
          </p:cNvPicPr>
          <p:nvPr/>
        </p:nvPicPr>
        <p:blipFill>
          <a:blip r:embed="rId3"/>
          <a:stretch>
            <a:fillRect/>
          </a:stretch>
        </p:blipFill>
        <p:spPr>
          <a:xfrm>
            <a:off x="6822037" y="1925897"/>
            <a:ext cx="4554541" cy="2911734"/>
          </a:xfrm>
          <a:prstGeom prst="rect">
            <a:avLst/>
          </a:prstGeom>
        </p:spPr>
      </p:pic>
      <p:sp>
        <p:nvSpPr>
          <p:cNvPr id="3" name="TextBox 2">
            <a:extLst>
              <a:ext uri="{FF2B5EF4-FFF2-40B4-BE49-F238E27FC236}">
                <a16:creationId xmlns:a16="http://schemas.microsoft.com/office/drawing/2014/main" id="{D66ADFFA-9BEC-C465-7F8B-621D23569EBC}"/>
              </a:ext>
            </a:extLst>
          </p:cNvPr>
          <p:cNvSpPr txBox="1"/>
          <p:nvPr/>
        </p:nvSpPr>
        <p:spPr>
          <a:xfrm>
            <a:off x="4972497" y="264366"/>
            <a:ext cx="889026" cy="461665"/>
          </a:xfrm>
          <a:prstGeom prst="rect">
            <a:avLst/>
          </a:prstGeom>
          <a:noFill/>
        </p:spPr>
        <p:txBody>
          <a:bodyPr wrap="none" rtlCol="0">
            <a:spAutoFit/>
          </a:bodyPr>
          <a:lstStyle/>
          <a:p>
            <a:r>
              <a:rPr lang="en-US" sz="2400" b="1" u="sng"/>
              <a:t>Pylab</a:t>
            </a:r>
            <a:endParaRPr lang="en-US" b="1" u="sng"/>
          </a:p>
        </p:txBody>
      </p:sp>
    </p:spTree>
    <p:extLst>
      <p:ext uri="{BB962C8B-B14F-4D97-AF65-F5344CB8AC3E}">
        <p14:creationId xmlns:p14="http://schemas.microsoft.com/office/powerpoint/2010/main" val="92042270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4208330" y="168494"/>
            <a:ext cx="3675430" cy="461665"/>
          </a:xfrm>
          <a:prstGeom prst="rect">
            <a:avLst/>
          </a:prstGeom>
          <a:noFill/>
        </p:spPr>
        <p:txBody>
          <a:bodyPr wrap="none" rtlCol="0">
            <a:spAutoFit/>
          </a:bodyPr>
          <a:lstStyle/>
          <a:p>
            <a:r>
              <a:rPr lang="en-US" sz="2400" b="1" u="sng">
                <a:solidFill>
                  <a:srgbClr val="FF0000"/>
                </a:solidFill>
              </a:rPr>
              <a:t>Matplotlib (figure, axes 3D)</a:t>
            </a:r>
          </a:p>
        </p:txBody>
      </p:sp>
      <p:sp>
        <p:nvSpPr>
          <p:cNvPr id="4" name="TextBox 3">
            <a:extLst>
              <a:ext uri="{FF2B5EF4-FFF2-40B4-BE49-F238E27FC236}">
                <a16:creationId xmlns:a16="http://schemas.microsoft.com/office/drawing/2014/main" id="{1B4C283E-C6F5-487E-ADA4-E0E286084A92}"/>
              </a:ext>
            </a:extLst>
          </p:cNvPr>
          <p:cNvSpPr txBox="1"/>
          <p:nvPr/>
        </p:nvSpPr>
        <p:spPr>
          <a:xfrm>
            <a:off x="6201166" y="1976943"/>
            <a:ext cx="3337490" cy="584775"/>
          </a:xfrm>
          <a:prstGeom prst="rect">
            <a:avLst/>
          </a:prstGeom>
          <a:noFill/>
          <a:ln w="19050">
            <a:solidFill>
              <a:srgbClr val="00B050"/>
            </a:solidFill>
          </a:ln>
        </p:spPr>
        <p:txBody>
          <a:bodyPr wrap="square" rtlCol="0">
            <a:spAutoFit/>
          </a:bodyPr>
          <a:lstStyle/>
          <a:p>
            <a:r>
              <a:rPr lang="en-US" sz="1600"/>
              <a:t>can convert X, Y, Z to 1D lists if necessary via, e.g.: Lx = X.reshape(-1).</a:t>
            </a:r>
          </a:p>
        </p:txBody>
      </p:sp>
      <p:pic>
        <p:nvPicPr>
          <p:cNvPr id="7" name="Picture 6">
            <a:extLst>
              <a:ext uri="{FF2B5EF4-FFF2-40B4-BE49-F238E27FC236}">
                <a16:creationId xmlns:a16="http://schemas.microsoft.com/office/drawing/2014/main" id="{A295F22C-4B7A-5213-D110-700F42896211}"/>
              </a:ext>
            </a:extLst>
          </p:cNvPr>
          <p:cNvPicPr>
            <a:picLocks noChangeAspect="1"/>
          </p:cNvPicPr>
          <p:nvPr/>
        </p:nvPicPr>
        <p:blipFill>
          <a:blip r:embed="rId2"/>
          <a:stretch>
            <a:fillRect/>
          </a:stretch>
        </p:blipFill>
        <p:spPr>
          <a:xfrm>
            <a:off x="600433" y="3437460"/>
            <a:ext cx="2120047" cy="2108069"/>
          </a:xfrm>
          <a:prstGeom prst="rect">
            <a:avLst/>
          </a:prstGeom>
        </p:spPr>
      </p:pic>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8B827902-093F-F4B5-6C38-F657C0E73C3E}"/>
                  </a:ext>
                </a:extLst>
              </p14:cNvPr>
              <p14:cNvContentPartPr/>
              <p14:nvPr/>
            </p14:nvContentPartPr>
            <p14:xfrm>
              <a:off x="663791" y="5463752"/>
              <a:ext cx="360" cy="360"/>
            </p14:xfrm>
          </p:contentPart>
        </mc:Choice>
        <mc:Fallback xmlns="">
          <p:pic>
            <p:nvPicPr>
              <p:cNvPr id="8" name="Ink 7">
                <a:extLst>
                  <a:ext uri="{FF2B5EF4-FFF2-40B4-BE49-F238E27FC236}">
                    <a16:creationId xmlns:a16="http://schemas.microsoft.com/office/drawing/2014/main" id="{8B827902-093F-F4B5-6C38-F657C0E73C3E}"/>
                  </a:ext>
                </a:extLst>
              </p:cNvPr>
              <p:cNvPicPr/>
              <p:nvPr/>
            </p:nvPicPr>
            <p:blipFill>
              <a:blip r:embed="rId4"/>
              <a:stretch>
                <a:fillRect/>
              </a:stretch>
            </p:blipFill>
            <p:spPr>
              <a:xfrm>
                <a:off x="600791" y="5400752"/>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80D223AF-E6C2-30BB-2DF8-820C003FB512}"/>
                  </a:ext>
                </a:extLst>
              </p14:cNvPr>
              <p14:cNvContentPartPr/>
              <p14:nvPr/>
            </p14:nvContentPartPr>
            <p14:xfrm>
              <a:off x="663791" y="5218232"/>
              <a:ext cx="360" cy="360"/>
            </p14:xfrm>
          </p:contentPart>
        </mc:Choice>
        <mc:Fallback xmlns="">
          <p:pic>
            <p:nvPicPr>
              <p:cNvPr id="9" name="Ink 8">
                <a:extLst>
                  <a:ext uri="{FF2B5EF4-FFF2-40B4-BE49-F238E27FC236}">
                    <a16:creationId xmlns:a16="http://schemas.microsoft.com/office/drawing/2014/main" id="{80D223AF-E6C2-30BB-2DF8-820C003FB512}"/>
                  </a:ext>
                </a:extLst>
              </p:cNvPr>
              <p:cNvPicPr/>
              <p:nvPr/>
            </p:nvPicPr>
            <p:blipFill>
              <a:blip r:embed="rId4"/>
              <a:stretch>
                <a:fillRect/>
              </a:stretch>
            </p:blipFill>
            <p:spPr>
              <a:xfrm>
                <a:off x="600791" y="5155232"/>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0" name="Ink 9">
                <a:extLst>
                  <a:ext uri="{FF2B5EF4-FFF2-40B4-BE49-F238E27FC236}">
                    <a16:creationId xmlns:a16="http://schemas.microsoft.com/office/drawing/2014/main" id="{C7590BD8-2E4C-4192-70DE-C5B042ED23C3}"/>
                  </a:ext>
                </a:extLst>
              </p14:cNvPr>
              <p14:cNvContentPartPr/>
              <p14:nvPr/>
            </p14:nvContentPartPr>
            <p14:xfrm>
              <a:off x="682039" y="4945464"/>
              <a:ext cx="360" cy="360"/>
            </p14:xfrm>
          </p:contentPart>
        </mc:Choice>
        <mc:Fallback xmlns="">
          <p:pic>
            <p:nvPicPr>
              <p:cNvPr id="10" name="Ink 9">
                <a:extLst>
                  <a:ext uri="{FF2B5EF4-FFF2-40B4-BE49-F238E27FC236}">
                    <a16:creationId xmlns:a16="http://schemas.microsoft.com/office/drawing/2014/main" id="{C7590BD8-2E4C-4192-70DE-C5B042ED23C3}"/>
                  </a:ext>
                </a:extLst>
              </p:cNvPr>
              <p:cNvPicPr/>
              <p:nvPr/>
            </p:nvPicPr>
            <p:blipFill>
              <a:blip r:embed="rId4"/>
              <a:stretch>
                <a:fillRect/>
              </a:stretch>
            </p:blipFill>
            <p:spPr>
              <a:xfrm>
                <a:off x="619039" y="4882464"/>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2F9D2D39-99BB-6749-0E3F-F7FD64E266A0}"/>
                  </a:ext>
                </a:extLst>
              </p14:cNvPr>
              <p14:cNvContentPartPr/>
              <p14:nvPr/>
            </p14:nvContentPartPr>
            <p14:xfrm>
              <a:off x="691871" y="4690472"/>
              <a:ext cx="360" cy="360"/>
            </p14:xfrm>
          </p:contentPart>
        </mc:Choice>
        <mc:Fallback xmlns="">
          <p:pic>
            <p:nvPicPr>
              <p:cNvPr id="11" name="Ink 10">
                <a:extLst>
                  <a:ext uri="{FF2B5EF4-FFF2-40B4-BE49-F238E27FC236}">
                    <a16:creationId xmlns:a16="http://schemas.microsoft.com/office/drawing/2014/main" id="{2F9D2D39-99BB-6749-0E3F-F7FD64E266A0}"/>
                  </a:ext>
                </a:extLst>
              </p:cNvPr>
              <p:cNvPicPr/>
              <p:nvPr/>
            </p:nvPicPr>
            <p:blipFill>
              <a:blip r:embed="rId4"/>
              <a:stretch>
                <a:fillRect/>
              </a:stretch>
            </p:blipFill>
            <p:spPr>
              <a:xfrm>
                <a:off x="628871" y="4627472"/>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 name="Ink 11">
                <a:extLst>
                  <a:ext uri="{FF2B5EF4-FFF2-40B4-BE49-F238E27FC236}">
                    <a16:creationId xmlns:a16="http://schemas.microsoft.com/office/drawing/2014/main" id="{1A8801CC-D287-159B-6549-7A21C2ED2966}"/>
                  </a:ext>
                </a:extLst>
              </p14:cNvPr>
              <p14:cNvContentPartPr/>
              <p14:nvPr/>
            </p14:nvContentPartPr>
            <p14:xfrm>
              <a:off x="691871" y="4464864"/>
              <a:ext cx="360" cy="360"/>
            </p14:xfrm>
          </p:contentPart>
        </mc:Choice>
        <mc:Fallback xmlns="">
          <p:pic>
            <p:nvPicPr>
              <p:cNvPr id="12" name="Ink 11">
                <a:extLst>
                  <a:ext uri="{FF2B5EF4-FFF2-40B4-BE49-F238E27FC236}">
                    <a16:creationId xmlns:a16="http://schemas.microsoft.com/office/drawing/2014/main" id="{1A8801CC-D287-159B-6549-7A21C2ED2966}"/>
                  </a:ext>
                </a:extLst>
              </p:cNvPr>
              <p:cNvPicPr/>
              <p:nvPr/>
            </p:nvPicPr>
            <p:blipFill>
              <a:blip r:embed="rId4"/>
              <a:stretch>
                <a:fillRect/>
              </a:stretch>
            </p:blipFill>
            <p:spPr>
              <a:xfrm>
                <a:off x="628871" y="4401864"/>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 name="Ink 12">
                <a:extLst>
                  <a:ext uri="{FF2B5EF4-FFF2-40B4-BE49-F238E27FC236}">
                    <a16:creationId xmlns:a16="http://schemas.microsoft.com/office/drawing/2014/main" id="{EC56C568-D4BC-A4AD-5138-41B7A4377374}"/>
                  </a:ext>
                </a:extLst>
              </p14:cNvPr>
              <p14:cNvContentPartPr/>
              <p14:nvPr/>
            </p14:nvContentPartPr>
            <p14:xfrm>
              <a:off x="908591" y="5462808"/>
              <a:ext cx="360" cy="360"/>
            </p14:xfrm>
          </p:contentPart>
        </mc:Choice>
        <mc:Fallback xmlns="">
          <p:pic>
            <p:nvPicPr>
              <p:cNvPr id="13" name="Ink 12">
                <a:extLst>
                  <a:ext uri="{FF2B5EF4-FFF2-40B4-BE49-F238E27FC236}">
                    <a16:creationId xmlns:a16="http://schemas.microsoft.com/office/drawing/2014/main" id="{EC56C568-D4BC-A4AD-5138-41B7A4377374}"/>
                  </a:ext>
                </a:extLst>
              </p:cNvPr>
              <p:cNvPicPr/>
              <p:nvPr/>
            </p:nvPicPr>
            <p:blipFill>
              <a:blip r:embed="rId10"/>
              <a:stretch>
                <a:fillRect/>
              </a:stretch>
            </p:blipFill>
            <p:spPr>
              <a:xfrm>
                <a:off x="845591" y="5399808"/>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4" name="Ink 13">
                <a:extLst>
                  <a:ext uri="{FF2B5EF4-FFF2-40B4-BE49-F238E27FC236}">
                    <a16:creationId xmlns:a16="http://schemas.microsoft.com/office/drawing/2014/main" id="{C638FFCA-638C-EB26-B1C1-4AB8FCC9CBA8}"/>
                  </a:ext>
                </a:extLst>
              </p14:cNvPr>
              <p14:cNvContentPartPr/>
              <p14:nvPr/>
            </p14:nvContentPartPr>
            <p14:xfrm>
              <a:off x="928031" y="5218232"/>
              <a:ext cx="360" cy="360"/>
            </p14:xfrm>
          </p:contentPart>
        </mc:Choice>
        <mc:Fallback xmlns="">
          <p:pic>
            <p:nvPicPr>
              <p:cNvPr id="14" name="Ink 13">
                <a:extLst>
                  <a:ext uri="{FF2B5EF4-FFF2-40B4-BE49-F238E27FC236}">
                    <a16:creationId xmlns:a16="http://schemas.microsoft.com/office/drawing/2014/main" id="{C638FFCA-638C-EB26-B1C1-4AB8FCC9CBA8}"/>
                  </a:ext>
                </a:extLst>
              </p:cNvPr>
              <p:cNvPicPr/>
              <p:nvPr/>
            </p:nvPicPr>
            <p:blipFill>
              <a:blip r:embed="rId10"/>
              <a:stretch>
                <a:fillRect/>
              </a:stretch>
            </p:blipFill>
            <p:spPr>
              <a:xfrm>
                <a:off x="865031" y="5155232"/>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5" name="Ink 14">
                <a:extLst>
                  <a:ext uri="{FF2B5EF4-FFF2-40B4-BE49-F238E27FC236}">
                    <a16:creationId xmlns:a16="http://schemas.microsoft.com/office/drawing/2014/main" id="{F22C254F-88EE-895B-D59E-74A0EF5CE551}"/>
                  </a:ext>
                </a:extLst>
              </p14:cNvPr>
              <p14:cNvContentPartPr/>
              <p14:nvPr/>
            </p14:nvContentPartPr>
            <p14:xfrm>
              <a:off x="917951" y="4973432"/>
              <a:ext cx="360" cy="360"/>
            </p14:xfrm>
          </p:contentPart>
        </mc:Choice>
        <mc:Fallback xmlns="">
          <p:pic>
            <p:nvPicPr>
              <p:cNvPr id="15" name="Ink 14">
                <a:extLst>
                  <a:ext uri="{FF2B5EF4-FFF2-40B4-BE49-F238E27FC236}">
                    <a16:creationId xmlns:a16="http://schemas.microsoft.com/office/drawing/2014/main" id="{F22C254F-88EE-895B-D59E-74A0EF5CE551}"/>
                  </a:ext>
                </a:extLst>
              </p:cNvPr>
              <p:cNvPicPr/>
              <p:nvPr/>
            </p:nvPicPr>
            <p:blipFill>
              <a:blip r:embed="rId10"/>
              <a:stretch>
                <a:fillRect/>
              </a:stretch>
            </p:blipFill>
            <p:spPr>
              <a:xfrm>
                <a:off x="854951" y="4910432"/>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 name="Ink 15">
                <a:extLst>
                  <a:ext uri="{FF2B5EF4-FFF2-40B4-BE49-F238E27FC236}">
                    <a16:creationId xmlns:a16="http://schemas.microsoft.com/office/drawing/2014/main" id="{6320218E-D2FC-2E4A-5AE6-44785DE59738}"/>
                  </a:ext>
                </a:extLst>
              </p14:cNvPr>
              <p14:cNvContentPartPr/>
              <p14:nvPr/>
            </p14:nvContentPartPr>
            <p14:xfrm>
              <a:off x="926615" y="4709192"/>
              <a:ext cx="360" cy="360"/>
            </p14:xfrm>
          </p:contentPart>
        </mc:Choice>
        <mc:Fallback xmlns="">
          <p:pic>
            <p:nvPicPr>
              <p:cNvPr id="16" name="Ink 15">
                <a:extLst>
                  <a:ext uri="{FF2B5EF4-FFF2-40B4-BE49-F238E27FC236}">
                    <a16:creationId xmlns:a16="http://schemas.microsoft.com/office/drawing/2014/main" id="{6320218E-D2FC-2E4A-5AE6-44785DE59738}"/>
                  </a:ext>
                </a:extLst>
              </p:cNvPr>
              <p:cNvPicPr/>
              <p:nvPr/>
            </p:nvPicPr>
            <p:blipFill>
              <a:blip r:embed="rId10"/>
              <a:stretch>
                <a:fillRect/>
              </a:stretch>
            </p:blipFill>
            <p:spPr>
              <a:xfrm>
                <a:off x="863615" y="4646192"/>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8" name="Ink 17">
                <a:extLst>
                  <a:ext uri="{FF2B5EF4-FFF2-40B4-BE49-F238E27FC236}">
                    <a16:creationId xmlns:a16="http://schemas.microsoft.com/office/drawing/2014/main" id="{095D1DA6-E5E1-ACC6-1958-D5F6A6AC4AEB}"/>
                  </a:ext>
                </a:extLst>
              </p14:cNvPr>
              <p14:cNvContentPartPr/>
              <p14:nvPr/>
            </p14:nvContentPartPr>
            <p14:xfrm>
              <a:off x="928031" y="4483112"/>
              <a:ext cx="360" cy="360"/>
            </p14:xfrm>
          </p:contentPart>
        </mc:Choice>
        <mc:Fallback xmlns="">
          <p:pic>
            <p:nvPicPr>
              <p:cNvPr id="18" name="Ink 17">
                <a:extLst>
                  <a:ext uri="{FF2B5EF4-FFF2-40B4-BE49-F238E27FC236}">
                    <a16:creationId xmlns:a16="http://schemas.microsoft.com/office/drawing/2014/main" id="{095D1DA6-E5E1-ACC6-1958-D5F6A6AC4AEB}"/>
                  </a:ext>
                </a:extLst>
              </p:cNvPr>
              <p:cNvPicPr/>
              <p:nvPr/>
            </p:nvPicPr>
            <p:blipFill>
              <a:blip r:embed="rId10"/>
              <a:stretch>
                <a:fillRect/>
              </a:stretch>
            </p:blipFill>
            <p:spPr>
              <a:xfrm>
                <a:off x="865031" y="4420112"/>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9" name="Ink 18">
                <a:extLst>
                  <a:ext uri="{FF2B5EF4-FFF2-40B4-BE49-F238E27FC236}">
                    <a16:creationId xmlns:a16="http://schemas.microsoft.com/office/drawing/2014/main" id="{C3B42609-D497-34E0-D0CF-FA829EAD8F9F}"/>
                  </a:ext>
                </a:extLst>
              </p14:cNvPr>
              <p14:cNvContentPartPr/>
              <p14:nvPr/>
            </p14:nvContentPartPr>
            <p14:xfrm>
              <a:off x="1154111" y="5446088"/>
              <a:ext cx="360" cy="360"/>
            </p14:xfrm>
          </p:contentPart>
        </mc:Choice>
        <mc:Fallback xmlns="">
          <p:pic>
            <p:nvPicPr>
              <p:cNvPr id="19" name="Ink 18">
                <a:extLst>
                  <a:ext uri="{FF2B5EF4-FFF2-40B4-BE49-F238E27FC236}">
                    <a16:creationId xmlns:a16="http://schemas.microsoft.com/office/drawing/2014/main" id="{C3B42609-D497-34E0-D0CF-FA829EAD8F9F}"/>
                  </a:ext>
                </a:extLst>
              </p:cNvPr>
              <p:cNvPicPr/>
              <p:nvPr/>
            </p:nvPicPr>
            <p:blipFill>
              <a:blip r:embed="rId16"/>
              <a:stretch>
                <a:fillRect/>
              </a:stretch>
            </p:blipFill>
            <p:spPr>
              <a:xfrm>
                <a:off x="1091111" y="5383088"/>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0" name="Ink 19">
                <a:extLst>
                  <a:ext uri="{FF2B5EF4-FFF2-40B4-BE49-F238E27FC236}">
                    <a16:creationId xmlns:a16="http://schemas.microsoft.com/office/drawing/2014/main" id="{2BA5C6A2-BC32-64EB-37F7-D0A99D9FBF2F}"/>
                  </a:ext>
                </a:extLst>
              </p14:cNvPr>
              <p14:cNvContentPartPr/>
              <p14:nvPr/>
            </p14:nvContentPartPr>
            <p14:xfrm>
              <a:off x="1164055" y="5209344"/>
              <a:ext cx="360" cy="360"/>
            </p14:xfrm>
          </p:contentPart>
        </mc:Choice>
        <mc:Fallback xmlns="">
          <p:pic>
            <p:nvPicPr>
              <p:cNvPr id="20" name="Ink 19">
                <a:extLst>
                  <a:ext uri="{FF2B5EF4-FFF2-40B4-BE49-F238E27FC236}">
                    <a16:creationId xmlns:a16="http://schemas.microsoft.com/office/drawing/2014/main" id="{2BA5C6A2-BC32-64EB-37F7-D0A99D9FBF2F}"/>
                  </a:ext>
                </a:extLst>
              </p:cNvPr>
              <p:cNvPicPr/>
              <p:nvPr/>
            </p:nvPicPr>
            <p:blipFill>
              <a:blip r:embed="rId16"/>
              <a:stretch>
                <a:fillRect/>
              </a:stretch>
            </p:blipFill>
            <p:spPr>
              <a:xfrm>
                <a:off x="1101055" y="5146344"/>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1" name="Ink 20">
                <a:extLst>
                  <a:ext uri="{FF2B5EF4-FFF2-40B4-BE49-F238E27FC236}">
                    <a16:creationId xmlns:a16="http://schemas.microsoft.com/office/drawing/2014/main" id="{8274C6F9-B8AD-CC24-F7FF-83BA4E5E0F62}"/>
                  </a:ext>
                </a:extLst>
              </p14:cNvPr>
              <p14:cNvContentPartPr/>
              <p14:nvPr/>
            </p14:nvContentPartPr>
            <p14:xfrm>
              <a:off x="1164527" y="4956240"/>
              <a:ext cx="360" cy="360"/>
            </p14:xfrm>
          </p:contentPart>
        </mc:Choice>
        <mc:Fallback xmlns="">
          <p:pic>
            <p:nvPicPr>
              <p:cNvPr id="21" name="Ink 20">
                <a:extLst>
                  <a:ext uri="{FF2B5EF4-FFF2-40B4-BE49-F238E27FC236}">
                    <a16:creationId xmlns:a16="http://schemas.microsoft.com/office/drawing/2014/main" id="{8274C6F9-B8AD-CC24-F7FF-83BA4E5E0F62}"/>
                  </a:ext>
                </a:extLst>
              </p:cNvPr>
              <p:cNvPicPr/>
              <p:nvPr/>
            </p:nvPicPr>
            <p:blipFill>
              <a:blip r:embed="rId16"/>
              <a:stretch>
                <a:fillRect/>
              </a:stretch>
            </p:blipFill>
            <p:spPr>
              <a:xfrm>
                <a:off x="1101527" y="4893240"/>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2" name="Ink 21">
                <a:extLst>
                  <a:ext uri="{FF2B5EF4-FFF2-40B4-BE49-F238E27FC236}">
                    <a16:creationId xmlns:a16="http://schemas.microsoft.com/office/drawing/2014/main" id="{97E46E71-F22F-C6FF-7F24-7C3070853667}"/>
                  </a:ext>
                </a:extLst>
              </p14:cNvPr>
              <p14:cNvContentPartPr/>
              <p14:nvPr/>
            </p14:nvContentPartPr>
            <p14:xfrm>
              <a:off x="1163943" y="4711192"/>
              <a:ext cx="360" cy="360"/>
            </p14:xfrm>
          </p:contentPart>
        </mc:Choice>
        <mc:Fallback xmlns="">
          <p:pic>
            <p:nvPicPr>
              <p:cNvPr id="22" name="Ink 21">
                <a:extLst>
                  <a:ext uri="{FF2B5EF4-FFF2-40B4-BE49-F238E27FC236}">
                    <a16:creationId xmlns:a16="http://schemas.microsoft.com/office/drawing/2014/main" id="{97E46E71-F22F-C6FF-7F24-7C3070853667}"/>
                  </a:ext>
                </a:extLst>
              </p:cNvPr>
              <p:cNvPicPr/>
              <p:nvPr/>
            </p:nvPicPr>
            <p:blipFill>
              <a:blip r:embed="rId16"/>
              <a:stretch>
                <a:fillRect/>
              </a:stretch>
            </p:blipFill>
            <p:spPr>
              <a:xfrm>
                <a:off x="1100943" y="4648192"/>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3" name="Ink 22">
                <a:extLst>
                  <a:ext uri="{FF2B5EF4-FFF2-40B4-BE49-F238E27FC236}">
                    <a16:creationId xmlns:a16="http://schemas.microsoft.com/office/drawing/2014/main" id="{C474CFCC-7D53-A9C4-05E3-14C1B1946C58}"/>
                  </a:ext>
                </a:extLst>
              </p14:cNvPr>
              <p14:cNvContentPartPr/>
              <p14:nvPr/>
            </p14:nvContentPartPr>
            <p14:xfrm>
              <a:off x="1154111" y="4483112"/>
              <a:ext cx="360" cy="360"/>
            </p14:xfrm>
          </p:contentPart>
        </mc:Choice>
        <mc:Fallback xmlns="">
          <p:pic>
            <p:nvPicPr>
              <p:cNvPr id="23" name="Ink 22">
                <a:extLst>
                  <a:ext uri="{FF2B5EF4-FFF2-40B4-BE49-F238E27FC236}">
                    <a16:creationId xmlns:a16="http://schemas.microsoft.com/office/drawing/2014/main" id="{C474CFCC-7D53-A9C4-05E3-14C1B1946C58}"/>
                  </a:ext>
                </a:extLst>
              </p:cNvPr>
              <p:cNvPicPr/>
              <p:nvPr/>
            </p:nvPicPr>
            <p:blipFill>
              <a:blip r:embed="rId16"/>
              <a:stretch>
                <a:fillRect/>
              </a:stretch>
            </p:blipFill>
            <p:spPr>
              <a:xfrm>
                <a:off x="1091111" y="4420112"/>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4" name="Ink 23">
                <a:extLst>
                  <a:ext uri="{FF2B5EF4-FFF2-40B4-BE49-F238E27FC236}">
                    <a16:creationId xmlns:a16="http://schemas.microsoft.com/office/drawing/2014/main" id="{CF4C2781-413D-9184-018E-DC51048899C3}"/>
                  </a:ext>
                </a:extLst>
              </p14:cNvPr>
              <p14:cNvContentPartPr/>
              <p14:nvPr/>
            </p14:nvContentPartPr>
            <p14:xfrm>
              <a:off x="1398911" y="5444672"/>
              <a:ext cx="360" cy="360"/>
            </p14:xfrm>
          </p:contentPart>
        </mc:Choice>
        <mc:Fallback xmlns="">
          <p:pic>
            <p:nvPicPr>
              <p:cNvPr id="24" name="Ink 23">
                <a:extLst>
                  <a:ext uri="{FF2B5EF4-FFF2-40B4-BE49-F238E27FC236}">
                    <a16:creationId xmlns:a16="http://schemas.microsoft.com/office/drawing/2014/main" id="{CF4C2781-413D-9184-018E-DC51048899C3}"/>
                  </a:ext>
                </a:extLst>
              </p:cNvPr>
              <p:cNvPicPr/>
              <p:nvPr/>
            </p:nvPicPr>
            <p:blipFill>
              <a:blip r:embed="rId22"/>
              <a:stretch>
                <a:fillRect/>
              </a:stretch>
            </p:blipFill>
            <p:spPr>
              <a:xfrm>
                <a:off x="1335911" y="5381672"/>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5" name="Ink 24">
                <a:extLst>
                  <a:ext uri="{FF2B5EF4-FFF2-40B4-BE49-F238E27FC236}">
                    <a16:creationId xmlns:a16="http://schemas.microsoft.com/office/drawing/2014/main" id="{5172A464-59B9-7E83-6333-30C9B3D58FCD}"/>
                  </a:ext>
                </a:extLst>
              </p14:cNvPr>
              <p14:cNvContentPartPr/>
              <p14:nvPr/>
            </p14:nvContentPartPr>
            <p14:xfrm>
              <a:off x="1389551" y="5237312"/>
              <a:ext cx="360" cy="360"/>
            </p14:xfrm>
          </p:contentPart>
        </mc:Choice>
        <mc:Fallback xmlns="">
          <p:pic>
            <p:nvPicPr>
              <p:cNvPr id="25" name="Ink 24">
                <a:extLst>
                  <a:ext uri="{FF2B5EF4-FFF2-40B4-BE49-F238E27FC236}">
                    <a16:creationId xmlns:a16="http://schemas.microsoft.com/office/drawing/2014/main" id="{5172A464-59B9-7E83-6333-30C9B3D58FCD}"/>
                  </a:ext>
                </a:extLst>
              </p:cNvPr>
              <p:cNvPicPr/>
              <p:nvPr/>
            </p:nvPicPr>
            <p:blipFill>
              <a:blip r:embed="rId22"/>
              <a:stretch>
                <a:fillRect/>
              </a:stretch>
            </p:blipFill>
            <p:spPr>
              <a:xfrm>
                <a:off x="1326551" y="5174312"/>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8" name="Ink 27">
                <a:extLst>
                  <a:ext uri="{FF2B5EF4-FFF2-40B4-BE49-F238E27FC236}">
                    <a16:creationId xmlns:a16="http://schemas.microsoft.com/office/drawing/2014/main" id="{2FEB24B1-8A87-EB38-3F82-9C6B0D19CE86}"/>
                  </a:ext>
                </a:extLst>
              </p14:cNvPr>
              <p14:cNvContentPartPr/>
              <p14:nvPr/>
            </p14:nvContentPartPr>
            <p14:xfrm>
              <a:off x="1389551" y="4944632"/>
              <a:ext cx="360" cy="360"/>
            </p14:xfrm>
          </p:contentPart>
        </mc:Choice>
        <mc:Fallback xmlns="">
          <p:pic>
            <p:nvPicPr>
              <p:cNvPr id="28" name="Ink 27">
                <a:extLst>
                  <a:ext uri="{FF2B5EF4-FFF2-40B4-BE49-F238E27FC236}">
                    <a16:creationId xmlns:a16="http://schemas.microsoft.com/office/drawing/2014/main" id="{2FEB24B1-8A87-EB38-3F82-9C6B0D19CE86}"/>
                  </a:ext>
                </a:extLst>
              </p:cNvPr>
              <p:cNvPicPr/>
              <p:nvPr/>
            </p:nvPicPr>
            <p:blipFill>
              <a:blip r:embed="rId22"/>
              <a:stretch>
                <a:fillRect/>
              </a:stretch>
            </p:blipFill>
            <p:spPr>
              <a:xfrm>
                <a:off x="1326551" y="4881632"/>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9" name="Ink 28">
                <a:extLst>
                  <a:ext uri="{FF2B5EF4-FFF2-40B4-BE49-F238E27FC236}">
                    <a16:creationId xmlns:a16="http://schemas.microsoft.com/office/drawing/2014/main" id="{E1B50237-6D62-E25D-ACCC-E6103189137A}"/>
                  </a:ext>
                </a:extLst>
              </p14:cNvPr>
              <p14:cNvContentPartPr/>
              <p14:nvPr/>
            </p14:nvContentPartPr>
            <p14:xfrm>
              <a:off x="1389551" y="4699832"/>
              <a:ext cx="360" cy="360"/>
            </p14:xfrm>
          </p:contentPart>
        </mc:Choice>
        <mc:Fallback xmlns="">
          <p:pic>
            <p:nvPicPr>
              <p:cNvPr id="29" name="Ink 28">
                <a:extLst>
                  <a:ext uri="{FF2B5EF4-FFF2-40B4-BE49-F238E27FC236}">
                    <a16:creationId xmlns:a16="http://schemas.microsoft.com/office/drawing/2014/main" id="{E1B50237-6D62-E25D-ACCC-E6103189137A}"/>
                  </a:ext>
                </a:extLst>
              </p:cNvPr>
              <p:cNvPicPr/>
              <p:nvPr/>
            </p:nvPicPr>
            <p:blipFill>
              <a:blip r:embed="rId22"/>
              <a:stretch>
                <a:fillRect/>
              </a:stretch>
            </p:blipFill>
            <p:spPr>
              <a:xfrm>
                <a:off x="1326551" y="4636832"/>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0" name="Ink 29">
                <a:extLst>
                  <a:ext uri="{FF2B5EF4-FFF2-40B4-BE49-F238E27FC236}">
                    <a16:creationId xmlns:a16="http://schemas.microsoft.com/office/drawing/2014/main" id="{DC2D430A-747A-C8E4-F3B0-2AD535171842}"/>
                  </a:ext>
                </a:extLst>
              </p14:cNvPr>
              <p14:cNvContentPartPr/>
              <p14:nvPr/>
            </p14:nvContentPartPr>
            <p14:xfrm>
              <a:off x="1389551" y="4464392"/>
              <a:ext cx="360" cy="360"/>
            </p14:xfrm>
          </p:contentPart>
        </mc:Choice>
        <mc:Fallback xmlns="">
          <p:pic>
            <p:nvPicPr>
              <p:cNvPr id="30" name="Ink 29">
                <a:extLst>
                  <a:ext uri="{FF2B5EF4-FFF2-40B4-BE49-F238E27FC236}">
                    <a16:creationId xmlns:a16="http://schemas.microsoft.com/office/drawing/2014/main" id="{DC2D430A-747A-C8E4-F3B0-2AD535171842}"/>
                  </a:ext>
                </a:extLst>
              </p:cNvPr>
              <p:cNvPicPr/>
              <p:nvPr/>
            </p:nvPicPr>
            <p:blipFill>
              <a:blip r:embed="rId22"/>
              <a:stretch>
                <a:fillRect/>
              </a:stretch>
            </p:blipFill>
            <p:spPr>
              <a:xfrm>
                <a:off x="1326551" y="4401392"/>
                <a:ext cx="126000" cy="126000"/>
              </a:xfrm>
              <a:prstGeom prst="rect">
                <a:avLst/>
              </a:prstGeom>
            </p:spPr>
          </p:pic>
        </mc:Fallback>
      </mc:AlternateContent>
      <p:sp>
        <p:nvSpPr>
          <p:cNvPr id="31" name="TextBox 30">
            <a:extLst>
              <a:ext uri="{FF2B5EF4-FFF2-40B4-BE49-F238E27FC236}">
                <a16:creationId xmlns:a16="http://schemas.microsoft.com/office/drawing/2014/main" id="{DB62A44D-C6C3-BA4D-4024-0E221E3B0110}"/>
              </a:ext>
            </a:extLst>
          </p:cNvPr>
          <p:cNvSpPr txBox="1"/>
          <p:nvPr/>
        </p:nvSpPr>
        <p:spPr>
          <a:xfrm>
            <a:off x="1257947" y="5444672"/>
            <a:ext cx="324464" cy="369332"/>
          </a:xfrm>
          <a:prstGeom prst="rect">
            <a:avLst/>
          </a:prstGeom>
          <a:noFill/>
        </p:spPr>
        <p:txBody>
          <a:bodyPr wrap="square" rtlCol="0">
            <a:spAutoFit/>
          </a:bodyPr>
          <a:lstStyle/>
          <a:p>
            <a:r>
              <a:rPr lang="en-US"/>
              <a:t>a</a:t>
            </a:r>
          </a:p>
        </p:txBody>
      </p:sp>
      <p:sp>
        <p:nvSpPr>
          <p:cNvPr id="32" name="TextBox 31">
            <a:extLst>
              <a:ext uri="{FF2B5EF4-FFF2-40B4-BE49-F238E27FC236}">
                <a16:creationId xmlns:a16="http://schemas.microsoft.com/office/drawing/2014/main" id="{6BE6C8F4-6C12-D32E-DCEF-0BEF2633CAB2}"/>
              </a:ext>
            </a:extLst>
          </p:cNvPr>
          <p:cNvSpPr txBox="1"/>
          <p:nvPr/>
        </p:nvSpPr>
        <p:spPr>
          <a:xfrm>
            <a:off x="335518" y="4276242"/>
            <a:ext cx="306494" cy="369332"/>
          </a:xfrm>
          <a:prstGeom prst="rect">
            <a:avLst/>
          </a:prstGeom>
          <a:noFill/>
        </p:spPr>
        <p:txBody>
          <a:bodyPr wrap="none" rtlCol="0">
            <a:spAutoFit/>
          </a:bodyPr>
          <a:lstStyle/>
          <a:p>
            <a:r>
              <a:rPr lang="en-US"/>
              <a:t>b</a:t>
            </a:r>
          </a:p>
        </p:txBody>
      </p:sp>
      <p:sp>
        <p:nvSpPr>
          <p:cNvPr id="35" name="TextBox 34">
            <a:extLst>
              <a:ext uri="{FF2B5EF4-FFF2-40B4-BE49-F238E27FC236}">
                <a16:creationId xmlns:a16="http://schemas.microsoft.com/office/drawing/2014/main" id="{325B2DDF-C092-AD9E-F29C-8CD7E0CC3D3B}"/>
              </a:ext>
            </a:extLst>
          </p:cNvPr>
          <p:cNvSpPr txBox="1"/>
          <p:nvPr/>
        </p:nvSpPr>
        <p:spPr>
          <a:xfrm>
            <a:off x="536907" y="939991"/>
            <a:ext cx="10288409" cy="830997"/>
          </a:xfrm>
          <a:prstGeom prst="rect">
            <a:avLst/>
          </a:prstGeom>
          <a:noFill/>
        </p:spPr>
        <p:txBody>
          <a:bodyPr wrap="square">
            <a:spAutoFit/>
          </a:bodyPr>
          <a:lstStyle/>
          <a:p>
            <a:r>
              <a:rPr lang="en-US" sz="1600"/>
              <a:t>Here’s a little more on the meshgrid stuff.  The array consistes of two main separate lists X, Y: X lists every point’s X coordinate, and Y lists every point’s Y coordinate.  The order in which you read the points delineated - sort of - on the grid.  You go: bottom </a:t>
            </a:r>
            <a:r>
              <a:rPr lang="en-US" sz="1600">
                <a:sym typeface="Wingdings" panose="05000000000000000000" pitchFamily="2" charset="2"/>
              </a:rPr>
              <a:t> top, left  right/</a:t>
            </a:r>
          </a:p>
        </p:txBody>
      </p:sp>
      <p:pic>
        <p:nvPicPr>
          <p:cNvPr id="36" name="Picture 35">
            <a:extLst>
              <a:ext uri="{FF2B5EF4-FFF2-40B4-BE49-F238E27FC236}">
                <a16:creationId xmlns:a16="http://schemas.microsoft.com/office/drawing/2014/main" id="{7887D4CB-A8C3-63E7-35F5-B42BFE36D2CC}"/>
              </a:ext>
            </a:extLst>
          </p:cNvPr>
          <p:cNvPicPr>
            <a:picLocks noChangeAspect="1"/>
          </p:cNvPicPr>
          <p:nvPr/>
        </p:nvPicPr>
        <p:blipFill>
          <a:blip r:embed="rId27"/>
          <a:stretch>
            <a:fillRect/>
          </a:stretch>
        </p:blipFill>
        <p:spPr>
          <a:xfrm>
            <a:off x="3468019" y="3309468"/>
            <a:ext cx="2371725" cy="247650"/>
          </a:xfrm>
          <a:prstGeom prst="rect">
            <a:avLst/>
          </a:prstGeom>
        </p:spPr>
      </p:pic>
      <p:pic>
        <p:nvPicPr>
          <p:cNvPr id="37" name="Picture 36">
            <a:extLst>
              <a:ext uri="{FF2B5EF4-FFF2-40B4-BE49-F238E27FC236}">
                <a16:creationId xmlns:a16="http://schemas.microsoft.com/office/drawing/2014/main" id="{82E89D2D-A336-AC46-8CCE-238E1BCF3AE5}"/>
              </a:ext>
            </a:extLst>
          </p:cNvPr>
          <p:cNvPicPr>
            <a:picLocks noChangeAspect="1"/>
          </p:cNvPicPr>
          <p:nvPr/>
        </p:nvPicPr>
        <p:blipFill>
          <a:blip r:embed="rId28"/>
          <a:stretch>
            <a:fillRect/>
          </a:stretch>
        </p:blipFill>
        <p:spPr>
          <a:xfrm>
            <a:off x="3468019" y="3816422"/>
            <a:ext cx="4142233" cy="1748099"/>
          </a:xfrm>
          <a:prstGeom prst="rect">
            <a:avLst/>
          </a:prstGeom>
        </p:spPr>
      </p:pic>
      <mc:AlternateContent xmlns:mc="http://schemas.openxmlformats.org/markup-compatibility/2006" xmlns:p14="http://schemas.microsoft.com/office/powerpoint/2010/main">
        <mc:Choice Requires="p14">
          <p:contentPart p14:bwMode="auto" r:id="rId29">
            <p14:nvContentPartPr>
              <p14:cNvPr id="39" name="Ink 38">
                <a:extLst>
                  <a:ext uri="{FF2B5EF4-FFF2-40B4-BE49-F238E27FC236}">
                    <a16:creationId xmlns:a16="http://schemas.microsoft.com/office/drawing/2014/main" id="{4D8164BC-54E9-DF73-94A4-D13DA3150657}"/>
                  </a:ext>
                </a:extLst>
              </p14:cNvPr>
              <p14:cNvContentPartPr/>
              <p14:nvPr/>
            </p14:nvContentPartPr>
            <p14:xfrm>
              <a:off x="3865991" y="3683032"/>
              <a:ext cx="3630240" cy="985680"/>
            </p14:xfrm>
          </p:contentPart>
        </mc:Choice>
        <mc:Fallback xmlns="">
          <p:pic>
            <p:nvPicPr>
              <p:cNvPr id="39" name="Ink 38">
                <a:extLst>
                  <a:ext uri="{FF2B5EF4-FFF2-40B4-BE49-F238E27FC236}">
                    <a16:creationId xmlns:a16="http://schemas.microsoft.com/office/drawing/2014/main" id="{4D8164BC-54E9-DF73-94A4-D13DA3150657}"/>
                  </a:ext>
                </a:extLst>
              </p:cNvPr>
              <p:cNvPicPr/>
              <p:nvPr/>
            </p:nvPicPr>
            <p:blipFill>
              <a:blip r:embed="rId30"/>
              <a:stretch>
                <a:fillRect/>
              </a:stretch>
            </p:blipFill>
            <p:spPr>
              <a:xfrm>
                <a:off x="3859871" y="3676912"/>
                <a:ext cx="3642480" cy="9979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0" name="Ink 39">
                <a:extLst>
                  <a:ext uri="{FF2B5EF4-FFF2-40B4-BE49-F238E27FC236}">
                    <a16:creationId xmlns:a16="http://schemas.microsoft.com/office/drawing/2014/main" id="{3810AF24-8C80-52F6-3A32-35645AED7D09}"/>
                  </a:ext>
                </a:extLst>
              </p14:cNvPr>
              <p14:cNvContentPartPr/>
              <p14:nvPr/>
            </p14:nvContentPartPr>
            <p14:xfrm>
              <a:off x="3748631" y="4607152"/>
              <a:ext cx="3920400" cy="1004760"/>
            </p14:xfrm>
          </p:contentPart>
        </mc:Choice>
        <mc:Fallback xmlns="">
          <p:pic>
            <p:nvPicPr>
              <p:cNvPr id="40" name="Ink 39">
                <a:extLst>
                  <a:ext uri="{FF2B5EF4-FFF2-40B4-BE49-F238E27FC236}">
                    <a16:creationId xmlns:a16="http://schemas.microsoft.com/office/drawing/2014/main" id="{3810AF24-8C80-52F6-3A32-35645AED7D09}"/>
                  </a:ext>
                </a:extLst>
              </p:cNvPr>
              <p:cNvPicPr/>
              <p:nvPr/>
            </p:nvPicPr>
            <p:blipFill>
              <a:blip r:embed="rId32"/>
              <a:stretch>
                <a:fillRect/>
              </a:stretch>
            </p:blipFill>
            <p:spPr>
              <a:xfrm>
                <a:off x="3742511" y="4601032"/>
                <a:ext cx="3932640" cy="1017000"/>
              </a:xfrm>
              <a:prstGeom prst="rect">
                <a:avLst/>
              </a:prstGeom>
            </p:spPr>
          </p:pic>
        </mc:Fallback>
      </mc:AlternateContent>
      <p:sp>
        <p:nvSpPr>
          <p:cNvPr id="41" name="TextBox 40">
            <a:extLst>
              <a:ext uri="{FF2B5EF4-FFF2-40B4-BE49-F238E27FC236}">
                <a16:creationId xmlns:a16="http://schemas.microsoft.com/office/drawing/2014/main" id="{5FA66CEA-0448-2A05-2CB6-369AF6224A50}"/>
              </a:ext>
            </a:extLst>
          </p:cNvPr>
          <p:cNvSpPr txBox="1"/>
          <p:nvPr/>
        </p:nvSpPr>
        <p:spPr>
          <a:xfrm>
            <a:off x="7829249" y="3779593"/>
            <a:ext cx="304892" cy="369332"/>
          </a:xfrm>
          <a:prstGeom prst="rect">
            <a:avLst/>
          </a:prstGeom>
          <a:noFill/>
        </p:spPr>
        <p:txBody>
          <a:bodyPr wrap="none" rtlCol="0">
            <a:spAutoFit/>
          </a:bodyPr>
          <a:lstStyle/>
          <a:p>
            <a:r>
              <a:rPr lang="en-US"/>
              <a:t>X</a:t>
            </a:r>
          </a:p>
        </p:txBody>
      </p:sp>
      <p:sp>
        <p:nvSpPr>
          <p:cNvPr id="42" name="TextBox 41">
            <a:extLst>
              <a:ext uri="{FF2B5EF4-FFF2-40B4-BE49-F238E27FC236}">
                <a16:creationId xmlns:a16="http://schemas.microsoft.com/office/drawing/2014/main" id="{AD6609DB-084D-BD8B-E802-6B6ACD143461}"/>
              </a:ext>
            </a:extLst>
          </p:cNvPr>
          <p:cNvSpPr txBox="1"/>
          <p:nvPr/>
        </p:nvSpPr>
        <p:spPr>
          <a:xfrm>
            <a:off x="7837265" y="4574693"/>
            <a:ext cx="296876" cy="369332"/>
          </a:xfrm>
          <a:prstGeom prst="rect">
            <a:avLst/>
          </a:prstGeom>
          <a:noFill/>
        </p:spPr>
        <p:txBody>
          <a:bodyPr wrap="none" rtlCol="0">
            <a:spAutoFit/>
          </a:bodyPr>
          <a:lstStyle/>
          <a:p>
            <a:r>
              <a:rPr lang="en-US"/>
              <a:t>Y</a:t>
            </a:r>
          </a:p>
        </p:txBody>
      </p:sp>
      <mc:AlternateContent xmlns:mc="http://schemas.openxmlformats.org/markup-compatibility/2006" xmlns:p14="http://schemas.microsoft.com/office/powerpoint/2010/main">
        <mc:Choice Requires="p14">
          <p:contentPart p14:bwMode="auto" r:id="rId33">
            <p14:nvContentPartPr>
              <p14:cNvPr id="43" name="Ink 42">
                <a:extLst>
                  <a:ext uri="{FF2B5EF4-FFF2-40B4-BE49-F238E27FC236}">
                    <a16:creationId xmlns:a16="http://schemas.microsoft.com/office/drawing/2014/main" id="{99042390-8605-74DF-C694-AA6772C727E1}"/>
                  </a:ext>
                </a:extLst>
              </p14:cNvPr>
              <p14:cNvContentPartPr/>
              <p14:nvPr/>
            </p14:nvContentPartPr>
            <p14:xfrm>
              <a:off x="7503071" y="4006672"/>
              <a:ext cx="346680" cy="210960"/>
            </p14:xfrm>
          </p:contentPart>
        </mc:Choice>
        <mc:Fallback xmlns="">
          <p:pic>
            <p:nvPicPr>
              <p:cNvPr id="43" name="Ink 42">
                <a:extLst>
                  <a:ext uri="{FF2B5EF4-FFF2-40B4-BE49-F238E27FC236}">
                    <a16:creationId xmlns:a16="http://schemas.microsoft.com/office/drawing/2014/main" id="{99042390-8605-74DF-C694-AA6772C727E1}"/>
                  </a:ext>
                </a:extLst>
              </p:cNvPr>
              <p:cNvPicPr/>
              <p:nvPr/>
            </p:nvPicPr>
            <p:blipFill>
              <a:blip r:embed="rId34"/>
              <a:stretch>
                <a:fillRect/>
              </a:stretch>
            </p:blipFill>
            <p:spPr>
              <a:xfrm>
                <a:off x="7496951" y="4000552"/>
                <a:ext cx="35892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4" name="Ink 43">
                <a:extLst>
                  <a:ext uri="{FF2B5EF4-FFF2-40B4-BE49-F238E27FC236}">
                    <a16:creationId xmlns:a16="http://schemas.microsoft.com/office/drawing/2014/main" id="{D7B4499C-1CF0-93F8-41F2-A8443805E044}"/>
                  </a:ext>
                </a:extLst>
              </p14:cNvPr>
              <p14:cNvContentPartPr/>
              <p14:nvPr/>
            </p14:nvContentPartPr>
            <p14:xfrm>
              <a:off x="7591271" y="4784992"/>
              <a:ext cx="278640" cy="191520"/>
            </p14:xfrm>
          </p:contentPart>
        </mc:Choice>
        <mc:Fallback xmlns="">
          <p:pic>
            <p:nvPicPr>
              <p:cNvPr id="44" name="Ink 43">
                <a:extLst>
                  <a:ext uri="{FF2B5EF4-FFF2-40B4-BE49-F238E27FC236}">
                    <a16:creationId xmlns:a16="http://schemas.microsoft.com/office/drawing/2014/main" id="{D7B4499C-1CF0-93F8-41F2-A8443805E044}"/>
                  </a:ext>
                </a:extLst>
              </p:cNvPr>
              <p:cNvPicPr/>
              <p:nvPr/>
            </p:nvPicPr>
            <p:blipFill>
              <a:blip r:embed="rId36"/>
              <a:stretch>
                <a:fillRect/>
              </a:stretch>
            </p:blipFill>
            <p:spPr>
              <a:xfrm>
                <a:off x="7585151" y="4778872"/>
                <a:ext cx="290880" cy="203760"/>
              </a:xfrm>
              <a:prstGeom prst="rect">
                <a:avLst/>
              </a:prstGeom>
            </p:spPr>
          </p:pic>
        </mc:Fallback>
      </mc:AlternateContent>
      <p:sp>
        <p:nvSpPr>
          <p:cNvPr id="46" name="TextBox 45">
            <a:extLst>
              <a:ext uri="{FF2B5EF4-FFF2-40B4-BE49-F238E27FC236}">
                <a16:creationId xmlns:a16="http://schemas.microsoft.com/office/drawing/2014/main" id="{1EAF8D33-2D9A-38DC-61FB-B3335B8E1D17}"/>
              </a:ext>
            </a:extLst>
          </p:cNvPr>
          <p:cNvSpPr txBox="1"/>
          <p:nvPr/>
        </p:nvSpPr>
        <p:spPr>
          <a:xfrm>
            <a:off x="608704" y="2006068"/>
            <a:ext cx="4671219" cy="584775"/>
          </a:xfrm>
          <a:prstGeom prst="rect">
            <a:avLst/>
          </a:prstGeom>
          <a:noFill/>
        </p:spPr>
        <p:txBody>
          <a:bodyPr wrap="square">
            <a:spAutoFit/>
          </a:bodyPr>
          <a:lstStyle/>
          <a:p>
            <a:r>
              <a:rPr lang="en-US" sz="1600"/>
              <a:t>X = [[blue x’s], [red x’s], [green x’s], [purple x’s], etc.]</a:t>
            </a:r>
          </a:p>
          <a:p>
            <a:r>
              <a:rPr lang="en-US" sz="1600"/>
              <a:t>Y = [[blue y’s], [red y’s], [green y’s], [purple y’s], etc.]</a:t>
            </a:r>
            <a:endParaRPr lang="en-US" sz="1400"/>
          </a:p>
        </p:txBody>
      </p:sp>
    </p:spTree>
    <p:extLst>
      <p:ext uri="{BB962C8B-B14F-4D97-AF65-F5344CB8AC3E}">
        <p14:creationId xmlns:p14="http://schemas.microsoft.com/office/powerpoint/2010/main" val="112762077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4208330" y="168494"/>
            <a:ext cx="3675430" cy="461665"/>
          </a:xfrm>
          <a:prstGeom prst="rect">
            <a:avLst/>
          </a:prstGeom>
          <a:noFill/>
        </p:spPr>
        <p:txBody>
          <a:bodyPr wrap="none" rtlCol="0">
            <a:spAutoFit/>
          </a:bodyPr>
          <a:lstStyle/>
          <a:p>
            <a:r>
              <a:rPr lang="en-US" sz="2400" b="1" u="sng">
                <a:solidFill>
                  <a:srgbClr val="FF0000"/>
                </a:solidFill>
              </a:rPr>
              <a:t>Matplotlib (figure, axes 3D)</a:t>
            </a:r>
          </a:p>
        </p:txBody>
      </p:sp>
      <p:sp>
        <p:nvSpPr>
          <p:cNvPr id="5" name="TextBox 4">
            <a:extLst>
              <a:ext uri="{FF2B5EF4-FFF2-40B4-BE49-F238E27FC236}">
                <a16:creationId xmlns:a16="http://schemas.microsoft.com/office/drawing/2014/main" id="{48EEDE15-1BF5-1360-6A37-E7CB57648CC8}"/>
              </a:ext>
            </a:extLst>
          </p:cNvPr>
          <p:cNvSpPr txBox="1"/>
          <p:nvPr/>
        </p:nvSpPr>
        <p:spPr>
          <a:xfrm>
            <a:off x="657040" y="2614451"/>
            <a:ext cx="5582432" cy="338554"/>
          </a:xfrm>
          <a:prstGeom prst="rect">
            <a:avLst/>
          </a:prstGeom>
          <a:noFill/>
        </p:spPr>
        <p:txBody>
          <a:bodyPr wrap="square" rtlCol="0">
            <a:spAutoFit/>
          </a:bodyPr>
          <a:lstStyle/>
          <a:p>
            <a:r>
              <a:rPr lang="en-US" sz="1600"/>
              <a:t>You can plot surfaces in spherical coordinates via something like:</a:t>
            </a:r>
          </a:p>
        </p:txBody>
      </p:sp>
      <p:pic>
        <p:nvPicPr>
          <p:cNvPr id="17" name="Picture 16">
            <a:extLst>
              <a:ext uri="{FF2B5EF4-FFF2-40B4-BE49-F238E27FC236}">
                <a16:creationId xmlns:a16="http://schemas.microsoft.com/office/drawing/2014/main" id="{EF6C5E68-9A6F-095F-245A-F1C0C8807B83}"/>
              </a:ext>
            </a:extLst>
          </p:cNvPr>
          <p:cNvPicPr>
            <a:picLocks noChangeAspect="1"/>
          </p:cNvPicPr>
          <p:nvPr/>
        </p:nvPicPr>
        <p:blipFill>
          <a:blip r:embed="rId2"/>
          <a:stretch>
            <a:fillRect/>
          </a:stretch>
        </p:blipFill>
        <p:spPr>
          <a:xfrm>
            <a:off x="706200" y="2982501"/>
            <a:ext cx="2860834" cy="1447147"/>
          </a:xfrm>
          <a:prstGeom prst="rect">
            <a:avLst/>
          </a:prstGeom>
        </p:spPr>
      </p:pic>
      <p:pic>
        <p:nvPicPr>
          <p:cNvPr id="6" name="Picture 5">
            <a:extLst>
              <a:ext uri="{FF2B5EF4-FFF2-40B4-BE49-F238E27FC236}">
                <a16:creationId xmlns:a16="http://schemas.microsoft.com/office/drawing/2014/main" id="{F405DA02-96DB-5C54-261B-4F31DCD1A55B}"/>
              </a:ext>
            </a:extLst>
          </p:cNvPr>
          <p:cNvPicPr>
            <a:picLocks noChangeAspect="1"/>
          </p:cNvPicPr>
          <p:nvPr/>
        </p:nvPicPr>
        <p:blipFill>
          <a:blip r:embed="rId3"/>
          <a:stretch>
            <a:fillRect/>
          </a:stretch>
        </p:blipFill>
        <p:spPr>
          <a:xfrm>
            <a:off x="834020" y="1553764"/>
            <a:ext cx="2284529" cy="812678"/>
          </a:xfrm>
          <a:prstGeom prst="rect">
            <a:avLst/>
          </a:prstGeom>
        </p:spPr>
      </p:pic>
      <p:sp>
        <p:nvSpPr>
          <p:cNvPr id="27" name="TextBox 26">
            <a:extLst>
              <a:ext uri="{FF2B5EF4-FFF2-40B4-BE49-F238E27FC236}">
                <a16:creationId xmlns:a16="http://schemas.microsoft.com/office/drawing/2014/main" id="{08D01815-8910-FAA0-ECF5-C162CD2435B7}"/>
              </a:ext>
            </a:extLst>
          </p:cNvPr>
          <p:cNvSpPr txBox="1"/>
          <p:nvPr/>
        </p:nvSpPr>
        <p:spPr>
          <a:xfrm>
            <a:off x="706200" y="1163819"/>
            <a:ext cx="5582432" cy="338554"/>
          </a:xfrm>
          <a:prstGeom prst="rect">
            <a:avLst/>
          </a:prstGeom>
          <a:noFill/>
        </p:spPr>
        <p:txBody>
          <a:bodyPr wrap="square" rtlCol="0">
            <a:spAutoFit/>
          </a:bodyPr>
          <a:lstStyle/>
          <a:p>
            <a:r>
              <a:rPr lang="en-US" sz="1600"/>
              <a:t>Here’s just random meshgrid command,</a:t>
            </a:r>
          </a:p>
        </p:txBody>
      </p:sp>
    </p:spTree>
    <p:extLst>
      <p:ext uri="{BB962C8B-B14F-4D97-AF65-F5344CB8AC3E}">
        <p14:creationId xmlns:p14="http://schemas.microsoft.com/office/powerpoint/2010/main" val="22784487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3760202" y="148641"/>
            <a:ext cx="3675430" cy="461665"/>
          </a:xfrm>
          <a:prstGeom prst="rect">
            <a:avLst/>
          </a:prstGeom>
          <a:noFill/>
        </p:spPr>
        <p:txBody>
          <a:bodyPr wrap="none" rtlCol="0">
            <a:spAutoFit/>
          </a:bodyPr>
          <a:lstStyle/>
          <a:p>
            <a:r>
              <a:rPr lang="en-US" sz="2400" b="1" u="sng">
                <a:solidFill>
                  <a:srgbClr val="FF0000"/>
                </a:solidFill>
              </a:rPr>
              <a:t>Matplotlib (figure, axes 3D)</a:t>
            </a:r>
          </a:p>
        </p:txBody>
      </p:sp>
      <p:sp>
        <p:nvSpPr>
          <p:cNvPr id="18" name="TextBox 17">
            <a:extLst>
              <a:ext uri="{FF2B5EF4-FFF2-40B4-BE49-F238E27FC236}">
                <a16:creationId xmlns:a16="http://schemas.microsoft.com/office/drawing/2014/main" id="{CD24F54B-F401-4FC4-A76A-D6B09C95E51F}"/>
              </a:ext>
            </a:extLst>
          </p:cNvPr>
          <p:cNvSpPr txBox="1"/>
          <p:nvPr/>
        </p:nvSpPr>
        <p:spPr>
          <a:xfrm>
            <a:off x="174158" y="1147351"/>
            <a:ext cx="3892730" cy="338554"/>
          </a:xfrm>
          <a:prstGeom prst="rect">
            <a:avLst/>
          </a:prstGeom>
          <a:noFill/>
        </p:spPr>
        <p:txBody>
          <a:bodyPr wrap="square" rtlCol="0">
            <a:spAutoFit/>
          </a:bodyPr>
          <a:lstStyle/>
          <a:p>
            <a:r>
              <a:rPr lang="en-US" sz="1600"/>
              <a:t>Here’s an example of some stuff:</a:t>
            </a:r>
          </a:p>
        </p:txBody>
      </p:sp>
      <p:pic>
        <p:nvPicPr>
          <p:cNvPr id="20" name="Picture 19">
            <a:extLst>
              <a:ext uri="{FF2B5EF4-FFF2-40B4-BE49-F238E27FC236}">
                <a16:creationId xmlns:a16="http://schemas.microsoft.com/office/drawing/2014/main" id="{D152E269-072A-4BA2-92A1-17D0C8E81E5C}"/>
              </a:ext>
            </a:extLst>
          </p:cNvPr>
          <p:cNvPicPr>
            <a:picLocks noChangeAspect="1"/>
          </p:cNvPicPr>
          <p:nvPr/>
        </p:nvPicPr>
        <p:blipFill>
          <a:blip r:embed="rId3"/>
          <a:stretch>
            <a:fillRect/>
          </a:stretch>
        </p:blipFill>
        <p:spPr>
          <a:xfrm>
            <a:off x="262648" y="1744225"/>
            <a:ext cx="9426264" cy="3276250"/>
          </a:xfrm>
          <a:prstGeom prst="rect">
            <a:avLst/>
          </a:prstGeom>
        </p:spPr>
      </p:pic>
      <p:pic>
        <p:nvPicPr>
          <p:cNvPr id="21" name="Picture 20">
            <a:extLst>
              <a:ext uri="{FF2B5EF4-FFF2-40B4-BE49-F238E27FC236}">
                <a16:creationId xmlns:a16="http://schemas.microsoft.com/office/drawing/2014/main" id="{62EF4B04-A3E0-4252-A9EA-FEBB36819C8B}"/>
              </a:ext>
            </a:extLst>
          </p:cNvPr>
          <p:cNvPicPr>
            <a:picLocks noChangeAspect="1"/>
          </p:cNvPicPr>
          <p:nvPr/>
        </p:nvPicPr>
        <p:blipFill>
          <a:blip r:embed="rId4"/>
          <a:stretch>
            <a:fillRect/>
          </a:stretch>
        </p:blipFill>
        <p:spPr>
          <a:xfrm>
            <a:off x="327960" y="5198561"/>
            <a:ext cx="8636018" cy="1477525"/>
          </a:xfrm>
          <a:prstGeom prst="rect">
            <a:avLst/>
          </a:prstGeom>
        </p:spPr>
      </p:pic>
      <p:pic>
        <p:nvPicPr>
          <p:cNvPr id="22" name="Picture 21">
            <a:extLst>
              <a:ext uri="{FF2B5EF4-FFF2-40B4-BE49-F238E27FC236}">
                <a16:creationId xmlns:a16="http://schemas.microsoft.com/office/drawing/2014/main" id="{3C9E0B6B-A902-4739-893B-CE03E55F0CCC}"/>
              </a:ext>
            </a:extLst>
          </p:cNvPr>
          <p:cNvPicPr>
            <a:picLocks noChangeAspect="1"/>
          </p:cNvPicPr>
          <p:nvPr/>
        </p:nvPicPr>
        <p:blipFill>
          <a:blip r:embed="rId5"/>
          <a:stretch>
            <a:fillRect/>
          </a:stretch>
        </p:blipFill>
        <p:spPr>
          <a:xfrm>
            <a:off x="8433677" y="225288"/>
            <a:ext cx="3495675" cy="2343150"/>
          </a:xfrm>
          <a:prstGeom prst="rect">
            <a:avLst/>
          </a:prstGeom>
        </p:spPr>
      </p:pic>
    </p:spTree>
    <p:extLst>
      <p:ext uri="{BB962C8B-B14F-4D97-AF65-F5344CB8AC3E}">
        <p14:creationId xmlns:p14="http://schemas.microsoft.com/office/powerpoint/2010/main" val="369925684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3672038" y="170353"/>
            <a:ext cx="4861139" cy="461665"/>
          </a:xfrm>
          <a:prstGeom prst="rect">
            <a:avLst/>
          </a:prstGeom>
          <a:noFill/>
        </p:spPr>
        <p:txBody>
          <a:bodyPr wrap="none" rtlCol="0">
            <a:spAutoFit/>
          </a:bodyPr>
          <a:lstStyle/>
          <a:p>
            <a:r>
              <a:rPr lang="en-US" sz="2400" b="1" u="sng">
                <a:solidFill>
                  <a:srgbClr val="FF0000"/>
                </a:solidFill>
              </a:rPr>
              <a:t>Matplotlib (figure, different axes 3D)</a:t>
            </a:r>
          </a:p>
        </p:txBody>
      </p:sp>
      <p:sp>
        <p:nvSpPr>
          <p:cNvPr id="3" name="TextBox 2">
            <a:extLst>
              <a:ext uri="{FF2B5EF4-FFF2-40B4-BE49-F238E27FC236}">
                <a16:creationId xmlns:a16="http://schemas.microsoft.com/office/drawing/2014/main" id="{3D51599F-02D1-453E-A4A0-B87FF22709EC}"/>
              </a:ext>
            </a:extLst>
          </p:cNvPr>
          <p:cNvSpPr txBox="1"/>
          <p:nvPr/>
        </p:nvSpPr>
        <p:spPr>
          <a:xfrm>
            <a:off x="355414" y="1087197"/>
            <a:ext cx="5199812" cy="338554"/>
          </a:xfrm>
          <a:prstGeom prst="rect">
            <a:avLst/>
          </a:prstGeom>
          <a:noFill/>
        </p:spPr>
        <p:txBody>
          <a:bodyPr wrap="square" rtlCol="0">
            <a:spAutoFit/>
          </a:bodyPr>
          <a:lstStyle/>
          <a:p>
            <a:r>
              <a:rPr lang="en-US" sz="1600"/>
              <a:t>Another way to do it – the way I first saw it actually.  </a:t>
            </a:r>
          </a:p>
        </p:txBody>
      </p:sp>
      <p:sp>
        <p:nvSpPr>
          <p:cNvPr id="4" name="TextBox 3">
            <a:extLst>
              <a:ext uri="{FF2B5EF4-FFF2-40B4-BE49-F238E27FC236}">
                <a16:creationId xmlns:a16="http://schemas.microsoft.com/office/drawing/2014/main" id="{79954BCF-7B6F-4D68-AAB4-EFAF862961CA}"/>
              </a:ext>
            </a:extLst>
          </p:cNvPr>
          <p:cNvSpPr txBox="1"/>
          <p:nvPr/>
        </p:nvSpPr>
        <p:spPr>
          <a:xfrm>
            <a:off x="355414" y="1576846"/>
            <a:ext cx="3697487" cy="584775"/>
          </a:xfrm>
          <a:prstGeom prst="rect">
            <a:avLst/>
          </a:prstGeom>
          <a:noFill/>
        </p:spPr>
        <p:txBody>
          <a:bodyPr wrap="none" rtlCol="0">
            <a:spAutoFit/>
          </a:bodyPr>
          <a:lstStyle/>
          <a:p>
            <a:r>
              <a:rPr lang="en-US" sz="1600" i="1"/>
              <a:t>from</a:t>
            </a:r>
            <a:r>
              <a:rPr lang="en-US" sz="1600"/>
              <a:t> matplotlib </a:t>
            </a:r>
            <a:r>
              <a:rPr lang="en-US" sz="1600" i="1"/>
              <a:t>import</a:t>
            </a:r>
            <a:r>
              <a:rPr lang="en-US" sz="1600"/>
              <a:t> </a:t>
            </a:r>
            <a:r>
              <a:rPr lang="en-US" sz="1600" err="1"/>
              <a:t>pyplot</a:t>
            </a:r>
            <a:endParaRPr lang="en-US" sz="1600"/>
          </a:p>
          <a:p>
            <a:r>
              <a:rPr lang="en-US" sz="1600" i="1"/>
              <a:t>from</a:t>
            </a:r>
            <a:r>
              <a:rPr lang="en-US" sz="1600"/>
              <a:t> mpl_toolkits.mplot3d </a:t>
            </a:r>
            <a:r>
              <a:rPr lang="en-US" sz="1600" i="1"/>
              <a:t>import</a:t>
            </a:r>
            <a:r>
              <a:rPr lang="en-US" sz="1600"/>
              <a:t> Axes3D</a:t>
            </a:r>
          </a:p>
        </p:txBody>
      </p:sp>
      <p:sp>
        <p:nvSpPr>
          <p:cNvPr id="5" name="TextBox 4">
            <a:extLst>
              <a:ext uri="{FF2B5EF4-FFF2-40B4-BE49-F238E27FC236}">
                <a16:creationId xmlns:a16="http://schemas.microsoft.com/office/drawing/2014/main" id="{5876E494-EB0C-42EC-B5AB-EE7D9950740F}"/>
              </a:ext>
            </a:extLst>
          </p:cNvPr>
          <p:cNvSpPr txBox="1"/>
          <p:nvPr/>
        </p:nvSpPr>
        <p:spPr>
          <a:xfrm>
            <a:off x="340434" y="2771567"/>
            <a:ext cx="3245825" cy="338554"/>
          </a:xfrm>
          <a:prstGeom prst="rect">
            <a:avLst/>
          </a:prstGeom>
          <a:noFill/>
        </p:spPr>
        <p:txBody>
          <a:bodyPr wrap="none" rtlCol="0">
            <a:spAutoFit/>
          </a:bodyPr>
          <a:lstStyle/>
          <a:p>
            <a:r>
              <a:rPr lang="en-US" sz="1600">
                <a:solidFill>
                  <a:srgbClr val="3333CC"/>
                </a:solidFill>
              </a:rPr>
              <a:t>nameofaxes = Axes3D(</a:t>
            </a:r>
            <a:r>
              <a:rPr lang="en-US" sz="1600" err="1">
                <a:solidFill>
                  <a:srgbClr val="3333CC"/>
                </a:solidFill>
              </a:rPr>
              <a:t>nameoffigure</a:t>
            </a:r>
            <a:r>
              <a:rPr lang="en-US" sz="1600">
                <a:solidFill>
                  <a:srgbClr val="3333CC"/>
                </a:solidFill>
              </a:rPr>
              <a:t>)</a:t>
            </a:r>
          </a:p>
        </p:txBody>
      </p:sp>
      <p:sp>
        <p:nvSpPr>
          <p:cNvPr id="6" name="TextBox 5">
            <a:extLst>
              <a:ext uri="{FF2B5EF4-FFF2-40B4-BE49-F238E27FC236}">
                <a16:creationId xmlns:a16="http://schemas.microsoft.com/office/drawing/2014/main" id="{AB95FE38-97D5-4604-B403-C245D82F64FD}"/>
              </a:ext>
            </a:extLst>
          </p:cNvPr>
          <p:cNvSpPr txBox="1"/>
          <p:nvPr/>
        </p:nvSpPr>
        <p:spPr>
          <a:xfrm>
            <a:off x="355414" y="5855800"/>
            <a:ext cx="1335366" cy="338554"/>
          </a:xfrm>
          <a:prstGeom prst="rect">
            <a:avLst/>
          </a:prstGeom>
          <a:noFill/>
        </p:spPr>
        <p:txBody>
          <a:bodyPr wrap="none" rtlCol="0">
            <a:spAutoFit/>
          </a:bodyPr>
          <a:lstStyle/>
          <a:p>
            <a:r>
              <a:rPr lang="en-US" sz="1600">
                <a:solidFill>
                  <a:srgbClr val="3333CC"/>
                </a:solidFill>
              </a:rPr>
              <a:t>pyplot.show()</a:t>
            </a:r>
          </a:p>
        </p:txBody>
      </p:sp>
      <p:sp>
        <p:nvSpPr>
          <p:cNvPr id="22" name="TextBox 21">
            <a:extLst>
              <a:ext uri="{FF2B5EF4-FFF2-40B4-BE49-F238E27FC236}">
                <a16:creationId xmlns:a16="http://schemas.microsoft.com/office/drawing/2014/main" id="{54AC6DF1-4507-474B-8865-A04068095D76}"/>
              </a:ext>
            </a:extLst>
          </p:cNvPr>
          <p:cNvSpPr txBox="1"/>
          <p:nvPr/>
        </p:nvSpPr>
        <p:spPr>
          <a:xfrm flipH="1">
            <a:off x="4477663" y="3076174"/>
            <a:ext cx="7277317" cy="1169551"/>
          </a:xfrm>
          <a:prstGeom prst="rect">
            <a:avLst/>
          </a:prstGeom>
          <a:noFill/>
        </p:spPr>
        <p:txBody>
          <a:bodyPr wrap="square" rtlCol="0">
            <a:spAutoFit/>
          </a:bodyPr>
          <a:lstStyle/>
          <a:p>
            <a:r>
              <a:rPr lang="en-US" sz="1400"/>
              <a:t>Don’t need to set axes.scatter(‘etc.’) = </a:t>
            </a:r>
            <a:r>
              <a:rPr lang="en-US" sz="1400" i="1"/>
              <a:t>p</a:t>
            </a:r>
            <a:r>
              <a:rPr lang="en-US" sz="1400"/>
              <a:t>, per se’, unless you want to display that color bar below.  Also you can put multiple plots in the same graph, just like previous examples.  Apropos the data lists, if plotting at integer coordinates between x = (0,1), and y = (0,2), then Lx must be [0,1,0,1,0,1], and Ly would be [0,1,2,0,1,2]. And then Lz[i[ would be values at Lx[i], Ly[i].   Can do meshgrid too apparently.</a:t>
            </a:r>
          </a:p>
        </p:txBody>
      </p:sp>
      <p:sp>
        <p:nvSpPr>
          <p:cNvPr id="28" name="TextBox 27">
            <a:extLst>
              <a:ext uri="{FF2B5EF4-FFF2-40B4-BE49-F238E27FC236}">
                <a16:creationId xmlns:a16="http://schemas.microsoft.com/office/drawing/2014/main" id="{FA052B05-E72D-4FEE-AB92-AF610059A5BC}"/>
              </a:ext>
            </a:extLst>
          </p:cNvPr>
          <p:cNvSpPr txBox="1"/>
          <p:nvPr/>
        </p:nvSpPr>
        <p:spPr>
          <a:xfrm>
            <a:off x="4340775" y="4404968"/>
            <a:ext cx="7510646" cy="307777"/>
          </a:xfrm>
          <a:prstGeom prst="rect">
            <a:avLst/>
          </a:prstGeom>
          <a:noFill/>
        </p:spPr>
        <p:txBody>
          <a:bodyPr wrap="square" rtlCol="0">
            <a:spAutoFit/>
          </a:bodyPr>
          <a:lstStyle/>
          <a:p>
            <a:r>
              <a:rPr lang="en-US" sz="1400"/>
              <a:t>theta1 tilts z-axis, or could say rotates about x-axis (theta), and theta2 rotates about (old) z-axis (phi)</a:t>
            </a:r>
            <a:endParaRPr lang="en-US" sz="1600"/>
          </a:p>
        </p:txBody>
      </p:sp>
      <p:sp>
        <p:nvSpPr>
          <p:cNvPr id="8" name="TextBox 7">
            <a:extLst>
              <a:ext uri="{FF2B5EF4-FFF2-40B4-BE49-F238E27FC236}">
                <a16:creationId xmlns:a16="http://schemas.microsoft.com/office/drawing/2014/main" id="{0DAF1230-9C91-C8F6-75BE-7B952CACE100}"/>
              </a:ext>
            </a:extLst>
          </p:cNvPr>
          <p:cNvSpPr txBox="1"/>
          <p:nvPr/>
        </p:nvSpPr>
        <p:spPr>
          <a:xfrm>
            <a:off x="340434" y="2331455"/>
            <a:ext cx="2700692" cy="338554"/>
          </a:xfrm>
          <a:prstGeom prst="rect">
            <a:avLst/>
          </a:prstGeom>
          <a:noFill/>
        </p:spPr>
        <p:txBody>
          <a:bodyPr wrap="square">
            <a:spAutoFit/>
          </a:bodyPr>
          <a:lstStyle/>
          <a:p>
            <a:r>
              <a:rPr lang="en-US" sz="1600">
                <a:solidFill>
                  <a:srgbClr val="3333CC"/>
                </a:solidFill>
              </a:rPr>
              <a:t>nameoffigure = pyplot.figure()</a:t>
            </a:r>
          </a:p>
        </p:txBody>
      </p:sp>
      <p:sp>
        <p:nvSpPr>
          <p:cNvPr id="10" name="TextBox 9">
            <a:extLst>
              <a:ext uri="{FF2B5EF4-FFF2-40B4-BE49-F238E27FC236}">
                <a16:creationId xmlns:a16="http://schemas.microsoft.com/office/drawing/2014/main" id="{0805249B-7934-A640-011E-DE897A935D7A}"/>
              </a:ext>
            </a:extLst>
          </p:cNvPr>
          <p:cNvSpPr txBox="1"/>
          <p:nvPr/>
        </p:nvSpPr>
        <p:spPr>
          <a:xfrm>
            <a:off x="350957" y="3202145"/>
            <a:ext cx="3541559" cy="338554"/>
          </a:xfrm>
          <a:prstGeom prst="rect">
            <a:avLst/>
          </a:prstGeom>
          <a:noFill/>
        </p:spPr>
        <p:txBody>
          <a:bodyPr wrap="square">
            <a:spAutoFit/>
          </a:bodyPr>
          <a:lstStyle/>
          <a:p>
            <a:r>
              <a:rPr lang="en-US" sz="1600">
                <a:solidFill>
                  <a:srgbClr val="3333CC"/>
                </a:solidFill>
              </a:rPr>
              <a:t>p = nameofaxes.typeofplot(‘arguments’)</a:t>
            </a:r>
          </a:p>
        </p:txBody>
      </p:sp>
      <p:sp>
        <p:nvSpPr>
          <p:cNvPr id="12" name="TextBox 11">
            <a:extLst>
              <a:ext uri="{FF2B5EF4-FFF2-40B4-BE49-F238E27FC236}">
                <a16:creationId xmlns:a16="http://schemas.microsoft.com/office/drawing/2014/main" id="{441B318B-941F-0565-B4B7-F5484CA33740}"/>
              </a:ext>
            </a:extLst>
          </p:cNvPr>
          <p:cNvSpPr txBox="1"/>
          <p:nvPr/>
        </p:nvSpPr>
        <p:spPr>
          <a:xfrm>
            <a:off x="340434" y="4399296"/>
            <a:ext cx="3541558" cy="338554"/>
          </a:xfrm>
          <a:prstGeom prst="rect">
            <a:avLst/>
          </a:prstGeom>
          <a:noFill/>
        </p:spPr>
        <p:txBody>
          <a:bodyPr wrap="square">
            <a:spAutoFit/>
          </a:bodyPr>
          <a:lstStyle/>
          <a:p>
            <a:r>
              <a:rPr lang="en-US" sz="1600">
                <a:solidFill>
                  <a:srgbClr val="3333CC"/>
                </a:solidFill>
              </a:rPr>
              <a:t>nameofaxes.view_init(angle1, angle2)</a:t>
            </a:r>
          </a:p>
        </p:txBody>
      </p:sp>
      <p:sp>
        <p:nvSpPr>
          <p:cNvPr id="16" name="TextBox 15">
            <a:extLst>
              <a:ext uri="{FF2B5EF4-FFF2-40B4-BE49-F238E27FC236}">
                <a16:creationId xmlns:a16="http://schemas.microsoft.com/office/drawing/2014/main" id="{63BB4049-8965-991A-EF1D-52F18D71BECA}"/>
              </a:ext>
            </a:extLst>
          </p:cNvPr>
          <p:cNvSpPr txBox="1"/>
          <p:nvPr/>
        </p:nvSpPr>
        <p:spPr>
          <a:xfrm>
            <a:off x="340579" y="4877814"/>
            <a:ext cx="2863907" cy="338554"/>
          </a:xfrm>
          <a:prstGeom prst="rect">
            <a:avLst/>
          </a:prstGeom>
          <a:noFill/>
        </p:spPr>
        <p:txBody>
          <a:bodyPr wrap="square">
            <a:spAutoFit/>
          </a:bodyPr>
          <a:lstStyle/>
          <a:p>
            <a:r>
              <a:rPr lang="en-US" sz="1600">
                <a:solidFill>
                  <a:srgbClr val="3333CC"/>
                </a:solidFill>
              </a:rPr>
              <a:t>nameofaxes.set_zlim(min, max)</a:t>
            </a:r>
          </a:p>
        </p:txBody>
      </p:sp>
      <p:sp>
        <p:nvSpPr>
          <p:cNvPr id="18" name="TextBox 17">
            <a:extLst>
              <a:ext uri="{FF2B5EF4-FFF2-40B4-BE49-F238E27FC236}">
                <a16:creationId xmlns:a16="http://schemas.microsoft.com/office/drawing/2014/main" id="{A117782A-2371-0F6C-58EE-7CE58A12DA44}"/>
              </a:ext>
            </a:extLst>
          </p:cNvPr>
          <p:cNvSpPr txBox="1"/>
          <p:nvPr/>
        </p:nvSpPr>
        <p:spPr>
          <a:xfrm>
            <a:off x="346564" y="5370734"/>
            <a:ext cx="2337641" cy="338554"/>
          </a:xfrm>
          <a:prstGeom prst="rect">
            <a:avLst/>
          </a:prstGeom>
          <a:noFill/>
        </p:spPr>
        <p:txBody>
          <a:bodyPr wrap="square">
            <a:spAutoFit/>
          </a:bodyPr>
          <a:lstStyle/>
          <a:p>
            <a:r>
              <a:rPr lang="en-US" sz="1600">
                <a:solidFill>
                  <a:srgbClr val="3333CC"/>
                </a:solidFill>
              </a:rPr>
              <a:t>nameoffigure.colorbar(p)</a:t>
            </a:r>
          </a:p>
        </p:txBody>
      </p:sp>
      <mc:AlternateContent xmlns:mc="http://schemas.openxmlformats.org/markup-compatibility/2006" xmlns:p14="http://schemas.microsoft.com/office/powerpoint/2010/main">
        <mc:Choice Requires="p14">
          <p:contentPart p14:bwMode="auto" r:id="rId3">
            <p14:nvContentPartPr>
              <p14:cNvPr id="19" name="Ink 18">
                <a:extLst>
                  <a:ext uri="{FF2B5EF4-FFF2-40B4-BE49-F238E27FC236}">
                    <a16:creationId xmlns:a16="http://schemas.microsoft.com/office/drawing/2014/main" id="{F27445A2-3E15-A40F-F59A-66C32E461D6E}"/>
                  </a:ext>
                </a:extLst>
              </p14:cNvPr>
              <p14:cNvContentPartPr/>
              <p14:nvPr/>
            </p14:nvContentPartPr>
            <p14:xfrm>
              <a:off x="3883575" y="3312228"/>
              <a:ext cx="457200" cy="60480"/>
            </p14:xfrm>
          </p:contentPart>
        </mc:Choice>
        <mc:Fallback xmlns="">
          <p:pic>
            <p:nvPicPr>
              <p:cNvPr id="19" name="Ink 18">
                <a:extLst>
                  <a:ext uri="{FF2B5EF4-FFF2-40B4-BE49-F238E27FC236}">
                    <a16:creationId xmlns:a16="http://schemas.microsoft.com/office/drawing/2014/main" id="{F27445A2-3E15-A40F-F59A-66C32E461D6E}"/>
                  </a:ext>
                </a:extLst>
              </p:cNvPr>
              <p:cNvPicPr/>
              <p:nvPr/>
            </p:nvPicPr>
            <p:blipFill>
              <a:blip r:embed="rId4"/>
              <a:stretch>
                <a:fillRect/>
              </a:stretch>
            </p:blipFill>
            <p:spPr>
              <a:xfrm>
                <a:off x="3877455" y="3306108"/>
                <a:ext cx="46944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0" name="Ink 19">
                <a:extLst>
                  <a:ext uri="{FF2B5EF4-FFF2-40B4-BE49-F238E27FC236}">
                    <a16:creationId xmlns:a16="http://schemas.microsoft.com/office/drawing/2014/main" id="{2CED55E0-8EE3-3209-313D-85A268EB232D}"/>
                  </a:ext>
                </a:extLst>
              </p14:cNvPr>
              <p14:cNvContentPartPr/>
              <p14:nvPr/>
            </p14:nvContentPartPr>
            <p14:xfrm rot="783899">
              <a:off x="3735474" y="4514753"/>
              <a:ext cx="446400" cy="107640"/>
            </p14:xfrm>
          </p:contentPart>
        </mc:Choice>
        <mc:Fallback xmlns="">
          <p:pic>
            <p:nvPicPr>
              <p:cNvPr id="20" name="Ink 19">
                <a:extLst>
                  <a:ext uri="{FF2B5EF4-FFF2-40B4-BE49-F238E27FC236}">
                    <a16:creationId xmlns:a16="http://schemas.microsoft.com/office/drawing/2014/main" id="{2CED55E0-8EE3-3209-313D-85A268EB232D}"/>
                  </a:ext>
                </a:extLst>
              </p:cNvPr>
              <p:cNvPicPr/>
              <p:nvPr/>
            </p:nvPicPr>
            <p:blipFill>
              <a:blip r:embed="rId6"/>
              <a:stretch>
                <a:fillRect/>
              </a:stretch>
            </p:blipFill>
            <p:spPr>
              <a:xfrm rot="783899">
                <a:off x="3729354" y="4508633"/>
                <a:ext cx="458640" cy="119880"/>
              </a:xfrm>
              <a:prstGeom prst="rect">
                <a:avLst/>
              </a:prstGeom>
            </p:spPr>
          </p:pic>
        </mc:Fallback>
      </mc:AlternateContent>
    </p:spTree>
    <p:extLst>
      <p:ext uri="{BB962C8B-B14F-4D97-AF65-F5344CB8AC3E}">
        <p14:creationId xmlns:p14="http://schemas.microsoft.com/office/powerpoint/2010/main" val="127029260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3672038" y="170353"/>
            <a:ext cx="4861139" cy="461665"/>
          </a:xfrm>
          <a:prstGeom prst="rect">
            <a:avLst/>
          </a:prstGeom>
          <a:noFill/>
        </p:spPr>
        <p:txBody>
          <a:bodyPr wrap="none" rtlCol="0">
            <a:spAutoFit/>
          </a:bodyPr>
          <a:lstStyle/>
          <a:p>
            <a:r>
              <a:rPr lang="en-US" sz="2400" b="1" u="sng">
                <a:solidFill>
                  <a:srgbClr val="FF0000"/>
                </a:solidFill>
              </a:rPr>
              <a:t>Matplotlib (figure, different axes 3D)</a:t>
            </a:r>
          </a:p>
        </p:txBody>
      </p:sp>
      <p:sp>
        <p:nvSpPr>
          <p:cNvPr id="3" name="TextBox 2">
            <a:extLst>
              <a:ext uri="{FF2B5EF4-FFF2-40B4-BE49-F238E27FC236}">
                <a16:creationId xmlns:a16="http://schemas.microsoft.com/office/drawing/2014/main" id="{3D51599F-02D1-453E-A4A0-B87FF22709EC}"/>
              </a:ext>
            </a:extLst>
          </p:cNvPr>
          <p:cNvSpPr txBox="1"/>
          <p:nvPr/>
        </p:nvSpPr>
        <p:spPr>
          <a:xfrm>
            <a:off x="346539" y="1038703"/>
            <a:ext cx="7096480" cy="338554"/>
          </a:xfrm>
          <a:prstGeom prst="rect">
            <a:avLst/>
          </a:prstGeom>
          <a:noFill/>
        </p:spPr>
        <p:txBody>
          <a:bodyPr wrap="square" rtlCol="0">
            <a:spAutoFit/>
          </a:bodyPr>
          <a:lstStyle/>
          <a:p>
            <a:r>
              <a:rPr lang="en-US" sz="1600"/>
              <a:t>Apropos </a:t>
            </a:r>
            <a:r>
              <a:rPr lang="en-US" sz="1600">
                <a:solidFill>
                  <a:srgbClr val="FF0000"/>
                </a:solidFill>
              </a:rPr>
              <a:t>type of plot</a:t>
            </a:r>
            <a:r>
              <a:rPr lang="en-US" sz="1600"/>
              <a:t>, many of the ones from the previous way work here too.</a:t>
            </a:r>
          </a:p>
        </p:txBody>
      </p:sp>
      <p:sp>
        <p:nvSpPr>
          <p:cNvPr id="6" name="TextBox 5">
            <a:extLst>
              <a:ext uri="{FF2B5EF4-FFF2-40B4-BE49-F238E27FC236}">
                <a16:creationId xmlns:a16="http://schemas.microsoft.com/office/drawing/2014/main" id="{AB95FE38-97D5-4604-B403-C245D82F64FD}"/>
              </a:ext>
            </a:extLst>
          </p:cNvPr>
          <p:cNvSpPr txBox="1"/>
          <p:nvPr/>
        </p:nvSpPr>
        <p:spPr>
          <a:xfrm>
            <a:off x="520918" y="1678235"/>
            <a:ext cx="6666761" cy="338554"/>
          </a:xfrm>
          <a:prstGeom prst="rect">
            <a:avLst/>
          </a:prstGeom>
          <a:noFill/>
        </p:spPr>
        <p:txBody>
          <a:bodyPr wrap="none" rtlCol="0">
            <a:spAutoFit/>
          </a:bodyPr>
          <a:lstStyle/>
          <a:p>
            <a:r>
              <a:rPr lang="en-US" sz="1600">
                <a:solidFill>
                  <a:srgbClr val="3333CC"/>
                </a:solidFill>
              </a:rPr>
              <a:t>p = nameofaxes</a:t>
            </a:r>
            <a:r>
              <a:rPr lang="en-US" sz="1600" err="1">
                <a:solidFill>
                  <a:srgbClr val="3333CC"/>
                </a:solidFill>
              </a:rPr>
              <a:t>.scatter</a:t>
            </a:r>
            <a:r>
              <a:rPr lang="en-US" sz="1600">
                <a:solidFill>
                  <a:srgbClr val="3333CC"/>
                </a:solidFill>
              </a:rPr>
              <a:t>(Lx, Ly, </a:t>
            </a:r>
            <a:r>
              <a:rPr lang="en-US" sz="1600" err="1">
                <a:solidFill>
                  <a:srgbClr val="3333CC"/>
                </a:solidFill>
              </a:rPr>
              <a:t>Lz</a:t>
            </a:r>
            <a:r>
              <a:rPr lang="en-US" sz="1600">
                <a:solidFill>
                  <a:srgbClr val="3333CC"/>
                </a:solidFill>
              </a:rPr>
              <a:t>, </a:t>
            </a:r>
            <a:r>
              <a:rPr lang="en-US" sz="1600" i="1">
                <a:solidFill>
                  <a:srgbClr val="3333CC"/>
                </a:solidFill>
              </a:rPr>
              <a:t>color specifications</a:t>
            </a:r>
            <a:r>
              <a:rPr lang="en-US" sz="1600">
                <a:solidFill>
                  <a:srgbClr val="3333CC"/>
                </a:solidFill>
              </a:rPr>
              <a:t>, marker = ‘+’, s = #pixels )</a:t>
            </a:r>
          </a:p>
        </p:txBody>
      </p:sp>
      <p:sp>
        <p:nvSpPr>
          <p:cNvPr id="10" name="TextBox 9">
            <a:extLst>
              <a:ext uri="{FF2B5EF4-FFF2-40B4-BE49-F238E27FC236}">
                <a16:creationId xmlns:a16="http://schemas.microsoft.com/office/drawing/2014/main" id="{539DBDC3-A46D-4B53-B9F7-651F7C07FF02}"/>
              </a:ext>
            </a:extLst>
          </p:cNvPr>
          <p:cNvSpPr txBox="1"/>
          <p:nvPr/>
        </p:nvSpPr>
        <p:spPr>
          <a:xfrm>
            <a:off x="3070983" y="3943494"/>
            <a:ext cx="2237077" cy="646331"/>
          </a:xfrm>
          <a:prstGeom prst="rect">
            <a:avLst/>
          </a:prstGeom>
          <a:noFill/>
        </p:spPr>
        <p:txBody>
          <a:bodyPr wrap="square" rtlCol="0">
            <a:spAutoFit/>
          </a:bodyPr>
          <a:lstStyle/>
          <a:p>
            <a:r>
              <a:rPr lang="en-US" sz="1200"/>
              <a:t>specifies the type of color spectrum you want; there are lots of options – google it.  </a:t>
            </a:r>
          </a:p>
        </p:txBody>
      </p:sp>
      <p:sp>
        <p:nvSpPr>
          <p:cNvPr id="11" name="TextBox 10">
            <a:extLst>
              <a:ext uri="{FF2B5EF4-FFF2-40B4-BE49-F238E27FC236}">
                <a16:creationId xmlns:a16="http://schemas.microsoft.com/office/drawing/2014/main" id="{354213C5-B806-4E5C-815E-C77E962F55F1}"/>
              </a:ext>
            </a:extLst>
          </p:cNvPr>
          <p:cNvSpPr txBox="1"/>
          <p:nvPr/>
        </p:nvSpPr>
        <p:spPr>
          <a:xfrm>
            <a:off x="6075484" y="2225072"/>
            <a:ext cx="5510160" cy="523220"/>
          </a:xfrm>
          <a:prstGeom prst="rect">
            <a:avLst/>
          </a:prstGeom>
          <a:noFill/>
        </p:spPr>
        <p:txBody>
          <a:bodyPr wrap="square" rtlCol="0">
            <a:spAutoFit/>
          </a:bodyPr>
          <a:lstStyle/>
          <a:p>
            <a:r>
              <a:rPr lang="en-US" sz="1400"/>
              <a:t>or -, o, +, etc., well actually it doesn’t seem to recognize ‘-’, well if set marker = 1, then get the dash.</a:t>
            </a:r>
          </a:p>
        </p:txBody>
      </p:sp>
      <p:sp>
        <p:nvSpPr>
          <p:cNvPr id="16" name="TextBox 15">
            <a:extLst>
              <a:ext uri="{FF2B5EF4-FFF2-40B4-BE49-F238E27FC236}">
                <a16:creationId xmlns:a16="http://schemas.microsoft.com/office/drawing/2014/main" id="{E145D130-A749-43D1-8678-742781E9DAC8}"/>
              </a:ext>
            </a:extLst>
          </p:cNvPr>
          <p:cNvSpPr txBox="1"/>
          <p:nvPr/>
        </p:nvSpPr>
        <p:spPr>
          <a:xfrm>
            <a:off x="937252" y="2650164"/>
            <a:ext cx="10794305" cy="523220"/>
          </a:xfrm>
          <a:prstGeom prst="rect">
            <a:avLst/>
          </a:prstGeom>
          <a:noFill/>
        </p:spPr>
        <p:txBody>
          <a:bodyPr wrap="square" rtlCol="0">
            <a:spAutoFit/>
          </a:bodyPr>
          <a:lstStyle/>
          <a:p>
            <a:r>
              <a:rPr lang="en-US" sz="1400" i="1"/>
              <a:t>Single color</a:t>
            </a:r>
            <a:r>
              <a:rPr lang="en-US" sz="1400"/>
              <a:t>: c = ‘blue, red, green, etc.’</a:t>
            </a:r>
          </a:p>
          <a:p>
            <a:r>
              <a:rPr lang="en-US" sz="1400" i="1"/>
              <a:t>Colormap</a:t>
            </a:r>
            <a:r>
              <a:rPr lang="en-US" sz="1400"/>
              <a:t>: c = </a:t>
            </a:r>
            <a:r>
              <a:rPr lang="en-US" sz="1400" err="1"/>
              <a:t>clist</a:t>
            </a:r>
            <a:r>
              <a:rPr lang="en-US" sz="1400"/>
              <a:t>, </a:t>
            </a:r>
            <a:r>
              <a:rPr lang="en-US" sz="1400" err="1"/>
              <a:t>cmap</a:t>
            </a:r>
            <a:r>
              <a:rPr lang="en-US" sz="1400"/>
              <a:t> = ‘jet, rainbow, etc.’, </a:t>
            </a:r>
            <a:r>
              <a:rPr lang="en-US" sz="1400" err="1"/>
              <a:t>vmin</a:t>
            </a:r>
            <a:r>
              <a:rPr lang="en-US" sz="1400"/>
              <a:t> = # corresponding to darkest color in </a:t>
            </a:r>
            <a:r>
              <a:rPr lang="en-US" sz="1400" err="1"/>
              <a:t>cmap</a:t>
            </a:r>
            <a:r>
              <a:rPr lang="en-US" sz="1400"/>
              <a:t>, </a:t>
            </a:r>
            <a:r>
              <a:rPr lang="en-US" sz="1400" err="1"/>
              <a:t>vmax</a:t>
            </a:r>
            <a:r>
              <a:rPr lang="en-US" sz="1400"/>
              <a:t> = # corresponding to brightest color in </a:t>
            </a:r>
            <a:r>
              <a:rPr lang="en-US" sz="1400" err="1"/>
              <a:t>cmap</a:t>
            </a:r>
            <a:r>
              <a:rPr lang="en-US" sz="1400"/>
              <a:t>.</a:t>
            </a:r>
          </a:p>
        </p:txBody>
      </p:sp>
      <p:sp>
        <p:nvSpPr>
          <p:cNvPr id="17" name="Freeform: Shape 16">
            <a:extLst>
              <a:ext uri="{FF2B5EF4-FFF2-40B4-BE49-F238E27FC236}">
                <a16:creationId xmlns:a16="http://schemas.microsoft.com/office/drawing/2014/main" id="{441D7662-B766-4DDE-A6A2-81E0A682AA92}"/>
              </a:ext>
            </a:extLst>
          </p:cNvPr>
          <p:cNvSpPr/>
          <p:nvPr/>
        </p:nvSpPr>
        <p:spPr>
          <a:xfrm>
            <a:off x="2932299" y="3233802"/>
            <a:ext cx="1257222" cy="545106"/>
          </a:xfrm>
          <a:custGeom>
            <a:avLst/>
            <a:gdLst>
              <a:gd name="connsiteX0" fmla="*/ 0 w 734192"/>
              <a:gd name="connsiteY0" fmla="*/ 0 h 575733"/>
              <a:gd name="connsiteX1" fmla="*/ 50800 w 734192"/>
              <a:gd name="connsiteY1" fmla="*/ 76200 h 575733"/>
              <a:gd name="connsiteX2" fmla="*/ 101600 w 734192"/>
              <a:gd name="connsiteY2" fmla="*/ 127000 h 575733"/>
              <a:gd name="connsiteX3" fmla="*/ 127000 w 734192"/>
              <a:gd name="connsiteY3" fmla="*/ 152400 h 575733"/>
              <a:gd name="connsiteX4" fmla="*/ 177800 w 734192"/>
              <a:gd name="connsiteY4" fmla="*/ 186266 h 575733"/>
              <a:gd name="connsiteX5" fmla="*/ 203200 w 734192"/>
              <a:gd name="connsiteY5" fmla="*/ 211666 h 575733"/>
              <a:gd name="connsiteX6" fmla="*/ 237066 w 734192"/>
              <a:gd name="connsiteY6" fmla="*/ 228600 h 575733"/>
              <a:gd name="connsiteX7" fmla="*/ 254000 w 734192"/>
              <a:gd name="connsiteY7" fmla="*/ 245533 h 575733"/>
              <a:gd name="connsiteX8" fmla="*/ 279400 w 734192"/>
              <a:gd name="connsiteY8" fmla="*/ 254000 h 575733"/>
              <a:gd name="connsiteX9" fmla="*/ 321733 w 734192"/>
              <a:gd name="connsiteY9" fmla="*/ 279400 h 575733"/>
              <a:gd name="connsiteX10" fmla="*/ 355600 w 734192"/>
              <a:gd name="connsiteY10" fmla="*/ 296333 h 575733"/>
              <a:gd name="connsiteX11" fmla="*/ 381000 w 734192"/>
              <a:gd name="connsiteY11" fmla="*/ 313266 h 575733"/>
              <a:gd name="connsiteX12" fmla="*/ 440266 w 734192"/>
              <a:gd name="connsiteY12" fmla="*/ 338666 h 575733"/>
              <a:gd name="connsiteX13" fmla="*/ 524933 w 734192"/>
              <a:gd name="connsiteY13" fmla="*/ 381000 h 575733"/>
              <a:gd name="connsiteX14" fmla="*/ 558800 w 734192"/>
              <a:gd name="connsiteY14" fmla="*/ 397933 h 575733"/>
              <a:gd name="connsiteX15" fmla="*/ 584200 w 734192"/>
              <a:gd name="connsiteY15" fmla="*/ 406400 h 575733"/>
              <a:gd name="connsiteX16" fmla="*/ 635000 w 734192"/>
              <a:gd name="connsiteY16" fmla="*/ 457200 h 575733"/>
              <a:gd name="connsiteX17" fmla="*/ 660400 w 734192"/>
              <a:gd name="connsiteY17" fmla="*/ 508000 h 575733"/>
              <a:gd name="connsiteX18" fmla="*/ 651933 w 734192"/>
              <a:gd name="connsiteY18" fmla="*/ 567266 h 575733"/>
              <a:gd name="connsiteX19" fmla="*/ 575733 w 734192"/>
              <a:gd name="connsiteY19" fmla="*/ 533400 h 575733"/>
              <a:gd name="connsiteX20" fmla="*/ 541866 w 734192"/>
              <a:gd name="connsiteY20" fmla="*/ 524933 h 575733"/>
              <a:gd name="connsiteX21" fmla="*/ 516466 w 734192"/>
              <a:gd name="connsiteY21" fmla="*/ 508000 h 575733"/>
              <a:gd name="connsiteX22" fmla="*/ 516466 w 734192"/>
              <a:gd name="connsiteY22" fmla="*/ 491066 h 575733"/>
              <a:gd name="connsiteX23" fmla="*/ 558800 w 734192"/>
              <a:gd name="connsiteY23" fmla="*/ 516466 h 575733"/>
              <a:gd name="connsiteX24" fmla="*/ 575733 w 734192"/>
              <a:gd name="connsiteY24" fmla="*/ 533400 h 575733"/>
              <a:gd name="connsiteX25" fmla="*/ 626533 w 734192"/>
              <a:gd name="connsiteY25" fmla="*/ 550333 h 575733"/>
              <a:gd name="connsiteX26" fmla="*/ 651933 w 734192"/>
              <a:gd name="connsiteY26" fmla="*/ 558800 h 575733"/>
              <a:gd name="connsiteX27" fmla="*/ 677333 w 734192"/>
              <a:gd name="connsiteY27" fmla="*/ 575733 h 575733"/>
              <a:gd name="connsiteX28" fmla="*/ 719666 w 734192"/>
              <a:gd name="connsiteY28" fmla="*/ 406400 h 57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34192" h="575733">
                <a:moveTo>
                  <a:pt x="0" y="0"/>
                </a:moveTo>
                <a:cubicBezTo>
                  <a:pt x="16933" y="25400"/>
                  <a:pt x="29214" y="54614"/>
                  <a:pt x="50800" y="76200"/>
                </a:cubicBezTo>
                <a:lnTo>
                  <a:pt x="101600" y="127000"/>
                </a:lnTo>
                <a:cubicBezTo>
                  <a:pt x="110067" y="135467"/>
                  <a:pt x="117037" y="145758"/>
                  <a:pt x="127000" y="152400"/>
                </a:cubicBezTo>
                <a:cubicBezTo>
                  <a:pt x="143933" y="163689"/>
                  <a:pt x="163410" y="171876"/>
                  <a:pt x="177800" y="186266"/>
                </a:cubicBezTo>
                <a:cubicBezTo>
                  <a:pt x="186267" y="194733"/>
                  <a:pt x="193457" y="204706"/>
                  <a:pt x="203200" y="211666"/>
                </a:cubicBezTo>
                <a:cubicBezTo>
                  <a:pt x="213470" y="219002"/>
                  <a:pt x="226565" y="221599"/>
                  <a:pt x="237066" y="228600"/>
                </a:cubicBezTo>
                <a:cubicBezTo>
                  <a:pt x="243708" y="233028"/>
                  <a:pt x="247155" y="241426"/>
                  <a:pt x="254000" y="245533"/>
                </a:cubicBezTo>
                <a:cubicBezTo>
                  <a:pt x="261653" y="250125"/>
                  <a:pt x="271418" y="250009"/>
                  <a:pt x="279400" y="254000"/>
                </a:cubicBezTo>
                <a:cubicBezTo>
                  <a:pt x="294119" y="261359"/>
                  <a:pt x="307348" y="271408"/>
                  <a:pt x="321733" y="279400"/>
                </a:cubicBezTo>
                <a:cubicBezTo>
                  <a:pt x="332766" y="285529"/>
                  <a:pt x="344641" y="290071"/>
                  <a:pt x="355600" y="296333"/>
                </a:cubicBezTo>
                <a:cubicBezTo>
                  <a:pt x="364435" y="301381"/>
                  <a:pt x="372165" y="308217"/>
                  <a:pt x="381000" y="313266"/>
                </a:cubicBezTo>
                <a:cubicBezTo>
                  <a:pt x="457325" y="356881"/>
                  <a:pt x="378514" y="310165"/>
                  <a:pt x="440266" y="338666"/>
                </a:cubicBezTo>
                <a:cubicBezTo>
                  <a:pt x="468915" y="351889"/>
                  <a:pt x="496711" y="366889"/>
                  <a:pt x="524933" y="381000"/>
                </a:cubicBezTo>
                <a:cubicBezTo>
                  <a:pt x="536222" y="386644"/>
                  <a:pt x="546826" y="393942"/>
                  <a:pt x="558800" y="397933"/>
                </a:cubicBezTo>
                <a:lnTo>
                  <a:pt x="584200" y="406400"/>
                </a:lnTo>
                <a:cubicBezTo>
                  <a:pt x="601133" y="423333"/>
                  <a:pt x="627428" y="434481"/>
                  <a:pt x="635000" y="457200"/>
                </a:cubicBezTo>
                <a:cubicBezTo>
                  <a:pt x="646684" y="492254"/>
                  <a:pt x="638515" y="475174"/>
                  <a:pt x="660400" y="508000"/>
                </a:cubicBezTo>
                <a:cubicBezTo>
                  <a:pt x="657578" y="527755"/>
                  <a:pt x="668172" y="555667"/>
                  <a:pt x="651933" y="567266"/>
                </a:cubicBezTo>
                <a:cubicBezTo>
                  <a:pt x="632186" y="581371"/>
                  <a:pt x="592779" y="540705"/>
                  <a:pt x="575733" y="533400"/>
                </a:cubicBezTo>
                <a:cubicBezTo>
                  <a:pt x="565037" y="528816"/>
                  <a:pt x="553155" y="527755"/>
                  <a:pt x="541866" y="524933"/>
                </a:cubicBezTo>
                <a:cubicBezTo>
                  <a:pt x="533399" y="519289"/>
                  <a:pt x="525567" y="512551"/>
                  <a:pt x="516466" y="508000"/>
                </a:cubicBezTo>
                <a:cubicBezTo>
                  <a:pt x="489372" y="494453"/>
                  <a:pt x="475827" y="504613"/>
                  <a:pt x="516466" y="491066"/>
                </a:cubicBezTo>
                <a:cubicBezTo>
                  <a:pt x="559375" y="533975"/>
                  <a:pt x="503842" y="483491"/>
                  <a:pt x="558800" y="516466"/>
                </a:cubicBezTo>
                <a:cubicBezTo>
                  <a:pt x="565645" y="520573"/>
                  <a:pt x="568593" y="529830"/>
                  <a:pt x="575733" y="533400"/>
                </a:cubicBezTo>
                <a:cubicBezTo>
                  <a:pt x="591698" y="541383"/>
                  <a:pt x="609600" y="544689"/>
                  <a:pt x="626533" y="550333"/>
                </a:cubicBezTo>
                <a:cubicBezTo>
                  <a:pt x="635000" y="553155"/>
                  <a:pt x="644507" y="553850"/>
                  <a:pt x="651933" y="558800"/>
                </a:cubicBezTo>
                <a:lnTo>
                  <a:pt x="677333" y="575733"/>
                </a:lnTo>
                <a:cubicBezTo>
                  <a:pt x="772247" y="556749"/>
                  <a:pt x="719666" y="581656"/>
                  <a:pt x="719666" y="40640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C75AABC6-A971-44BE-8F6A-6E642D910E92}"/>
              </a:ext>
            </a:extLst>
          </p:cNvPr>
          <p:cNvSpPr/>
          <p:nvPr/>
        </p:nvSpPr>
        <p:spPr>
          <a:xfrm>
            <a:off x="1506193" y="3237981"/>
            <a:ext cx="522135" cy="477198"/>
          </a:xfrm>
          <a:custGeom>
            <a:avLst/>
            <a:gdLst>
              <a:gd name="connsiteX0" fmla="*/ 434658 w 434658"/>
              <a:gd name="connsiteY0" fmla="*/ 0 h 922866"/>
              <a:gd name="connsiteX1" fmla="*/ 409258 w 434658"/>
              <a:gd name="connsiteY1" fmla="*/ 169333 h 922866"/>
              <a:gd name="connsiteX2" fmla="*/ 383858 w 434658"/>
              <a:gd name="connsiteY2" fmla="*/ 203200 h 922866"/>
              <a:gd name="connsiteX3" fmla="*/ 349991 w 434658"/>
              <a:gd name="connsiteY3" fmla="*/ 237066 h 922866"/>
              <a:gd name="connsiteX4" fmla="*/ 324591 w 434658"/>
              <a:gd name="connsiteY4" fmla="*/ 245533 h 922866"/>
              <a:gd name="connsiteX5" fmla="*/ 299191 w 434658"/>
              <a:gd name="connsiteY5" fmla="*/ 270933 h 922866"/>
              <a:gd name="connsiteX6" fmla="*/ 273791 w 434658"/>
              <a:gd name="connsiteY6" fmla="*/ 279400 h 922866"/>
              <a:gd name="connsiteX7" fmla="*/ 222991 w 434658"/>
              <a:gd name="connsiteY7" fmla="*/ 330200 h 922866"/>
              <a:gd name="connsiteX8" fmla="*/ 197591 w 434658"/>
              <a:gd name="connsiteY8" fmla="*/ 355600 h 922866"/>
              <a:gd name="connsiteX9" fmla="*/ 163725 w 434658"/>
              <a:gd name="connsiteY9" fmla="*/ 389466 h 922866"/>
              <a:gd name="connsiteX10" fmla="*/ 138325 w 434658"/>
              <a:gd name="connsiteY10" fmla="*/ 448733 h 922866"/>
              <a:gd name="connsiteX11" fmla="*/ 129858 w 434658"/>
              <a:gd name="connsiteY11" fmla="*/ 482600 h 922866"/>
              <a:gd name="connsiteX12" fmla="*/ 112925 w 434658"/>
              <a:gd name="connsiteY12" fmla="*/ 508000 h 922866"/>
              <a:gd name="connsiteX13" fmla="*/ 95991 w 434658"/>
              <a:gd name="connsiteY13" fmla="*/ 558800 h 922866"/>
              <a:gd name="connsiteX14" fmla="*/ 87525 w 434658"/>
              <a:gd name="connsiteY14" fmla="*/ 660400 h 922866"/>
              <a:gd name="connsiteX15" fmla="*/ 79058 w 434658"/>
              <a:gd name="connsiteY15" fmla="*/ 702733 h 922866"/>
              <a:gd name="connsiteX16" fmla="*/ 70591 w 434658"/>
              <a:gd name="connsiteY16" fmla="*/ 905933 h 922866"/>
              <a:gd name="connsiteX17" fmla="*/ 11325 w 434658"/>
              <a:gd name="connsiteY17" fmla="*/ 838200 h 922866"/>
              <a:gd name="connsiteX18" fmla="*/ 2858 w 434658"/>
              <a:gd name="connsiteY18" fmla="*/ 812800 h 922866"/>
              <a:gd name="connsiteX19" fmla="*/ 19791 w 434658"/>
              <a:gd name="connsiteY19" fmla="*/ 838200 h 922866"/>
              <a:gd name="connsiteX20" fmla="*/ 36725 w 434658"/>
              <a:gd name="connsiteY20" fmla="*/ 855133 h 922866"/>
              <a:gd name="connsiteX21" fmla="*/ 87525 w 434658"/>
              <a:gd name="connsiteY21" fmla="*/ 922866 h 922866"/>
              <a:gd name="connsiteX22" fmla="*/ 129858 w 434658"/>
              <a:gd name="connsiteY22" fmla="*/ 897466 h 922866"/>
              <a:gd name="connsiteX23" fmla="*/ 138325 w 434658"/>
              <a:gd name="connsiteY23" fmla="*/ 872066 h 922866"/>
              <a:gd name="connsiteX24" fmla="*/ 172191 w 434658"/>
              <a:gd name="connsiteY24" fmla="*/ 821266 h 922866"/>
              <a:gd name="connsiteX25" fmla="*/ 180658 w 434658"/>
              <a:gd name="connsiteY25" fmla="*/ 804333 h 922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34658" h="922866">
                <a:moveTo>
                  <a:pt x="434658" y="0"/>
                </a:moveTo>
                <a:cubicBezTo>
                  <a:pt x="433522" y="15902"/>
                  <a:pt x="434841" y="135223"/>
                  <a:pt x="409258" y="169333"/>
                </a:cubicBezTo>
                <a:cubicBezTo>
                  <a:pt x="400791" y="180622"/>
                  <a:pt x="393150" y="192580"/>
                  <a:pt x="383858" y="203200"/>
                </a:cubicBezTo>
                <a:cubicBezTo>
                  <a:pt x="373345" y="215215"/>
                  <a:pt x="362982" y="227787"/>
                  <a:pt x="349991" y="237066"/>
                </a:cubicBezTo>
                <a:cubicBezTo>
                  <a:pt x="342729" y="242253"/>
                  <a:pt x="333058" y="242711"/>
                  <a:pt x="324591" y="245533"/>
                </a:cubicBezTo>
                <a:cubicBezTo>
                  <a:pt x="316124" y="254000"/>
                  <a:pt x="309154" y="264291"/>
                  <a:pt x="299191" y="270933"/>
                </a:cubicBezTo>
                <a:cubicBezTo>
                  <a:pt x="291765" y="275884"/>
                  <a:pt x="280836" y="273921"/>
                  <a:pt x="273791" y="279400"/>
                </a:cubicBezTo>
                <a:cubicBezTo>
                  <a:pt x="254888" y="294102"/>
                  <a:pt x="239924" y="313267"/>
                  <a:pt x="222991" y="330200"/>
                </a:cubicBezTo>
                <a:lnTo>
                  <a:pt x="197591" y="355600"/>
                </a:lnTo>
                <a:lnTo>
                  <a:pt x="163725" y="389466"/>
                </a:lnTo>
                <a:cubicBezTo>
                  <a:pt x="139417" y="486697"/>
                  <a:pt x="173407" y="366874"/>
                  <a:pt x="138325" y="448733"/>
                </a:cubicBezTo>
                <a:cubicBezTo>
                  <a:pt x="133741" y="459429"/>
                  <a:pt x="134442" y="471904"/>
                  <a:pt x="129858" y="482600"/>
                </a:cubicBezTo>
                <a:cubicBezTo>
                  <a:pt x="125850" y="491953"/>
                  <a:pt x="117058" y="498701"/>
                  <a:pt x="112925" y="508000"/>
                </a:cubicBezTo>
                <a:cubicBezTo>
                  <a:pt x="105676" y="524311"/>
                  <a:pt x="95991" y="558800"/>
                  <a:pt x="95991" y="558800"/>
                </a:cubicBezTo>
                <a:cubicBezTo>
                  <a:pt x="93169" y="592667"/>
                  <a:pt x="91496" y="626649"/>
                  <a:pt x="87525" y="660400"/>
                </a:cubicBezTo>
                <a:cubicBezTo>
                  <a:pt x="85844" y="674692"/>
                  <a:pt x="80048" y="688377"/>
                  <a:pt x="79058" y="702733"/>
                </a:cubicBezTo>
                <a:cubicBezTo>
                  <a:pt x="74394" y="770364"/>
                  <a:pt x="73413" y="838200"/>
                  <a:pt x="70591" y="905933"/>
                </a:cubicBezTo>
                <a:cubicBezTo>
                  <a:pt x="40957" y="886177"/>
                  <a:pt x="25437" y="880535"/>
                  <a:pt x="11325" y="838200"/>
                </a:cubicBezTo>
                <a:cubicBezTo>
                  <a:pt x="8503" y="829733"/>
                  <a:pt x="-6067" y="812800"/>
                  <a:pt x="2858" y="812800"/>
                </a:cubicBezTo>
                <a:cubicBezTo>
                  <a:pt x="13034" y="812800"/>
                  <a:pt x="13434" y="830254"/>
                  <a:pt x="19791" y="838200"/>
                </a:cubicBezTo>
                <a:cubicBezTo>
                  <a:pt x="24778" y="844433"/>
                  <a:pt x="31935" y="848747"/>
                  <a:pt x="36725" y="855133"/>
                </a:cubicBezTo>
                <a:cubicBezTo>
                  <a:pt x="94167" y="931722"/>
                  <a:pt x="48689" y="884033"/>
                  <a:pt x="87525" y="922866"/>
                </a:cubicBezTo>
                <a:cubicBezTo>
                  <a:pt x="107506" y="916206"/>
                  <a:pt x="118235" y="916838"/>
                  <a:pt x="129858" y="897466"/>
                </a:cubicBezTo>
                <a:cubicBezTo>
                  <a:pt x="134450" y="889813"/>
                  <a:pt x="133991" y="879868"/>
                  <a:pt x="138325" y="872066"/>
                </a:cubicBezTo>
                <a:cubicBezTo>
                  <a:pt x="148208" y="854276"/>
                  <a:pt x="163089" y="839468"/>
                  <a:pt x="172191" y="821266"/>
                </a:cubicBezTo>
                <a:lnTo>
                  <a:pt x="180658" y="804333"/>
                </a:ln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a:endParaRPr lang="en-US"/>
          </a:p>
        </p:txBody>
      </p:sp>
      <p:sp>
        <p:nvSpPr>
          <p:cNvPr id="19" name="TextBox 18">
            <a:extLst>
              <a:ext uri="{FF2B5EF4-FFF2-40B4-BE49-F238E27FC236}">
                <a16:creationId xmlns:a16="http://schemas.microsoft.com/office/drawing/2014/main" id="{CD0F8FD1-0D1C-46D2-A6B7-D8E08BFF500F}"/>
              </a:ext>
            </a:extLst>
          </p:cNvPr>
          <p:cNvSpPr txBox="1"/>
          <p:nvPr/>
        </p:nvSpPr>
        <p:spPr>
          <a:xfrm>
            <a:off x="511124" y="3907440"/>
            <a:ext cx="2309897" cy="830997"/>
          </a:xfrm>
          <a:prstGeom prst="rect">
            <a:avLst/>
          </a:prstGeom>
          <a:noFill/>
        </p:spPr>
        <p:txBody>
          <a:bodyPr wrap="square" rtlCol="0">
            <a:spAutoFit/>
          </a:bodyPr>
          <a:lstStyle/>
          <a:p>
            <a:r>
              <a:rPr lang="en-US" sz="1200"/>
              <a:t>Maps each data point in </a:t>
            </a:r>
            <a:r>
              <a:rPr lang="en-US" sz="1200" err="1"/>
              <a:t>Lz</a:t>
            </a:r>
            <a:r>
              <a:rPr lang="en-US" sz="1200"/>
              <a:t> to a color in the cmap.  Obviously (?) must be the same size as </a:t>
            </a:r>
            <a:r>
              <a:rPr lang="en-US" sz="1200" err="1"/>
              <a:t>Lz</a:t>
            </a:r>
            <a:r>
              <a:rPr lang="en-US" sz="1200"/>
              <a:t>.  Would usually just use Lz for clist.</a:t>
            </a:r>
            <a:endParaRPr lang="en-US" sz="1600"/>
          </a:p>
        </p:txBody>
      </p:sp>
      <p:sp>
        <p:nvSpPr>
          <p:cNvPr id="20" name="Freeform: Shape 19">
            <a:extLst>
              <a:ext uri="{FF2B5EF4-FFF2-40B4-BE49-F238E27FC236}">
                <a16:creationId xmlns:a16="http://schemas.microsoft.com/office/drawing/2014/main" id="{AD95EE63-D381-4A22-987A-97DD7337063B}"/>
              </a:ext>
            </a:extLst>
          </p:cNvPr>
          <p:cNvSpPr/>
          <p:nvPr/>
        </p:nvSpPr>
        <p:spPr>
          <a:xfrm>
            <a:off x="5899511" y="3365835"/>
            <a:ext cx="821266" cy="379163"/>
          </a:xfrm>
          <a:custGeom>
            <a:avLst/>
            <a:gdLst>
              <a:gd name="connsiteX0" fmla="*/ 0 w 643467"/>
              <a:gd name="connsiteY0" fmla="*/ 0 h 323459"/>
              <a:gd name="connsiteX1" fmla="*/ 59267 w 643467"/>
              <a:gd name="connsiteY1" fmla="*/ 67733 h 323459"/>
              <a:gd name="connsiteX2" fmla="*/ 84667 w 643467"/>
              <a:gd name="connsiteY2" fmla="*/ 93133 h 323459"/>
              <a:gd name="connsiteX3" fmla="*/ 110067 w 643467"/>
              <a:gd name="connsiteY3" fmla="*/ 101600 h 323459"/>
              <a:gd name="connsiteX4" fmla="*/ 186267 w 643467"/>
              <a:gd name="connsiteY4" fmla="*/ 118533 h 323459"/>
              <a:gd name="connsiteX5" fmla="*/ 254000 w 643467"/>
              <a:gd name="connsiteY5" fmla="*/ 127000 h 323459"/>
              <a:gd name="connsiteX6" fmla="*/ 304800 w 643467"/>
              <a:gd name="connsiteY6" fmla="*/ 135467 h 323459"/>
              <a:gd name="connsiteX7" fmla="*/ 508000 w 643467"/>
              <a:gd name="connsiteY7" fmla="*/ 143933 h 323459"/>
              <a:gd name="connsiteX8" fmla="*/ 533400 w 643467"/>
              <a:gd name="connsiteY8" fmla="*/ 152400 h 323459"/>
              <a:gd name="connsiteX9" fmla="*/ 567267 w 643467"/>
              <a:gd name="connsiteY9" fmla="*/ 194733 h 323459"/>
              <a:gd name="connsiteX10" fmla="*/ 584200 w 643467"/>
              <a:gd name="connsiteY10" fmla="*/ 245533 h 323459"/>
              <a:gd name="connsiteX11" fmla="*/ 575734 w 643467"/>
              <a:gd name="connsiteY11" fmla="*/ 321733 h 323459"/>
              <a:gd name="connsiteX12" fmla="*/ 558800 w 643467"/>
              <a:gd name="connsiteY12" fmla="*/ 304800 h 323459"/>
              <a:gd name="connsiteX13" fmla="*/ 541867 w 643467"/>
              <a:gd name="connsiteY13" fmla="*/ 279400 h 323459"/>
              <a:gd name="connsiteX14" fmla="*/ 516467 w 643467"/>
              <a:gd name="connsiteY14" fmla="*/ 262467 h 323459"/>
              <a:gd name="connsiteX15" fmla="*/ 491067 w 643467"/>
              <a:gd name="connsiteY15" fmla="*/ 254000 h 323459"/>
              <a:gd name="connsiteX16" fmla="*/ 558800 w 643467"/>
              <a:gd name="connsiteY16" fmla="*/ 270933 h 323459"/>
              <a:gd name="connsiteX17" fmla="*/ 567267 w 643467"/>
              <a:gd name="connsiteY17" fmla="*/ 313267 h 323459"/>
              <a:gd name="connsiteX18" fmla="*/ 592667 w 643467"/>
              <a:gd name="connsiteY18" fmla="*/ 304800 h 323459"/>
              <a:gd name="connsiteX19" fmla="*/ 601134 w 643467"/>
              <a:gd name="connsiteY19" fmla="*/ 279400 h 323459"/>
              <a:gd name="connsiteX20" fmla="*/ 618067 w 643467"/>
              <a:gd name="connsiteY20" fmla="*/ 254000 h 323459"/>
              <a:gd name="connsiteX21" fmla="*/ 643467 w 643467"/>
              <a:gd name="connsiteY21" fmla="*/ 220133 h 323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3467" h="323459">
                <a:moveTo>
                  <a:pt x="0" y="0"/>
                </a:moveTo>
                <a:cubicBezTo>
                  <a:pt x="60679" y="91018"/>
                  <a:pt x="6350" y="23636"/>
                  <a:pt x="59267" y="67733"/>
                </a:cubicBezTo>
                <a:cubicBezTo>
                  <a:pt x="68465" y="75398"/>
                  <a:pt x="74704" y="86491"/>
                  <a:pt x="84667" y="93133"/>
                </a:cubicBezTo>
                <a:cubicBezTo>
                  <a:pt x="92093" y="98084"/>
                  <a:pt x="101486" y="99148"/>
                  <a:pt x="110067" y="101600"/>
                </a:cubicBezTo>
                <a:cubicBezTo>
                  <a:pt x="129737" y="107220"/>
                  <a:pt x="167346" y="115622"/>
                  <a:pt x="186267" y="118533"/>
                </a:cubicBezTo>
                <a:cubicBezTo>
                  <a:pt x="208756" y="121993"/>
                  <a:pt x="231475" y="123782"/>
                  <a:pt x="254000" y="127000"/>
                </a:cubicBezTo>
                <a:cubicBezTo>
                  <a:pt x="270994" y="129428"/>
                  <a:pt x="287671" y="134325"/>
                  <a:pt x="304800" y="135467"/>
                </a:cubicBezTo>
                <a:cubicBezTo>
                  <a:pt x="372442" y="139976"/>
                  <a:pt x="440267" y="141111"/>
                  <a:pt x="508000" y="143933"/>
                </a:cubicBezTo>
                <a:cubicBezTo>
                  <a:pt x="516467" y="146755"/>
                  <a:pt x="525747" y="147808"/>
                  <a:pt x="533400" y="152400"/>
                </a:cubicBezTo>
                <a:cubicBezTo>
                  <a:pt x="544064" y="158798"/>
                  <a:pt x="563071" y="185292"/>
                  <a:pt x="567267" y="194733"/>
                </a:cubicBezTo>
                <a:cubicBezTo>
                  <a:pt x="574516" y="211044"/>
                  <a:pt x="584200" y="245533"/>
                  <a:pt x="584200" y="245533"/>
                </a:cubicBezTo>
                <a:cubicBezTo>
                  <a:pt x="581378" y="270933"/>
                  <a:pt x="585801" y="298243"/>
                  <a:pt x="575734" y="321733"/>
                </a:cubicBezTo>
                <a:cubicBezTo>
                  <a:pt x="572590" y="329070"/>
                  <a:pt x="563787" y="311033"/>
                  <a:pt x="558800" y="304800"/>
                </a:cubicBezTo>
                <a:cubicBezTo>
                  <a:pt x="552443" y="296854"/>
                  <a:pt x="549062" y="286595"/>
                  <a:pt x="541867" y="279400"/>
                </a:cubicBezTo>
                <a:cubicBezTo>
                  <a:pt x="534672" y="272205"/>
                  <a:pt x="525568" y="267018"/>
                  <a:pt x="516467" y="262467"/>
                </a:cubicBezTo>
                <a:cubicBezTo>
                  <a:pt x="508485" y="258476"/>
                  <a:pt x="482142" y="254000"/>
                  <a:pt x="491067" y="254000"/>
                </a:cubicBezTo>
                <a:cubicBezTo>
                  <a:pt x="511497" y="254000"/>
                  <a:pt x="538759" y="264253"/>
                  <a:pt x="558800" y="270933"/>
                </a:cubicBezTo>
                <a:cubicBezTo>
                  <a:pt x="561622" y="285044"/>
                  <a:pt x="557091" y="303091"/>
                  <a:pt x="567267" y="313267"/>
                </a:cubicBezTo>
                <a:cubicBezTo>
                  <a:pt x="573578" y="319578"/>
                  <a:pt x="586356" y="311111"/>
                  <a:pt x="592667" y="304800"/>
                </a:cubicBezTo>
                <a:cubicBezTo>
                  <a:pt x="598978" y="298489"/>
                  <a:pt x="597143" y="287382"/>
                  <a:pt x="601134" y="279400"/>
                </a:cubicBezTo>
                <a:cubicBezTo>
                  <a:pt x="605685" y="270299"/>
                  <a:pt x="613516" y="263101"/>
                  <a:pt x="618067" y="254000"/>
                </a:cubicBezTo>
                <a:cubicBezTo>
                  <a:pt x="635504" y="219126"/>
                  <a:pt x="613620" y="235057"/>
                  <a:pt x="643467" y="220133"/>
                </a:cubicBezTo>
              </a:path>
            </a:pathLst>
          </a:cu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21" name="TextBox 20">
            <a:extLst>
              <a:ext uri="{FF2B5EF4-FFF2-40B4-BE49-F238E27FC236}">
                <a16:creationId xmlns:a16="http://schemas.microsoft.com/office/drawing/2014/main" id="{4B5780E9-A469-4B1B-8189-5EDA34E2CCAD}"/>
              </a:ext>
            </a:extLst>
          </p:cNvPr>
          <p:cNvSpPr txBox="1"/>
          <p:nvPr/>
        </p:nvSpPr>
        <p:spPr>
          <a:xfrm>
            <a:off x="5748641" y="3846592"/>
            <a:ext cx="2662447" cy="830997"/>
          </a:xfrm>
          <a:prstGeom prst="rect">
            <a:avLst/>
          </a:prstGeom>
          <a:noFill/>
        </p:spPr>
        <p:txBody>
          <a:bodyPr wrap="square" rtlCol="0">
            <a:spAutoFit/>
          </a:bodyPr>
          <a:lstStyle/>
          <a:p>
            <a:r>
              <a:rPr lang="en-US" sz="1200"/>
              <a:t>These are numbers between which </a:t>
            </a:r>
            <a:r>
              <a:rPr lang="en-US" sz="1200" err="1"/>
              <a:t>cmap</a:t>
            </a:r>
            <a:r>
              <a:rPr lang="en-US" sz="1200"/>
              <a:t> will be smoothly interpolated.  If these left unspecified, then they will default to the min and max of </a:t>
            </a:r>
            <a:r>
              <a:rPr lang="en-US" sz="1200" err="1"/>
              <a:t>clist</a:t>
            </a:r>
            <a:r>
              <a:rPr lang="en-US" sz="1200"/>
              <a:t>.</a:t>
            </a:r>
            <a:endParaRPr lang="en-US" sz="1400"/>
          </a:p>
        </p:txBody>
      </p:sp>
      <mc:AlternateContent xmlns:mc="http://schemas.openxmlformats.org/markup-compatibility/2006" xmlns:p14="http://schemas.microsoft.com/office/powerpoint/2010/main">
        <mc:Choice Requires="p14">
          <p:contentPart p14:bwMode="auto" r:id="rId2">
            <p14:nvContentPartPr>
              <p14:cNvPr id="28" name="Ink 27">
                <a:extLst>
                  <a:ext uri="{FF2B5EF4-FFF2-40B4-BE49-F238E27FC236}">
                    <a16:creationId xmlns:a16="http://schemas.microsoft.com/office/drawing/2014/main" id="{9E648DDF-CCCD-47F0-B4A9-358775AD7E45}"/>
                  </a:ext>
                </a:extLst>
              </p14:cNvPr>
              <p14:cNvContentPartPr/>
              <p14:nvPr/>
            </p14:nvContentPartPr>
            <p14:xfrm>
              <a:off x="5748641" y="2071325"/>
              <a:ext cx="295200" cy="250200"/>
            </p14:xfrm>
          </p:contentPart>
        </mc:Choice>
        <mc:Fallback xmlns="">
          <p:pic>
            <p:nvPicPr>
              <p:cNvPr id="28" name="Ink 27">
                <a:extLst>
                  <a:ext uri="{FF2B5EF4-FFF2-40B4-BE49-F238E27FC236}">
                    <a16:creationId xmlns:a16="http://schemas.microsoft.com/office/drawing/2014/main" id="{9E648DDF-CCCD-47F0-B4A9-358775AD7E45}"/>
                  </a:ext>
                </a:extLst>
              </p:cNvPr>
              <p:cNvPicPr/>
              <p:nvPr/>
            </p:nvPicPr>
            <p:blipFill>
              <a:blip r:embed="rId3"/>
              <a:stretch>
                <a:fillRect/>
              </a:stretch>
            </p:blipFill>
            <p:spPr>
              <a:xfrm>
                <a:off x="5740001" y="2062685"/>
                <a:ext cx="31284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29" name="Ink 28">
                <a:extLst>
                  <a:ext uri="{FF2B5EF4-FFF2-40B4-BE49-F238E27FC236}">
                    <a16:creationId xmlns:a16="http://schemas.microsoft.com/office/drawing/2014/main" id="{8B580811-6770-47C3-AA86-8D2D0DE48A37}"/>
                  </a:ext>
                </a:extLst>
              </p14:cNvPr>
              <p14:cNvContentPartPr/>
              <p14:nvPr/>
            </p14:nvContentPartPr>
            <p14:xfrm>
              <a:off x="3336641" y="2071324"/>
              <a:ext cx="1089360" cy="578839"/>
            </p14:xfrm>
          </p:contentPart>
        </mc:Choice>
        <mc:Fallback xmlns="">
          <p:pic>
            <p:nvPicPr>
              <p:cNvPr id="29" name="Ink 28">
                <a:extLst>
                  <a:ext uri="{FF2B5EF4-FFF2-40B4-BE49-F238E27FC236}">
                    <a16:creationId xmlns:a16="http://schemas.microsoft.com/office/drawing/2014/main" id="{8B580811-6770-47C3-AA86-8D2D0DE48A37}"/>
                  </a:ext>
                </a:extLst>
              </p:cNvPr>
              <p:cNvPicPr/>
              <p:nvPr/>
            </p:nvPicPr>
            <p:blipFill>
              <a:blip r:embed="rId5"/>
              <a:stretch>
                <a:fillRect/>
              </a:stretch>
            </p:blipFill>
            <p:spPr>
              <a:xfrm>
                <a:off x="3328001" y="2062319"/>
                <a:ext cx="1107000" cy="596489"/>
              </a:xfrm>
              <a:prstGeom prst="rect">
                <a:avLst/>
              </a:prstGeom>
            </p:spPr>
          </p:pic>
        </mc:Fallback>
      </mc:AlternateContent>
      <p:sp>
        <p:nvSpPr>
          <p:cNvPr id="30" name="TextBox 29">
            <a:extLst>
              <a:ext uri="{FF2B5EF4-FFF2-40B4-BE49-F238E27FC236}">
                <a16:creationId xmlns:a16="http://schemas.microsoft.com/office/drawing/2014/main" id="{C93B12F2-0EC7-4390-92A8-DD0498E05815}"/>
              </a:ext>
            </a:extLst>
          </p:cNvPr>
          <p:cNvSpPr txBox="1"/>
          <p:nvPr/>
        </p:nvSpPr>
        <p:spPr>
          <a:xfrm>
            <a:off x="520918" y="5130247"/>
            <a:ext cx="4852226" cy="338554"/>
          </a:xfrm>
          <a:prstGeom prst="rect">
            <a:avLst/>
          </a:prstGeom>
          <a:noFill/>
        </p:spPr>
        <p:txBody>
          <a:bodyPr wrap="none" rtlCol="0">
            <a:spAutoFit/>
          </a:bodyPr>
          <a:lstStyle/>
          <a:p>
            <a:r>
              <a:rPr lang="en-US" sz="1600">
                <a:solidFill>
                  <a:srgbClr val="3333CC"/>
                </a:solidFill>
              </a:rPr>
              <a:t>p = nameofaxes.plot_surface(X, Y, Z, </a:t>
            </a:r>
            <a:r>
              <a:rPr lang="en-US" sz="1600" i="1">
                <a:solidFill>
                  <a:srgbClr val="3333CC"/>
                </a:solidFill>
              </a:rPr>
              <a:t>color specifications</a:t>
            </a:r>
            <a:r>
              <a:rPr lang="en-US" sz="1600">
                <a:solidFill>
                  <a:srgbClr val="3333CC"/>
                </a:solidFill>
              </a:rPr>
              <a:t>)</a:t>
            </a:r>
          </a:p>
        </p:txBody>
      </p:sp>
      <p:sp>
        <p:nvSpPr>
          <p:cNvPr id="31" name="TextBox 30">
            <a:extLst>
              <a:ext uri="{FF2B5EF4-FFF2-40B4-BE49-F238E27FC236}">
                <a16:creationId xmlns:a16="http://schemas.microsoft.com/office/drawing/2014/main" id="{87A28D86-48EE-41BA-9AE9-CDF58D9ABF86}"/>
              </a:ext>
            </a:extLst>
          </p:cNvPr>
          <p:cNvSpPr txBox="1"/>
          <p:nvPr/>
        </p:nvSpPr>
        <p:spPr>
          <a:xfrm>
            <a:off x="520918" y="5691334"/>
            <a:ext cx="4467505" cy="338554"/>
          </a:xfrm>
          <a:prstGeom prst="rect">
            <a:avLst/>
          </a:prstGeom>
          <a:noFill/>
        </p:spPr>
        <p:txBody>
          <a:bodyPr wrap="none" rtlCol="0">
            <a:spAutoFit/>
          </a:bodyPr>
          <a:lstStyle/>
          <a:p>
            <a:r>
              <a:rPr lang="en-US" sz="1600">
                <a:solidFill>
                  <a:srgbClr val="3333CC"/>
                </a:solidFill>
              </a:rPr>
              <a:t>p = nameofaxes.contour(X, Y, Z, </a:t>
            </a:r>
            <a:r>
              <a:rPr lang="en-US" sz="1600" i="1">
                <a:solidFill>
                  <a:srgbClr val="3333CC"/>
                </a:solidFill>
              </a:rPr>
              <a:t>color specifications</a:t>
            </a:r>
            <a:r>
              <a:rPr lang="en-US" sz="1600">
                <a:solidFill>
                  <a:srgbClr val="3333CC"/>
                </a:solidFill>
              </a:rPr>
              <a:t>)</a:t>
            </a:r>
          </a:p>
        </p:txBody>
      </p:sp>
      <mc:AlternateContent xmlns:mc="http://schemas.openxmlformats.org/markup-compatibility/2006" xmlns:p14="http://schemas.microsoft.com/office/powerpoint/2010/main">
        <mc:Choice Requires="p14">
          <p:contentPart p14:bwMode="auto" r:id="rId6">
            <p14:nvContentPartPr>
              <p14:cNvPr id="4" name="Ink 3">
                <a:extLst>
                  <a:ext uri="{FF2B5EF4-FFF2-40B4-BE49-F238E27FC236}">
                    <a16:creationId xmlns:a16="http://schemas.microsoft.com/office/drawing/2014/main" id="{5D90DAE0-83BC-4515-8342-EE15EDB786AD}"/>
                  </a:ext>
                </a:extLst>
              </p14:cNvPr>
              <p14:cNvContentPartPr/>
              <p14:nvPr/>
            </p14:nvContentPartPr>
            <p14:xfrm>
              <a:off x="5551361" y="5204045"/>
              <a:ext cx="227880" cy="721800"/>
            </p14:xfrm>
          </p:contentPart>
        </mc:Choice>
        <mc:Fallback xmlns="">
          <p:pic>
            <p:nvPicPr>
              <p:cNvPr id="4" name="Ink 3">
                <a:extLst>
                  <a:ext uri="{FF2B5EF4-FFF2-40B4-BE49-F238E27FC236}">
                    <a16:creationId xmlns:a16="http://schemas.microsoft.com/office/drawing/2014/main" id="{5D90DAE0-83BC-4515-8342-EE15EDB786AD}"/>
                  </a:ext>
                </a:extLst>
              </p:cNvPr>
              <p:cNvPicPr/>
              <p:nvPr/>
            </p:nvPicPr>
            <p:blipFill>
              <a:blip r:embed="rId7"/>
              <a:stretch>
                <a:fillRect/>
              </a:stretch>
            </p:blipFill>
            <p:spPr>
              <a:xfrm>
                <a:off x="5542721" y="5195045"/>
                <a:ext cx="245520" cy="739440"/>
              </a:xfrm>
              <a:prstGeom prst="rect">
                <a:avLst/>
              </a:prstGeom>
            </p:spPr>
          </p:pic>
        </mc:Fallback>
      </mc:AlternateContent>
      <p:sp>
        <p:nvSpPr>
          <p:cNvPr id="5" name="TextBox 4">
            <a:extLst>
              <a:ext uri="{FF2B5EF4-FFF2-40B4-BE49-F238E27FC236}">
                <a16:creationId xmlns:a16="http://schemas.microsoft.com/office/drawing/2014/main" id="{E3E65DA8-010B-443E-A48A-FFAC4AA6E8BA}"/>
              </a:ext>
            </a:extLst>
          </p:cNvPr>
          <p:cNvSpPr txBox="1"/>
          <p:nvPr/>
        </p:nvSpPr>
        <p:spPr>
          <a:xfrm>
            <a:off x="6113926" y="5204045"/>
            <a:ext cx="5744719" cy="584775"/>
          </a:xfrm>
          <a:prstGeom prst="rect">
            <a:avLst/>
          </a:prstGeom>
          <a:noFill/>
        </p:spPr>
        <p:txBody>
          <a:bodyPr wrap="square" rtlCol="0">
            <a:spAutoFit/>
          </a:bodyPr>
          <a:lstStyle/>
          <a:p>
            <a:r>
              <a:rPr lang="en-US" sz="1600"/>
              <a:t>X, Y, Z are the meshgrid type of arrays.</a:t>
            </a:r>
          </a:p>
          <a:p>
            <a:r>
              <a:rPr lang="en-US" sz="1600"/>
              <a:t>Doesn’t seem the c = clist attribute is present in these plot types. </a:t>
            </a:r>
          </a:p>
        </p:txBody>
      </p:sp>
    </p:spTree>
    <p:extLst>
      <p:ext uri="{BB962C8B-B14F-4D97-AF65-F5344CB8AC3E}">
        <p14:creationId xmlns:p14="http://schemas.microsoft.com/office/powerpoint/2010/main" val="26131413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3818838" y="184413"/>
            <a:ext cx="4861139" cy="461665"/>
          </a:xfrm>
          <a:prstGeom prst="rect">
            <a:avLst/>
          </a:prstGeom>
          <a:noFill/>
        </p:spPr>
        <p:txBody>
          <a:bodyPr wrap="none" rtlCol="0">
            <a:spAutoFit/>
          </a:bodyPr>
          <a:lstStyle/>
          <a:p>
            <a:r>
              <a:rPr lang="en-US" sz="2400" b="1" u="sng">
                <a:solidFill>
                  <a:srgbClr val="FF0000"/>
                </a:solidFill>
              </a:rPr>
              <a:t>Matplotlib (figure, different axes 3D)</a:t>
            </a:r>
          </a:p>
        </p:txBody>
      </p:sp>
      <p:sp>
        <p:nvSpPr>
          <p:cNvPr id="3" name="TextBox 2">
            <a:extLst>
              <a:ext uri="{FF2B5EF4-FFF2-40B4-BE49-F238E27FC236}">
                <a16:creationId xmlns:a16="http://schemas.microsoft.com/office/drawing/2014/main" id="{3D51599F-02D1-453E-A4A0-B87FF22709EC}"/>
              </a:ext>
            </a:extLst>
          </p:cNvPr>
          <p:cNvSpPr txBox="1"/>
          <p:nvPr/>
        </p:nvSpPr>
        <p:spPr>
          <a:xfrm>
            <a:off x="348657" y="1214596"/>
            <a:ext cx="2950724" cy="307777"/>
          </a:xfrm>
          <a:prstGeom prst="rect">
            <a:avLst/>
          </a:prstGeom>
          <a:noFill/>
        </p:spPr>
        <p:txBody>
          <a:bodyPr wrap="square" rtlCol="0">
            <a:spAutoFit/>
          </a:bodyPr>
          <a:lstStyle/>
          <a:p>
            <a:r>
              <a:rPr lang="en-US" sz="1400"/>
              <a:t>Here’s some examples:</a:t>
            </a:r>
          </a:p>
        </p:txBody>
      </p:sp>
      <p:pic>
        <p:nvPicPr>
          <p:cNvPr id="29" name="Picture 28">
            <a:extLst>
              <a:ext uri="{FF2B5EF4-FFF2-40B4-BE49-F238E27FC236}">
                <a16:creationId xmlns:a16="http://schemas.microsoft.com/office/drawing/2014/main" id="{73F8C5FC-DF5C-4729-B686-D20F3F9F0F97}"/>
              </a:ext>
            </a:extLst>
          </p:cNvPr>
          <p:cNvPicPr>
            <a:picLocks noChangeAspect="1"/>
          </p:cNvPicPr>
          <p:nvPr/>
        </p:nvPicPr>
        <p:blipFill>
          <a:blip r:embed="rId2"/>
          <a:stretch>
            <a:fillRect/>
          </a:stretch>
        </p:blipFill>
        <p:spPr>
          <a:xfrm>
            <a:off x="376938" y="2020724"/>
            <a:ext cx="6610350" cy="1628775"/>
          </a:xfrm>
          <a:prstGeom prst="rect">
            <a:avLst/>
          </a:prstGeom>
        </p:spPr>
      </p:pic>
      <p:pic>
        <p:nvPicPr>
          <p:cNvPr id="30" name="Picture 29">
            <a:extLst>
              <a:ext uri="{FF2B5EF4-FFF2-40B4-BE49-F238E27FC236}">
                <a16:creationId xmlns:a16="http://schemas.microsoft.com/office/drawing/2014/main" id="{72580D2E-3902-44D2-BD16-BDFE71CF8964}"/>
              </a:ext>
            </a:extLst>
          </p:cNvPr>
          <p:cNvPicPr>
            <a:picLocks noChangeAspect="1"/>
          </p:cNvPicPr>
          <p:nvPr/>
        </p:nvPicPr>
        <p:blipFill>
          <a:blip r:embed="rId3"/>
          <a:stretch>
            <a:fillRect/>
          </a:stretch>
        </p:blipFill>
        <p:spPr>
          <a:xfrm>
            <a:off x="7919043" y="1522373"/>
            <a:ext cx="3924300" cy="2981325"/>
          </a:xfrm>
          <a:prstGeom prst="rect">
            <a:avLst/>
          </a:prstGeom>
        </p:spPr>
      </p:pic>
      <mc:AlternateContent xmlns:mc="http://schemas.openxmlformats.org/markup-compatibility/2006" xmlns:p14="http://schemas.microsoft.com/office/powerpoint/2010/main">
        <mc:Choice Requires="p14">
          <p:contentPart p14:bwMode="auto" r:id="rId4">
            <p14:nvContentPartPr>
              <p14:cNvPr id="31" name="Ink 30">
                <a:extLst>
                  <a:ext uri="{FF2B5EF4-FFF2-40B4-BE49-F238E27FC236}">
                    <a16:creationId xmlns:a16="http://schemas.microsoft.com/office/drawing/2014/main" id="{F2EBBB41-0C02-434D-9975-28EDB17D6DE7}"/>
                  </a:ext>
                </a:extLst>
              </p14:cNvPr>
              <p14:cNvContentPartPr/>
              <p14:nvPr/>
            </p14:nvContentPartPr>
            <p14:xfrm>
              <a:off x="7126438" y="2711811"/>
              <a:ext cx="645480" cy="246600"/>
            </p14:xfrm>
          </p:contentPart>
        </mc:Choice>
        <mc:Fallback xmlns="">
          <p:pic>
            <p:nvPicPr>
              <p:cNvPr id="31" name="Ink 30">
                <a:extLst>
                  <a:ext uri="{FF2B5EF4-FFF2-40B4-BE49-F238E27FC236}">
                    <a16:creationId xmlns:a16="http://schemas.microsoft.com/office/drawing/2014/main" id="{F2EBBB41-0C02-434D-9975-28EDB17D6DE7}"/>
                  </a:ext>
                </a:extLst>
              </p:cNvPr>
              <p:cNvPicPr/>
              <p:nvPr/>
            </p:nvPicPr>
            <p:blipFill>
              <a:blip r:embed="rId5"/>
              <a:stretch>
                <a:fillRect/>
              </a:stretch>
            </p:blipFill>
            <p:spPr>
              <a:xfrm>
                <a:off x="7063438" y="2648903"/>
                <a:ext cx="771120" cy="372057"/>
              </a:xfrm>
              <a:prstGeom prst="rect">
                <a:avLst/>
              </a:prstGeom>
            </p:spPr>
          </p:pic>
        </mc:Fallback>
      </mc:AlternateContent>
    </p:spTree>
    <p:extLst>
      <p:ext uri="{BB962C8B-B14F-4D97-AF65-F5344CB8AC3E}">
        <p14:creationId xmlns:p14="http://schemas.microsoft.com/office/powerpoint/2010/main" val="3206803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3818838" y="184413"/>
            <a:ext cx="4861139" cy="461665"/>
          </a:xfrm>
          <a:prstGeom prst="rect">
            <a:avLst/>
          </a:prstGeom>
          <a:noFill/>
        </p:spPr>
        <p:txBody>
          <a:bodyPr wrap="none" rtlCol="0">
            <a:spAutoFit/>
          </a:bodyPr>
          <a:lstStyle/>
          <a:p>
            <a:r>
              <a:rPr lang="en-US" sz="2400" b="1" u="sng">
                <a:solidFill>
                  <a:srgbClr val="FF0000"/>
                </a:solidFill>
              </a:rPr>
              <a:t>Matplotlib (figure, different axes 3D)</a:t>
            </a:r>
          </a:p>
        </p:txBody>
      </p:sp>
      <p:sp>
        <p:nvSpPr>
          <p:cNvPr id="3" name="TextBox 2">
            <a:extLst>
              <a:ext uri="{FF2B5EF4-FFF2-40B4-BE49-F238E27FC236}">
                <a16:creationId xmlns:a16="http://schemas.microsoft.com/office/drawing/2014/main" id="{3D51599F-02D1-453E-A4A0-B87FF22709EC}"/>
              </a:ext>
            </a:extLst>
          </p:cNvPr>
          <p:cNvSpPr txBox="1"/>
          <p:nvPr/>
        </p:nvSpPr>
        <p:spPr>
          <a:xfrm>
            <a:off x="348657" y="854673"/>
            <a:ext cx="2950724" cy="307777"/>
          </a:xfrm>
          <a:prstGeom prst="rect">
            <a:avLst/>
          </a:prstGeom>
          <a:noFill/>
        </p:spPr>
        <p:txBody>
          <a:bodyPr wrap="square" rtlCol="0">
            <a:spAutoFit/>
          </a:bodyPr>
          <a:lstStyle/>
          <a:p>
            <a:r>
              <a:rPr lang="en-US" sz="1400"/>
              <a:t>Here’s some examples:</a:t>
            </a:r>
          </a:p>
        </p:txBody>
      </p:sp>
      <p:pic>
        <p:nvPicPr>
          <p:cNvPr id="4" name="Picture 3">
            <a:extLst>
              <a:ext uri="{FF2B5EF4-FFF2-40B4-BE49-F238E27FC236}">
                <a16:creationId xmlns:a16="http://schemas.microsoft.com/office/drawing/2014/main" id="{4CF77D0D-9985-40EF-94EB-854F9D6F64CB}"/>
              </a:ext>
            </a:extLst>
          </p:cNvPr>
          <p:cNvPicPr>
            <a:picLocks noChangeAspect="1"/>
          </p:cNvPicPr>
          <p:nvPr/>
        </p:nvPicPr>
        <p:blipFill>
          <a:blip r:embed="rId2"/>
          <a:stretch>
            <a:fillRect/>
          </a:stretch>
        </p:blipFill>
        <p:spPr>
          <a:xfrm>
            <a:off x="448605" y="1262889"/>
            <a:ext cx="4096322" cy="1219370"/>
          </a:xfrm>
          <a:prstGeom prst="rect">
            <a:avLst/>
          </a:prstGeom>
        </p:spPr>
      </p:pic>
      <p:pic>
        <p:nvPicPr>
          <p:cNvPr id="5" name="Picture 4">
            <a:extLst>
              <a:ext uri="{FF2B5EF4-FFF2-40B4-BE49-F238E27FC236}">
                <a16:creationId xmlns:a16="http://schemas.microsoft.com/office/drawing/2014/main" id="{2EEA6A16-F51F-4138-A3A5-D1795464E6D4}"/>
              </a:ext>
            </a:extLst>
          </p:cNvPr>
          <p:cNvPicPr>
            <a:picLocks noChangeAspect="1"/>
          </p:cNvPicPr>
          <p:nvPr/>
        </p:nvPicPr>
        <p:blipFill>
          <a:blip r:embed="rId3"/>
          <a:stretch>
            <a:fillRect/>
          </a:stretch>
        </p:blipFill>
        <p:spPr>
          <a:xfrm>
            <a:off x="448605" y="2664489"/>
            <a:ext cx="3057952" cy="1419423"/>
          </a:xfrm>
          <a:prstGeom prst="rect">
            <a:avLst/>
          </a:prstGeom>
        </p:spPr>
      </p:pic>
      <p:pic>
        <p:nvPicPr>
          <p:cNvPr id="6" name="Picture 5">
            <a:extLst>
              <a:ext uri="{FF2B5EF4-FFF2-40B4-BE49-F238E27FC236}">
                <a16:creationId xmlns:a16="http://schemas.microsoft.com/office/drawing/2014/main" id="{84ED5C47-ACCD-4DF5-80EF-33D706FE6B21}"/>
              </a:ext>
            </a:extLst>
          </p:cNvPr>
          <p:cNvPicPr>
            <a:picLocks noChangeAspect="1"/>
          </p:cNvPicPr>
          <p:nvPr/>
        </p:nvPicPr>
        <p:blipFill>
          <a:blip r:embed="rId4"/>
          <a:stretch>
            <a:fillRect/>
          </a:stretch>
        </p:blipFill>
        <p:spPr>
          <a:xfrm>
            <a:off x="424022" y="4398131"/>
            <a:ext cx="4154370" cy="2210696"/>
          </a:xfrm>
          <a:prstGeom prst="rect">
            <a:avLst/>
          </a:prstGeom>
        </p:spPr>
      </p:pic>
      <p:pic>
        <p:nvPicPr>
          <p:cNvPr id="7" name="Picture 6">
            <a:extLst>
              <a:ext uri="{FF2B5EF4-FFF2-40B4-BE49-F238E27FC236}">
                <a16:creationId xmlns:a16="http://schemas.microsoft.com/office/drawing/2014/main" id="{46354A56-6DBE-4A52-B432-568D8BEA720B}"/>
              </a:ext>
            </a:extLst>
          </p:cNvPr>
          <p:cNvPicPr>
            <a:picLocks noChangeAspect="1"/>
          </p:cNvPicPr>
          <p:nvPr/>
        </p:nvPicPr>
        <p:blipFill>
          <a:blip r:embed="rId5"/>
          <a:stretch>
            <a:fillRect/>
          </a:stretch>
        </p:blipFill>
        <p:spPr>
          <a:xfrm>
            <a:off x="6096000" y="1206752"/>
            <a:ext cx="5487166" cy="2000529"/>
          </a:xfrm>
          <a:prstGeom prst="rect">
            <a:avLst/>
          </a:prstGeom>
        </p:spPr>
      </p:pic>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B305E2AC-C6C5-4B67-859D-2CC9652E124C}"/>
                  </a:ext>
                </a:extLst>
              </p14:cNvPr>
              <p14:cNvContentPartPr/>
              <p14:nvPr/>
            </p14:nvContentPartPr>
            <p14:xfrm>
              <a:off x="4688441" y="2047875"/>
              <a:ext cx="1245634" cy="3496615"/>
            </p14:xfrm>
          </p:contentPart>
        </mc:Choice>
        <mc:Fallback xmlns="">
          <p:pic>
            <p:nvPicPr>
              <p:cNvPr id="8" name="Ink 7">
                <a:extLst>
                  <a:ext uri="{FF2B5EF4-FFF2-40B4-BE49-F238E27FC236}">
                    <a16:creationId xmlns:a16="http://schemas.microsoft.com/office/drawing/2014/main" id="{B305E2AC-C6C5-4B67-859D-2CC9652E124C}"/>
                  </a:ext>
                </a:extLst>
              </p:cNvPr>
              <p:cNvPicPr/>
              <p:nvPr/>
            </p:nvPicPr>
            <p:blipFill>
              <a:blip r:embed="rId7"/>
              <a:stretch>
                <a:fillRect/>
              </a:stretch>
            </p:blipFill>
            <p:spPr>
              <a:xfrm>
                <a:off x="4679438" y="2038875"/>
                <a:ext cx="1263280" cy="3514255"/>
              </a:xfrm>
              <a:prstGeom prst="rect">
                <a:avLst/>
              </a:prstGeom>
            </p:spPr>
          </p:pic>
        </mc:Fallback>
      </mc:AlternateContent>
      <p:grpSp>
        <p:nvGrpSpPr>
          <p:cNvPr id="11" name="Group 10">
            <a:extLst>
              <a:ext uri="{FF2B5EF4-FFF2-40B4-BE49-F238E27FC236}">
                <a16:creationId xmlns:a16="http://schemas.microsoft.com/office/drawing/2014/main" id="{5924D6EF-789D-4285-B9AC-59D7B05CD268}"/>
              </a:ext>
            </a:extLst>
          </p:cNvPr>
          <p:cNvGrpSpPr/>
          <p:nvPr/>
        </p:nvGrpSpPr>
        <p:grpSpPr>
          <a:xfrm>
            <a:off x="8721323" y="3393812"/>
            <a:ext cx="236520" cy="395280"/>
            <a:chOff x="8781281" y="3754325"/>
            <a:chExt cx="236520" cy="395280"/>
          </a:xfrm>
        </p:grpSpPr>
        <mc:AlternateContent xmlns:mc="http://schemas.openxmlformats.org/markup-compatibility/2006" xmlns:p14="http://schemas.microsoft.com/office/powerpoint/2010/main">
          <mc:Choice Requires="p14">
            <p:contentPart p14:bwMode="auto" r:id="rId8">
              <p14:nvContentPartPr>
                <p14:cNvPr id="9" name="Ink 8">
                  <a:extLst>
                    <a:ext uri="{FF2B5EF4-FFF2-40B4-BE49-F238E27FC236}">
                      <a16:creationId xmlns:a16="http://schemas.microsoft.com/office/drawing/2014/main" id="{E5A3E02B-178F-456B-83B5-38462466047C}"/>
                    </a:ext>
                  </a:extLst>
                </p14:cNvPr>
                <p14:cNvContentPartPr/>
                <p14:nvPr/>
              </p14:nvContentPartPr>
              <p14:xfrm>
                <a:off x="8781281" y="3754325"/>
                <a:ext cx="210600" cy="395280"/>
              </p14:xfrm>
            </p:contentPart>
          </mc:Choice>
          <mc:Fallback xmlns="">
            <p:pic>
              <p:nvPicPr>
                <p:cNvPr id="9" name="Ink 8">
                  <a:extLst>
                    <a:ext uri="{FF2B5EF4-FFF2-40B4-BE49-F238E27FC236}">
                      <a16:creationId xmlns:a16="http://schemas.microsoft.com/office/drawing/2014/main" id="{E5A3E02B-178F-456B-83B5-38462466047C}"/>
                    </a:ext>
                  </a:extLst>
                </p:cNvPr>
                <p:cNvPicPr/>
                <p:nvPr/>
              </p:nvPicPr>
              <p:blipFill>
                <a:blip r:embed="rId9"/>
                <a:stretch>
                  <a:fillRect/>
                </a:stretch>
              </p:blipFill>
              <p:spPr>
                <a:xfrm>
                  <a:off x="8772641" y="3745685"/>
                  <a:ext cx="228240" cy="4129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DC3DC60D-444F-412C-88C1-A068B5D76DF6}"/>
                    </a:ext>
                  </a:extLst>
                </p14:cNvPr>
                <p14:cNvContentPartPr/>
                <p14:nvPr/>
              </p14:nvContentPartPr>
              <p14:xfrm>
                <a:off x="8998001" y="3950165"/>
                <a:ext cx="19800" cy="96120"/>
              </p14:xfrm>
            </p:contentPart>
          </mc:Choice>
          <mc:Fallback xmlns="">
            <p:pic>
              <p:nvPicPr>
                <p:cNvPr id="10" name="Ink 9">
                  <a:extLst>
                    <a:ext uri="{FF2B5EF4-FFF2-40B4-BE49-F238E27FC236}">
                      <a16:creationId xmlns:a16="http://schemas.microsoft.com/office/drawing/2014/main" id="{DC3DC60D-444F-412C-88C1-A068B5D76DF6}"/>
                    </a:ext>
                  </a:extLst>
                </p:cNvPr>
                <p:cNvPicPr/>
                <p:nvPr/>
              </p:nvPicPr>
              <p:blipFill>
                <a:blip r:embed="rId11"/>
                <a:stretch>
                  <a:fillRect/>
                </a:stretch>
              </p:blipFill>
              <p:spPr>
                <a:xfrm>
                  <a:off x="8989001" y="3941525"/>
                  <a:ext cx="37440" cy="113760"/>
                </a:xfrm>
                <a:prstGeom prst="rect">
                  <a:avLst/>
                </a:prstGeom>
              </p:spPr>
            </p:pic>
          </mc:Fallback>
        </mc:AlternateContent>
      </p:grpSp>
      <p:pic>
        <p:nvPicPr>
          <p:cNvPr id="12" name="Picture 11">
            <a:extLst>
              <a:ext uri="{FF2B5EF4-FFF2-40B4-BE49-F238E27FC236}">
                <a16:creationId xmlns:a16="http://schemas.microsoft.com/office/drawing/2014/main" id="{C68BBC83-4C06-416B-98F5-25E02BC4E3DD}"/>
              </a:ext>
            </a:extLst>
          </p:cNvPr>
          <p:cNvPicPr>
            <a:picLocks noChangeAspect="1"/>
          </p:cNvPicPr>
          <p:nvPr/>
        </p:nvPicPr>
        <p:blipFill>
          <a:blip r:embed="rId12"/>
          <a:stretch>
            <a:fillRect/>
          </a:stretch>
        </p:blipFill>
        <p:spPr>
          <a:xfrm>
            <a:off x="7613609" y="4088208"/>
            <a:ext cx="2648383" cy="2439462"/>
          </a:xfrm>
          <a:prstGeom prst="rect">
            <a:avLst/>
          </a:prstGeom>
        </p:spPr>
      </p:pic>
    </p:spTree>
    <p:extLst>
      <p:ext uri="{BB962C8B-B14F-4D97-AF65-F5344CB8AC3E}">
        <p14:creationId xmlns:p14="http://schemas.microsoft.com/office/powerpoint/2010/main" val="15285403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2912826" y="143967"/>
            <a:ext cx="6057043" cy="461665"/>
          </a:xfrm>
          <a:prstGeom prst="rect">
            <a:avLst/>
          </a:prstGeom>
          <a:noFill/>
        </p:spPr>
        <p:txBody>
          <a:bodyPr wrap="none" rtlCol="0">
            <a:spAutoFit/>
          </a:bodyPr>
          <a:lstStyle/>
          <a:p>
            <a:r>
              <a:rPr lang="en-US" sz="2400" b="1" u="sng">
                <a:solidFill>
                  <a:srgbClr val="FF0000"/>
                </a:solidFill>
              </a:rPr>
              <a:t>Review of Axes and Subplot plotting protocols</a:t>
            </a:r>
            <a:endParaRPr lang="en-US" b="1" u="sng">
              <a:solidFill>
                <a:srgbClr val="FF0000"/>
              </a:solidFill>
            </a:endParaRPr>
          </a:p>
        </p:txBody>
      </p:sp>
      <p:sp>
        <p:nvSpPr>
          <p:cNvPr id="4" name="TextBox 3">
            <a:extLst>
              <a:ext uri="{FF2B5EF4-FFF2-40B4-BE49-F238E27FC236}">
                <a16:creationId xmlns:a16="http://schemas.microsoft.com/office/drawing/2014/main" id="{BF2842F4-29ED-4427-A845-A4849BEA62F9}"/>
              </a:ext>
            </a:extLst>
          </p:cNvPr>
          <p:cNvSpPr txBox="1"/>
          <p:nvPr/>
        </p:nvSpPr>
        <p:spPr>
          <a:xfrm>
            <a:off x="175098" y="1051480"/>
            <a:ext cx="9017540" cy="338554"/>
          </a:xfrm>
          <a:prstGeom prst="rect">
            <a:avLst/>
          </a:prstGeom>
          <a:noFill/>
        </p:spPr>
        <p:txBody>
          <a:bodyPr wrap="square" rtlCol="0">
            <a:spAutoFit/>
          </a:bodyPr>
          <a:lstStyle/>
          <a:p>
            <a:r>
              <a:rPr lang="en-US" sz="1600"/>
              <a:t>Trying to get the gist, so can remember…difference between two is basically just in first two commands.</a:t>
            </a:r>
          </a:p>
        </p:txBody>
      </p:sp>
      <p:sp>
        <p:nvSpPr>
          <p:cNvPr id="12" name="Rectangle 11">
            <a:extLst>
              <a:ext uri="{FF2B5EF4-FFF2-40B4-BE49-F238E27FC236}">
                <a16:creationId xmlns:a16="http://schemas.microsoft.com/office/drawing/2014/main" id="{D457B9EC-CF06-407C-B274-31A0B8DA69E0}"/>
              </a:ext>
            </a:extLst>
          </p:cNvPr>
          <p:cNvSpPr/>
          <p:nvPr/>
        </p:nvSpPr>
        <p:spPr>
          <a:xfrm>
            <a:off x="204281" y="1835881"/>
            <a:ext cx="2879677" cy="584775"/>
          </a:xfrm>
          <a:prstGeom prst="rect">
            <a:avLst/>
          </a:prstGeom>
        </p:spPr>
        <p:txBody>
          <a:bodyPr wrap="square">
            <a:spAutoFit/>
          </a:bodyPr>
          <a:lstStyle/>
          <a:p>
            <a:r>
              <a:rPr lang="en-US" sz="1600"/>
              <a:t>pyplot.figure(‘nameoffigure’)</a:t>
            </a:r>
          </a:p>
          <a:p>
            <a:r>
              <a:rPr lang="en-US" sz="1600"/>
              <a:t>nameofaxes = pyplot.axes()</a:t>
            </a:r>
          </a:p>
        </p:txBody>
      </p:sp>
      <p:sp>
        <p:nvSpPr>
          <p:cNvPr id="20" name="Rectangle 19">
            <a:extLst>
              <a:ext uri="{FF2B5EF4-FFF2-40B4-BE49-F238E27FC236}">
                <a16:creationId xmlns:a16="http://schemas.microsoft.com/office/drawing/2014/main" id="{D575B2E8-7803-4760-B277-BA922A2BAC3A}"/>
              </a:ext>
            </a:extLst>
          </p:cNvPr>
          <p:cNvSpPr/>
          <p:nvPr/>
        </p:nvSpPr>
        <p:spPr>
          <a:xfrm>
            <a:off x="2558665" y="3110621"/>
            <a:ext cx="8793514" cy="2554545"/>
          </a:xfrm>
          <a:prstGeom prst="rect">
            <a:avLst/>
          </a:prstGeom>
        </p:spPr>
        <p:txBody>
          <a:bodyPr wrap="square">
            <a:spAutoFit/>
          </a:bodyPr>
          <a:lstStyle/>
          <a:p>
            <a:r>
              <a:rPr lang="en-US" sz="1600"/>
              <a:t>nameofaxesorsubplot.typeofplot(Lx, Ly, color = ‘color’, marker = ‘o,+,-, etc.’, label = ‘somelabel’, lw = #)</a:t>
            </a:r>
          </a:p>
          <a:p>
            <a:r>
              <a:rPr lang="en-US" sz="1600"/>
              <a:t>nameofaxesorsubplot</a:t>
            </a:r>
            <a:r>
              <a:rPr lang="en-US" sz="1600" err="1"/>
              <a:t>.text</a:t>
            </a:r>
            <a:r>
              <a:rPr lang="en-US" sz="1600"/>
              <a:t>(x</a:t>
            </a:r>
            <a:r>
              <a:rPr lang="en-US" sz="1600" baseline="-25000"/>
              <a:t>1</a:t>
            </a:r>
            <a:r>
              <a:rPr lang="en-US" sz="1600"/>
              <a:t>, y</a:t>
            </a:r>
            <a:r>
              <a:rPr lang="en-US" sz="1600" baseline="-25000"/>
              <a:t>1</a:t>
            </a:r>
            <a:r>
              <a:rPr lang="en-US" sz="1600"/>
              <a:t>, ‘text you want to write’, transform = </a:t>
            </a:r>
            <a:r>
              <a:rPr lang="en-US" sz="1600" err="1"/>
              <a:t>pyplot.</a:t>
            </a:r>
            <a:r>
              <a:rPr lang="en-US" sz="1600"/>
              <a:t>axesorsubplot().</a:t>
            </a:r>
            <a:r>
              <a:rPr lang="en-US" sz="1600" err="1"/>
              <a:t>transAxes</a:t>
            </a:r>
            <a:r>
              <a:rPr lang="en-US" sz="1600"/>
              <a:t>)</a:t>
            </a:r>
          </a:p>
          <a:p>
            <a:r>
              <a:rPr lang="en-US" sz="1600"/>
              <a:t>nameofaxesorsubplot</a:t>
            </a:r>
            <a:r>
              <a:rPr lang="en-US" sz="1600" err="1"/>
              <a:t>.set_title</a:t>
            </a:r>
            <a:r>
              <a:rPr lang="en-US" sz="1600"/>
              <a:t>(‘title’)</a:t>
            </a:r>
          </a:p>
          <a:p>
            <a:r>
              <a:rPr lang="en-US" sz="1600"/>
              <a:t>nameofaxesorsubplot</a:t>
            </a:r>
            <a:r>
              <a:rPr lang="en-US" sz="1600" err="1"/>
              <a:t>.set_xlim</a:t>
            </a:r>
            <a:r>
              <a:rPr lang="en-US" sz="1600"/>
              <a:t>(</a:t>
            </a:r>
            <a:r>
              <a:rPr lang="en-US" sz="1600" err="1"/>
              <a:t>a,b</a:t>
            </a:r>
            <a:r>
              <a:rPr lang="en-US" sz="1600"/>
              <a:t>) and similarly for y</a:t>
            </a:r>
          </a:p>
          <a:p>
            <a:r>
              <a:rPr lang="en-US" sz="1600"/>
              <a:t>nameofaxessubplot</a:t>
            </a:r>
            <a:r>
              <a:rPr lang="en-US" sz="1600" err="1"/>
              <a:t>.set_xlabel</a:t>
            </a:r>
            <a:r>
              <a:rPr lang="en-US" sz="1600"/>
              <a:t>(‘</a:t>
            </a:r>
            <a:r>
              <a:rPr lang="en-US" sz="1600" err="1"/>
              <a:t>xlabel</a:t>
            </a:r>
            <a:r>
              <a:rPr lang="en-US" sz="1600"/>
              <a:t>’) and similarly for y </a:t>
            </a:r>
          </a:p>
          <a:p>
            <a:r>
              <a:rPr lang="en-US" sz="1600"/>
              <a:t>nameofaxesorsubplot</a:t>
            </a:r>
            <a:r>
              <a:rPr lang="en-US" sz="1600" err="1"/>
              <a:t>.set_aspect</a:t>
            </a:r>
            <a:r>
              <a:rPr lang="en-US" sz="1600"/>
              <a:t>(‘equal, etc.’)</a:t>
            </a:r>
          </a:p>
          <a:p>
            <a:r>
              <a:rPr lang="en-US" sz="1600"/>
              <a:t>nameofaxesorsubplot</a:t>
            </a:r>
            <a:r>
              <a:rPr lang="en-US" sz="1600" err="1"/>
              <a:t>.set_xticks</a:t>
            </a:r>
            <a:r>
              <a:rPr lang="en-US" sz="1600"/>
              <a:t>(list of positions, minor = True/False) and sim for y</a:t>
            </a:r>
          </a:p>
          <a:p>
            <a:r>
              <a:rPr lang="en-US" sz="1600"/>
              <a:t>nameofaxesorsubplot</a:t>
            </a:r>
            <a:r>
              <a:rPr lang="en-US" sz="1600" err="1"/>
              <a:t>.legend</a:t>
            </a:r>
            <a:r>
              <a:rPr lang="en-US" sz="1600"/>
              <a:t>()</a:t>
            </a:r>
          </a:p>
          <a:p>
            <a:r>
              <a:rPr lang="en-US" sz="1600"/>
              <a:t>nameofaxesorsubplot</a:t>
            </a:r>
            <a:r>
              <a:rPr lang="en-US" sz="1600" err="1"/>
              <a:t>.grid</a:t>
            </a:r>
            <a:r>
              <a:rPr lang="en-US" sz="1600"/>
              <a:t>()</a:t>
            </a:r>
          </a:p>
          <a:p>
            <a:r>
              <a:rPr lang="en-US" sz="1600" err="1"/>
              <a:t>pyplot.show</a:t>
            </a:r>
            <a:r>
              <a:rPr lang="en-US" sz="1600"/>
              <a:t>() </a:t>
            </a:r>
          </a:p>
        </p:txBody>
      </p:sp>
      <p:sp>
        <p:nvSpPr>
          <p:cNvPr id="24" name="TextBox 23">
            <a:extLst>
              <a:ext uri="{FF2B5EF4-FFF2-40B4-BE49-F238E27FC236}">
                <a16:creationId xmlns:a16="http://schemas.microsoft.com/office/drawing/2014/main" id="{D486A4EC-8928-45D3-BE6F-47B87A6799D9}"/>
              </a:ext>
            </a:extLst>
          </p:cNvPr>
          <p:cNvSpPr txBox="1"/>
          <p:nvPr/>
        </p:nvSpPr>
        <p:spPr>
          <a:xfrm>
            <a:off x="4145400" y="1835882"/>
            <a:ext cx="4472292" cy="584775"/>
          </a:xfrm>
          <a:prstGeom prst="rect">
            <a:avLst/>
          </a:prstGeom>
          <a:noFill/>
        </p:spPr>
        <p:txBody>
          <a:bodyPr wrap="square">
            <a:spAutoFit/>
          </a:bodyPr>
          <a:lstStyle/>
          <a:p>
            <a:r>
              <a:rPr lang="en-US" sz="1600"/>
              <a:t>nameoffigure = pyplot.figure()</a:t>
            </a:r>
          </a:p>
          <a:p>
            <a:r>
              <a:rPr lang="en-US" sz="1600"/>
              <a:t>nameofsubplot = nameoffigure.add_subplot(111)</a:t>
            </a:r>
          </a:p>
        </p:txBody>
      </p:sp>
      <mc:AlternateContent xmlns:mc="http://schemas.openxmlformats.org/markup-compatibility/2006" xmlns:p14="http://schemas.microsoft.com/office/powerpoint/2010/main">
        <mc:Choice Requires="p14">
          <p:contentPart p14:bwMode="auto" r:id="rId3">
            <p14:nvContentPartPr>
              <p14:cNvPr id="25" name="Ink 24">
                <a:extLst>
                  <a:ext uri="{FF2B5EF4-FFF2-40B4-BE49-F238E27FC236}">
                    <a16:creationId xmlns:a16="http://schemas.microsoft.com/office/drawing/2014/main" id="{710BEA23-0C46-4C98-86E9-61B906265F43}"/>
                  </a:ext>
                </a:extLst>
              </p14:cNvPr>
              <p14:cNvContentPartPr/>
              <p14:nvPr/>
            </p14:nvContentPartPr>
            <p14:xfrm>
              <a:off x="2548624" y="2509545"/>
              <a:ext cx="888120" cy="531720"/>
            </p14:xfrm>
          </p:contentPart>
        </mc:Choice>
        <mc:Fallback xmlns="">
          <p:pic>
            <p:nvPicPr>
              <p:cNvPr id="25" name="Ink 24">
                <a:extLst>
                  <a:ext uri="{FF2B5EF4-FFF2-40B4-BE49-F238E27FC236}">
                    <a16:creationId xmlns:a16="http://schemas.microsoft.com/office/drawing/2014/main" id="{710BEA23-0C46-4C98-86E9-61B906265F43}"/>
                  </a:ext>
                </a:extLst>
              </p:cNvPr>
              <p:cNvPicPr/>
              <p:nvPr/>
            </p:nvPicPr>
            <p:blipFill>
              <a:blip r:embed="rId4"/>
              <a:stretch>
                <a:fillRect/>
              </a:stretch>
            </p:blipFill>
            <p:spPr>
              <a:xfrm>
                <a:off x="2539624" y="2500545"/>
                <a:ext cx="905760" cy="5493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6" name="Ink 25">
                <a:extLst>
                  <a:ext uri="{FF2B5EF4-FFF2-40B4-BE49-F238E27FC236}">
                    <a16:creationId xmlns:a16="http://schemas.microsoft.com/office/drawing/2014/main" id="{22FC89BF-DA79-49BD-8392-95C0330DDE43}"/>
                  </a:ext>
                </a:extLst>
              </p14:cNvPr>
              <p14:cNvContentPartPr/>
              <p14:nvPr/>
            </p14:nvContentPartPr>
            <p14:xfrm>
              <a:off x="3762904" y="2421705"/>
              <a:ext cx="760320" cy="610560"/>
            </p14:xfrm>
          </p:contentPart>
        </mc:Choice>
        <mc:Fallback xmlns="">
          <p:pic>
            <p:nvPicPr>
              <p:cNvPr id="26" name="Ink 25">
                <a:extLst>
                  <a:ext uri="{FF2B5EF4-FFF2-40B4-BE49-F238E27FC236}">
                    <a16:creationId xmlns:a16="http://schemas.microsoft.com/office/drawing/2014/main" id="{22FC89BF-DA79-49BD-8392-95C0330DDE43}"/>
                  </a:ext>
                </a:extLst>
              </p:cNvPr>
              <p:cNvPicPr/>
              <p:nvPr/>
            </p:nvPicPr>
            <p:blipFill>
              <a:blip r:embed="rId6"/>
              <a:stretch>
                <a:fillRect/>
              </a:stretch>
            </p:blipFill>
            <p:spPr>
              <a:xfrm>
                <a:off x="3754264" y="2412705"/>
                <a:ext cx="777960" cy="628200"/>
              </a:xfrm>
              <a:prstGeom prst="rect">
                <a:avLst/>
              </a:prstGeom>
            </p:spPr>
          </p:pic>
        </mc:Fallback>
      </mc:AlternateContent>
    </p:spTree>
    <p:extLst>
      <p:ext uri="{BB962C8B-B14F-4D97-AF65-F5344CB8AC3E}">
        <p14:creationId xmlns:p14="http://schemas.microsoft.com/office/powerpoint/2010/main" val="88480360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11901E58-AC5D-DCA8-7BBD-0E77B4B7D1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2995" y="677442"/>
            <a:ext cx="7639664" cy="534776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79EAA23-4A9F-3B26-DC54-9D12EB361781}"/>
              </a:ext>
            </a:extLst>
          </p:cNvPr>
          <p:cNvSpPr txBox="1"/>
          <p:nvPr/>
        </p:nvSpPr>
        <p:spPr>
          <a:xfrm>
            <a:off x="5193910" y="143967"/>
            <a:ext cx="982385" cy="461665"/>
          </a:xfrm>
          <a:prstGeom prst="rect">
            <a:avLst/>
          </a:prstGeom>
          <a:noFill/>
        </p:spPr>
        <p:txBody>
          <a:bodyPr wrap="none" rtlCol="0">
            <a:spAutoFit/>
          </a:bodyPr>
          <a:lstStyle/>
          <a:p>
            <a:r>
              <a:rPr lang="en-US" sz="2400" b="1" u="sng">
                <a:solidFill>
                  <a:srgbClr val="FF0000"/>
                </a:solidFill>
              </a:rPr>
              <a:t>Colors</a:t>
            </a:r>
            <a:endParaRPr lang="en-US" b="1" u="sng">
              <a:solidFill>
                <a:srgbClr val="FF0000"/>
              </a:solidFill>
            </a:endParaRPr>
          </a:p>
        </p:txBody>
      </p:sp>
    </p:spTree>
    <p:extLst>
      <p:ext uri="{BB962C8B-B14F-4D97-AF65-F5344CB8AC3E}">
        <p14:creationId xmlns:p14="http://schemas.microsoft.com/office/powerpoint/2010/main" val="71560773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79EAA23-4A9F-3B26-DC54-9D12EB361781}"/>
              </a:ext>
            </a:extLst>
          </p:cNvPr>
          <p:cNvSpPr txBox="1"/>
          <p:nvPr/>
        </p:nvSpPr>
        <p:spPr>
          <a:xfrm>
            <a:off x="5193910" y="143967"/>
            <a:ext cx="1552156" cy="461665"/>
          </a:xfrm>
          <a:prstGeom prst="rect">
            <a:avLst/>
          </a:prstGeom>
          <a:noFill/>
        </p:spPr>
        <p:txBody>
          <a:bodyPr wrap="none" rtlCol="0">
            <a:spAutoFit/>
          </a:bodyPr>
          <a:lstStyle/>
          <a:p>
            <a:r>
              <a:rPr lang="en-US" sz="2400" b="1" u="sng">
                <a:solidFill>
                  <a:srgbClr val="FF0000"/>
                </a:solidFill>
              </a:rPr>
              <a:t>Colormaps</a:t>
            </a:r>
            <a:endParaRPr lang="en-US" b="1" u="sng">
              <a:solidFill>
                <a:srgbClr val="FF0000"/>
              </a:solidFill>
            </a:endParaRPr>
          </a:p>
        </p:txBody>
      </p:sp>
      <p:pic>
        <p:nvPicPr>
          <p:cNvPr id="3" name="Picture 2">
            <a:extLst>
              <a:ext uri="{FF2B5EF4-FFF2-40B4-BE49-F238E27FC236}">
                <a16:creationId xmlns:a16="http://schemas.microsoft.com/office/drawing/2014/main" id="{33670062-6AFD-2A15-D16D-7E9B362C5970}"/>
              </a:ext>
            </a:extLst>
          </p:cNvPr>
          <p:cNvPicPr>
            <a:picLocks noChangeAspect="1"/>
          </p:cNvPicPr>
          <p:nvPr/>
        </p:nvPicPr>
        <p:blipFill>
          <a:blip r:embed="rId2"/>
          <a:stretch>
            <a:fillRect/>
          </a:stretch>
        </p:blipFill>
        <p:spPr>
          <a:xfrm>
            <a:off x="772698" y="894437"/>
            <a:ext cx="5197290" cy="4046571"/>
          </a:xfrm>
          <a:prstGeom prst="rect">
            <a:avLst/>
          </a:prstGeom>
        </p:spPr>
      </p:pic>
    </p:spTree>
    <p:extLst>
      <p:ext uri="{BB962C8B-B14F-4D97-AF65-F5344CB8AC3E}">
        <p14:creationId xmlns:p14="http://schemas.microsoft.com/office/powerpoint/2010/main" val="36262419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BF8589-CB48-4E8B-AD71-AA25D671F1A5}"/>
              </a:ext>
            </a:extLst>
          </p:cNvPr>
          <p:cNvPicPr>
            <a:picLocks noChangeAspect="1"/>
          </p:cNvPicPr>
          <p:nvPr/>
        </p:nvPicPr>
        <p:blipFill>
          <a:blip r:embed="rId2"/>
          <a:stretch>
            <a:fillRect/>
          </a:stretch>
        </p:blipFill>
        <p:spPr>
          <a:xfrm>
            <a:off x="395287" y="2033587"/>
            <a:ext cx="6124575" cy="4200525"/>
          </a:xfrm>
          <a:prstGeom prst="rect">
            <a:avLst/>
          </a:prstGeom>
        </p:spPr>
      </p:pic>
      <p:sp>
        <p:nvSpPr>
          <p:cNvPr id="5" name="TextBox 4">
            <a:extLst>
              <a:ext uri="{FF2B5EF4-FFF2-40B4-BE49-F238E27FC236}">
                <a16:creationId xmlns:a16="http://schemas.microsoft.com/office/drawing/2014/main" id="{D25307C3-76FE-4A84-B226-43F69A90209E}"/>
              </a:ext>
            </a:extLst>
          </p:cNvPr>
          <p:cNvSpPr txBox="1"/>
          <p:nvPr/>
        </p:nvSpPr>
        <p:spPr>
          <a:xfrm>
            <a:off x="309562" y="1002075"/>
            <a:ext cx="4870116" cy="584775"/>
          </a:xfrm>
          <a:prstGeom prst="rect">
            <a:avLst/>
          </a:prstGeom>
          <a:noFill/>
        </p:spPr>
        <p:txBody>
          <a:bodyPr wrap="none" rtlCol="0">
            <a:spAutoFit/>
          </a:bodyPr>
          <a:lstStyle/>
          <a:p>
            <a:r>
              <a:rPr lang="en-US" sz="1600"/>
              <a:t>And here’s one where we automate the labeling scheme</a:t>
            </a:r>
          </a:p>
          <a:p>
            <a:r>
              <a:rPr lang="en-US" sz="1600"/>
              <a:t>to group plots by type.</a:t>
            </a:r>
          </a:p>
        </p:txBody>
      </p:sp>
      <p:pic>
        <p:nvPicPr>
          <p:cNvPr id="6" name="Picture 5">
            <a:extLst>
              <a:ext uri="{FF2B5EF4-FFF2-40B4-BE49-F238E27FC236}">
                <a16:creationId xmlns:a16="http://schemas.microsoft.com/office/drawing/2014/main" id="{90D03E3B-B405-4FAA-97AE-A1EE48ED3AFD}"/>
              </a:ext>
            </a:extLst>
          </p:cNvPr>
          <p:cNvPicPr>
            <a:picLocks noChangeAspect="1"/>
          </p:cNvPicPr>
          <p:nvPr/>
        </p:nvPicPr>
        <p:blipFill>
          <a:blip r:embed="rId3"/>
          <a:stretch>
            <a:fillRect/>
          </a:stretch>
        </p:blipFill>
        <p:spPr>
          <a:xfrm>
            <a:off x="6743699" y="1895475"/>
            <a:ext cx="5146453" cy="3238500"/>
          </a:xfrm>
          <a:prstGeom prst="rect">
            <a:avLst/>
          </a:prstGeom>
        </p:spPr>
      </p:pic>
      <p:sp>
        <p:nvSpPr>
          <p:cNvPr id="2" name="TextBox 1">
            <a:extLst>
              <a:ext uri="{FF2B5EF4-FFF2-40B4-BE49-F238E27FC236}">
                <a16:creationId xmlns:a16="http://schemas.microsoft.com/office/drawing/2014/main" id="{46664B0F-ECD6-9A57-F052-055A2A6B9C7B}"/>
              </a:ext>
            </a:extLst>
          </p:cNvPr>
          <p:cNvSpPr txBox="1"/>
          <p:nvPr/>
        </p:nvSpPr>
        <p:spPr>
          <a:xfrm>
            <a:off x="4972497" y="264366"/>
            <a:ext cx="889026" cy="461665"/>
          </a:xfrm>
          <a:prstGeom prst="rect">
            <a:avLst/>
          </a:prstGeom>
          <a:noFill/>
        </p:spPr>
        <p:txBody>
          <a:bodyPr wrap="none" rtlCol="0">
            <a:spAutoFit/>
          </a:bodyPr>
          <a:lstStyle/>
          <a:p>
            <a:r>
              <a:rPr lang="en-US" sz="2400" b="1" u="sng"/>
              <a:t>Pylab</a:t>
            </a:r>
            <a:endParaRPr lang="en-US" b="1" u="sng"/>
          </a:p>
        </p:txBody>
      </p:sp>
    </p:spTree>
    <p:extLst>
      <p:ext uri="{BB962C8B-B14F-4D97-AF65-F5344CB8AC3E}">
        <p14:creationId xmlns:p14="http://schemas.microsoft.com/office/powerpoint/2010/main" val="129365099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5CF80D-1413-C56F-B6C9-C0A61AAF89C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84CE2B3-D832-1B87-CD6E-D1D425745688}"/>
              </a:ext>
            </a:extLst>
          </p:cNvPr>
          <p:cNvSpPr txBox="1"/>
          <p:nvPr/>
        </p:nvSpPr>
        <p:spPr>
          <a:xfrm>
            <a:off x="4487546" y="111557"/>
            <a:ext cx="2775312" cy="461665"/>
          </a:xfrm>
          <a:prstGeom prst="rect">
            <a:avLst/>
          </a:prstGeom>
          <a:noFill/>
        </p:spPr>
        <p:txBody>
          <a:bodyPr wrap="none" rtlCol="0">
            <a:spAutoFit/>
          </a:bodyPr>
          <a:lstStyle/>
          <a:p>
            <a:r>
              <a:rPr lang="en-US" sz="2400" b="1" u="sng">
                <a:solidFill>
                  <a:srgbClr val="00B050"/>
                </a:solidFill>
              </a:rPr>
              <a:t>Matplotlib (Images) </a:t>
            </a:r>
          </a:p>
        </p:txBody>
      </p:sp>
      <p:sp>
        <p:nvSpPr>
          <p:cNvPr id="3" name="TextBox 2">
            <a:extLst>
              <a:ext uri="{FF2B5EF4-FFF2-40B4-BE49-F238E27FC236}">
                <a16:creationId xmlns:a16="http://schemas.microsoft.com/office/drawing/2014/main" id="{0223B4C6-6ED9-F2D0-AD1A-C9719C897619}"/>
              </a:ext>
            </a:extLst>
          </p:cNvPr>
          <p:cNvSpPr txBox="1"/>
          <p:nvPr/>
        </p:nvSpPr>
        <p:spPr>
          <a:xfrm>
            <a:off x="411133" y="945265"/>
            <a:ext cx="7061383" cy="338554"/>
          </a:xfrm>
          <a:prstGeom prst="rect">
            <a:avLst/>
          </a:prstGeom>
          <a:noFill/>
        </p:spPr>
        <p:txBody>
          <a:bodyPr wrap="square" rtlCol="0">
            <a:spAutoFit/>
          </a:bodyPr>
          <a:lstStyle/>
          <a:p>
            <a:r>
              <a:rPr lang="en-US" sz="1600"/>
              <a:t>Matplotlib has some image reading capabilities.  The first is image reading,</a:t>
            </a:r>
          </a:p>
        </p:txBody>
      </p:sp>
      <p:sp>
        <p:nvSpPr>
          <p:cNvPr id="16" name="TextBox 15">
            <a:extLst>
              <a:ext uri="{FF2B5EF4-FFF2-40B4-BE49-F238E27FC236}">
                <a16:creationId xmlns:a16="http://schemas.microsoft.com/office/drawing/2014/main" id="{71630B01-1696-862D-5DC4-5F4DA6E7D193}"/>
              </a:ext>
            </a:extLst>
          </p:cNvPr>
          <p:cNvSpPr txBox="1"/>
          <p:nvPr/>
        </p:nvSpPr>
        <p:spPr>
          <a:xfrm>
            <a:off x="418288" y="1507784"/>
            <a:ext cx="3681764" cy="338554"/>
          </a:xfrm>
          <a:prstGeom prst="rect">
            <a:avLst/>
          </a:prstGeom>
          <a:noFill/>
        </p:spPr>
        <p:txBody>
          <a:bodyPr wrap="square" rtlCol="0">
            <a:spAutoFit/>
          </a:bodyPr>
          <a:lstStyle/>
          <a:p>
            <a:r>
              <a:rPr lang="en-US" sz="1600" b="1"/>
              <a:t>import matplotlib.image as img</a:t>
            </a:r>
          </a:p>
        </p:txBody>
      </p:sp>
      <p:sp>
        <p:nvSpPr>
          <p:cNvPr id="5" name="TextBox 4">
            <a:extLst>
              <a:ext uri="{FF2B5EF4-FFF2-40B4-BE49-F238E27FC236}">
                <a16:creationId xmlns:a16="http://schemas.microsoft.com/office/drawing/2014/main" id="{FCD0932B-F175-2762-141B-DD5447960FE2}"/>
              </a:ext>
            </a:extLst>
          </p:cNvPr>
          <p:cNvSpPr txBox="1"/>
          <p:nvPr/>
        </p:nvSpPr>
        <p:spPr>
          <a:xfrm>
            <a:off x="418288" y="2112729"/>
            <a:ext cx="3278641" cy="338554"/>
          </a:xfrm>
          <a:prstGeom prst="rect">
            <a:avLst/>
          </a:prstGeom>
          <a:noFill/>
        </p:spPr>
        <p:txBody>
          <a:bodyPr wrap="square">
            <a:spAutoFit/>
          </a:bodyPr>
          <a:lstStyle/>
          <a:p>
            <a:r>
              <a:rPr lang="en-US" sz="1600"/>
              <a:t>image = img.imread(“path_to_file”)</a:t>
            </a:r>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C53C5431-DB91-6722-CEC2-7E5D1B712B2B}"/>
                  </a:ext>
                </a:extLst>
              </p14:cNvPr>
              <p14:cNvContentPartPr/>
              <p14:nvPr/>
            </p14:nvContentPartPr>
            <p14:xfrm>
              <a:off x="3697095" y="2272548"/>
              <a:ext cx="700920" cy="88920"/>
            </p14:xfrm>
          </p:contentPart>
        </mc:Choice>
        <mc:Fallback xmlns="">
          <p:pic>
            <p:nvPicPr>
              <p:cNvPr id="6" name="Ink 5">
                <a:extLst>
                  <a:ext uri="{FF2B5EF4-FFF2-40B4-BE49-F238E27FC236}">
                    <a16:creationId xmlns:a16="http://schemas.microsoft.com/office/drawing/2014/main" id="{C53C5431-DB91-6722-CEC2-7E5D1B712B2B}"/>
                  </a:ext>
                </a:extLst>
              </p:cNvPr>
              <p:cNvPicPr/>
              <p:nvPr/>
            </p:nvPicPr>
            <p:blipFill>
              <a:blip r:embed="rId3"/>
              <a:stretch>
                <a:fillRect/>
              </a:stretch>
            </p:blipFill>
            <p:spPr>
              <a:xfrm>
                <a:off x="3690975" y="2266428"/>
                <a:ext cx="713160" cy="101160"/>
              </a:xfrm>
              <a:prstGeom prst="rect">
                <a:avLst/>
              </a:prstGeom>
            </p:spPr>
          </p:pic>
        </mc:Fallback>
      </mc:AlternateContent>
      <p:sp>
        <p:nvSpPr>
          <p:cNvPr id="7" name="TextBox 6">
            <a:extLst>
              <a:ext uri="{FF2B5EF4-FFF2-40B4-BE49-F238E27FC236}">
                <a16:creationId xmlns:a16="http://schemas.microsoft.com/office/drawing/2014/main" id="{A05D9D4B-F3AB-4A2E-A2EA-2776F8078425}"/>
              </a:ext>
            </a:extLst>
          </p:cNvPr>
          <p:cNvSpPr txBox="1"/>
          <p:nvPr/>
        </p:nvSpPr>
        <p:spPr>
          <a:xfrm>
            <a:off x="4748981" y="2112729"/>
            <a:ext cx="3539613" cy="338554"/>
          </a:xfrm>
          <a:prstGeom prst="rect">
            <a:avLst/>
          </a:prstGeom>
          <a:noFill/>
        </p:spPr>
        <p:txBody>
          <a:bodyPr wrap="square" rtlCol="0">
            <a:spAutoFit/>
          </a:bodyPr>
          <a:lstStyle/>
          <a:p>
            <a:r>
              <a:rPr lang="en-US" sz="1600"/>
              <a:t>converts image to pixel array (r,b,g),</a:t>
            </a:r>
          </a:p>
        </p:txBody>
      </p:sp>
      <p:pic>
        <p:nvPicPr>
          <p:cNvPr id="8" name="Picture 7">
            <a:extLst>
              <a:ext uri="{FF2B5EF4-FFF2-40B4-BE49-F238E27FC236}">
                <a16:creationId xmlns:a16="http://schemas.microsoft.com/office/drawing/2014/main" id="{7A9E7138-3EBA-7552-C97C-B93898DC8F69}"/>
              </a:ext>
            </a:extLst>
          </p:cNvPr>
          <p:cNvPicPr>
            <a:picLocks noChangeAspect="1"/>
          </p:cNvPicPr>
          <p:nvPr/>
        </p:nvPicPr>
        <p:blipFill>
          <a:blip r:embed="rId4"/>
          <a:stretch>
            <a:fillRect/>
          </a:stretch>
        </p:blipFill>
        <p:spPr>
          <a:xfrm>
            <a:off x="583884" y="3390476"/>
            <a:ext cx="5934903" cy="533474"/>
          </a:xfrm>
          <a:prstGeom prst="rect">
            <a:avLst/>
          </a:prstGeom>
        </p:spPr>
      </p:pic>
      <p:pic>
        <p:nvPicPr>
          <p:cNvPr id="18" name="Picture 17">
            <a:extLst>
              <a:ext uri="{FF2B5EF4-FFF2-40B4-BE49-F238E27FC236}">
                <a16:creationId xmlns:a16="http://schemas.microsoft.com/office/drawing/2014/main" id="{ED59E7D2-D7C3-F180-B227-38BB2AB6D178}"/>
              </a:ext>
            </a:extLst>
          </p:cNvPr>
          <p:cNvPicPr>
            <a:picLocks noChangeAspect="1"/>
          </p:cNvPicPr>
          <p:nvPr/>
        </p:nvPicPr>
        <p:blipFill>
          <a:blip r:embed="rId5"/>
          <a:stretch>
            <a:fillRect/>
          </a:stretch>
        </p:blipFill>
        <p:spPr>
          <a:xfrm>
            <a:off x="3591532" y="4386849"/>
            <a:ext cx="2314898" cy="2162477"/>
          </a:xfrm>
          <a:prstGeom prst="rect">
            <a:avLst/>
          </a:prstGeom>
        </p:spPr>
      </p:pic>
      <p:pic>
        <p:nvPicPr>
          <p:cNvPr id="19" name="Picture 18">
            <a:extLst>
              <a:ext uri="{FF2B5EF4-FFF2-40B4-BE49-F238E27FC236}">
                <a16:creationId xmlns:a16="http://schemas.microsoft.com/office/drawing/2014/main" id="{B0CBC590-F836-04D5-9E5C-CB0E5910FC3D}"/>
              </a:ext>
            </a:extLst>
          </p:cNvPr>
          <p:cNvPicPr>
            <a:picLocks noChangeAspect="1"/>
          </p:cNvPicPr>
          <p:nvPr/>
        </p:nvPicPr>
        <p:blipFill>
          <a:blip r:embed="rId6"/>
          <a:stretch>
            <a:fillRect/>
          </a:stretch>
        </p:blipFill>
        <p:spPr>
          <a:xfrm>
            <a:off x="583884" y="4317192"/>
            <a:ext cx="1971950" cy="562053"/>
          </a:xfrm>
          <a:prstGeom prst="rect">
            <a:avLst/>
          </a:prstGeom>
        </p:spPr>
      </p:pic>
    </p:spTree>
    <p:extLst>
      <p:ext uri="{BB962C8B-B14F-4D97-AF65-F5344CB8AC3E}">
        <p14:creationId xmlns:p14="http://schemas.microsoft.com/office/powerpoint/2010/main" val="116011573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5EF44FB-862E-4337-BA6E-384492EF4CB4}"/>
              </a:ext>
            </a:extLst>
          </p:cNvPr>
          <p:cNvSpPr txBox="1"/>
          <p:nvPr/>
        </p:nvSpPr>
        <p:spPr>
          <a:xfrm>
            <a:off x="4487546" y="111557"/>
            <a:ext cx="2775312" cy="461665"/>
          </a:xfrm>
          <a:prstGeom prst="rect">
            <a:avLst/>
          </a:prstGeom>
          <a:noFill/>
        </p:spPr>
        <p:txBody>
          <a:bodyPr wrap="none" rtlCol="0">
            <a:spAutoFit/>
          </a:bodyPr>
          <a:lstStyle/>
          <a:p>
            <a:r>
              <a:rPr lang="en-US" sz="2400" b="1" u="sng">
                <a:solidFill>
                  <a:srgbClr val="00B050"/>
                </a:solidFill>
              </a:rPr>
              <a:t>Matplotlib (Images) </a:t>
            </a:r>
          </a:p>
        </p:txBody>
      </p:sp>
      <p:sp>
        <p:nvSpPr>
          <p:cNvPr id="3" name="TextBox 2">
            <a:extLst>
              <a:ext uri="{FF2B5EF4-FFF2-40B4-BE49-F238E27FC236}">
                <a16:creationId xmlns:a16="http://schemas.microsoft.com/office/drawing/2014/main" id="{F8ECF781-9A19-4F97-9557-2358C19EED2E}"/>
              </a:ext>
            </a:extLst>
          </p:cNvPr>
          <p:cNvSpPr txBox="1"/>
          <p:nvPr/>
        </p:nvSpPr>
        <p:spPr>
          <a:xfrm>
            <a:off x="418288" y="904986"/>
            <a:ext cx="10928138" cy="584775"/>
          </a:xfrm>
          <a:prstGeom prst="rect">
            <a:avLst/>
          </a:prstGeom>
          <a:noFill/>
        </p:spPr>
        <p:txBody>
          <a:bodyPr wrap="square" rtlCol="0">
            <a:spAutoFit/>
          </a:bodyPr>
          <a:lstStyle/>
          <a:p>
            <a:r>
              <a:rPr lang="en-US" sz="1600"/>
              <a:t>Say you have an m</a:t>
            </a:r>
            <a:r>
              <a:rPr lang="en-US" sz="1600">
                <a:latin typeface="Calibri" panose="020F0502020204030204" pitchFamily="34" charset="0"/>
                <a:cs typeface="Calibri" panose="020F0502020204030204" pitchFamily="34" charset="0"/>
              </a:rPr>
              <a:t>×m array of non-negative integers.  You can plot these as a kind of ‘heat map’, with smaller digits being closer to black, and larger closer to white.  Just create a </a:t>
            </a:r>
            <a:r>
              <a:rPr lang="en-US" sz="1600" i="1">
                <a:latin typeface="Calibri" panose="020F0502020204030204" pitchFamily="34" charset="0"/>
                <a:cs typeface="Calibri" panose="020F0502020204030204" pitchFamily="34" charset="0"/>
              </a:rPr>
              <a:t>gray</a:t>
            </a:r>
            <a:r>
              <a:rPr lang="en-US" sz="1600">
                <a:latin typeface="Calibri" panose="020F0502020204030204" pitchFamily="34" charset="0"/>
                <a:cs typeface="Calibri" panose="020F0502020204030204" pitchFamily="34" charset="0"/>
              </a:rPr>
              <a:t> figure, and then use the </a:t>
            </a:r>
            <a:r>
              <a:rPr lang="en-US" sz="1600" i="1">
                <a:latin typeface="Calibri" panose="020F0502020204030204" pitchFamily="34" charset="0"/>
                <a:cs typeface="Calibri" panose="020F0502020204030204" pitchFamily="34" charset="0"/>
              </a:rPr>
              <a:t>matshow</a:t>
            </a:r>
            <a:r>
              <a:rPr lang="en-US" sz="1600">
                <a:latin typeface="Calibri" panose="020F0502020204030204" pitchFamily="34" charset="0"/>
                <a:cs typeface="Calibri" panose="020F0502020204030204" pitchFamily="34" charset="0"/>
              </a:rPr>
              <a:t> plotting function.</a:t>
            </a:r>
            <a:endParaRPr lang="en-US" sz="1600"/>
          </a:p>
        </p:txBody>
      </p:sp>
      <p:pic>
        <p:nvPicPr>
          <p:cNvPr id="9" name="Picture 8">
            <a:extLst>
              <a:ext uri="{FF2B5EF4-FFF2-40B4-BE49-F238E27FC236}">
                <a16:creationId xmlns:a16="http://schemas.microsoft.com/office/drawing/2014/main" id="{030FED59-ED74-17AC-F1C7-77629E24ABA7}"/>
              </a:ext>
            </a:extLst>
          </p:cNvPr>
          <p:cNvPicPr>
            <a:picLocks noChangeAspect="1"/>
          </p:cNvPicPr>
          <p:nvPr/>
        </p:nvPicPr>
        <p:blipFill>
          <a:blip r:embed="rId2"/>
          <a:stretch>
            <a:fillRect/>
          </a:stretch>
        </p:blipFill>
        <p:spPr>
          <a:xfrm>
            <a:off x="418288" y="2942202"/>
            <a:ext cx="3566469" cy="1600339"/>
          </a:xfrm>
          <a:prstGeom prst="rect">
            <a:avLst/>
          </a:prstGeom>
        </p:spPr>
      </p:pic>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96905F8D-02F2-1EDF-4033-0FDC375C99B3}"/>
                  </a:ext>
                </a:extLst>
              </p14:cNvPr>
              <p14:cNvContentPartPr/>
              <p14:nvPr/>
            </p14:nvContentPartPr>
            <p14:xfrm>
              <a:off x="4183835" y="3733182"/>
              <a:ext cx="983520" cy="71640"/>
            </p14:xfrm>
          </p:contentPart>
        </mc:Choice>
        <mc:Fallback xmlns="">
          <p:pic>
            <p:nvPicPr>
              <p:cNvPr id="10" name="Ink 9">
                <a:extLst>
                  <a:ext uri="{FF2B5EF4-FFF2-40B4-BE49-F238E27FC236}">
                    <a16:creationId xmlns:a16="http://schemas.microsoft.com/office/drawing/2014/main" id="{96905F8D-02F2-1EDF-4033-0FDC375C99B3}"/>
                  </a:ext>
                </a:extLst>
              </p:cNvPr>
              <p:cNvPicPr/>
              <p:nvPr/>
            </p:nvPicPr>
            <p:blipFill>
              <a:blip r:embed="rId4"/>
              <a:stretch>
                <a:fillRect/>
              </a:stretch>
            </p:blipFill>
            <p:spPr>
              <a:xfrm>
                <a:off x="4174835" y="3724542"/>
                <a:ext cx="1001160" cy="89280"/>
              </a:xfrm>
              <a:prstGeom prst="rect">
                <a:avLst/>
              </a:prstGeom>
            </p:spPr>
          </p:pic>
        </mc:Fallback>
      </mc:AlternateContent>
      <p:sp>
        <p:nvSpPr>
          <p:cNvPr id="11" name="TextBox 10">
            <a:extLst>
              <a:ext uri="{FF2B5EF4-FFF2-40B4-BE49-F238E27FC236}">
                <a16:creationId xmlns:a16="http://schemas.microsoft.com/office/drawing/2014/main" id="{8045DA7D-4833-AE41-A282-C01D7791A6BD}"/>
              </a:ext>
            </a:extLst>
          </p:cNvPr>
          <p:cNvSpPr txBox="1"/>
          <p:nvPr/>
        </p:nvSpPr>
        <p:spPr>
          <a:xfrm>
            <a:off x="5432691" y="3538353"/>
            <a:ext cx="1651819" cy="338554"/>
          </a:xfrm>
          <a:prstGeom prst="rect">
            <a:avLst/>
          </a:prstGeom>
          <a:noFill/>
        </p:spPr>
        <p:txBody>
          <a:bodyPr wrap="square" rtlCol="0">
            <a:spAutoFit/>
          </a:bodyPr>
          <a:lstStyle/>
          <a:p>
            <a:r>
              <a:rPr lang="en-US" sz="1600"/>
              <a:t>here’s 8</a:t>
            </a:r>
            <a:r>
              <a:rPr lang="en-US" sz="1600">
                <a:latin typeface="Calibri" panose="020F0502020204030204" pitchFamily="34" charset="0"/>
                <a:cs typeface="Calibri" panose="020F0502020204030204" pitchFamily="34" charset="0"/>
              </a:rPr>
              <a:t>×8 array.</a:t>
            </a:r>
            <a:endParaRPr lang="en-US"/>
          </a:p>
        </p:txBody>
      </p:sp>
      <p:pic>
        <p:nvPicPr>
          <p:cNvPr id="12" name="Picture 11">
            <a:extLst>
              <a:ext uri="{FF2B5EF4-FFF2-40B4-BE49-F238E27FC236}">
                <a16:creationId xmlns:a16="http://schemas.microsoft.com/office/drawing/2014/main" id="{469FD998-22EE-5199-0E72-69368F1B995E}"/>
              </a:ext>
            </a:extLst>
          </p:cNvPr>
          <p:cNvPicPr>
            <a:picLocks noChangeAspect="1"/>
          </p:cNvPicPr>
          <p:nvPr/>
        </p:nvPicPr>
        <p:blipFill>
          <a:blip r:embed="rId5"/>
          <a:stretch>
            <a:fillRect/>
          </a:stretch>
        </p:blipFill>
        <p:spPr>
          <a:xfrm>
            <a:off x="436264" y="5263011"/>
            <a:ext cx="2833926" cy="424125"/>
          </a:xfrm>
          <a:prstGeom prst="rect">
            <a:avLst/>
          </a:prstGeom>
        </p:spPr>
      </p:pic>
      <p:pic>
        <p:nvPicPr>
          <p:cNvPr id="13" name="Picture 12">
            <a:extLst>
              <a:ext uri="{FF2B5EF4-FFF2-40B4-BE49-F238E27FC236}">
                <a16:creationId xmlns:a16="http://schemas.microsoft.com/office/drawing/2014/main" id="{A96AB250-30A8-897C-7484-BD9897FC091D}"/>
              </a:ext>
            </a:extLst>
          </p:cNvPr>
          <p:cNvPicPr>
            <a:picLocks noChangeAspect="1"/>
          </p:cNvPicPr>
          <p:nvPr/>
        </p:nvPicPr>
        <p:blipFill>
          <a:blip r:embed="rId6"/>
          <a:stretch>
            <a:fillRect/>
          </a:stretch>
        </p:blipFill>
        <p:spPr>
          <a:xfrm>
            <a:off x="5216711" y="4504190"/>
            <a:ext cx="2187130" cy="2194750"/>
          </a:xfrm>
          <a:prstGeom prst="rect">
            <a:avLst/>
          </a:prstGeom>
        </p:spPr>
      </p:pic>
      <mc:AlternateContent xmlns:mc="http://schemas.openxmlformats.org/markup-compatibility/2006" xmlns:p14="http://schemas.microsoft.com/office/powerpoint/2010/main">
        <mc:Choice Requires="p14">
          <p:contentPart p14:bwMode="auto" r:id="rId7">
            <p14:nvContentPartPr>
              <p14:cNvPr id="14" name="Ink 13">
                <a:extLst>
                  <a:ext uri="{FF2B5EF4-FFF2-40B4-BE49-F238E27FC236}">
                    <a16:creationId xmlns:a16="http://schemas.microsoft.com/office/drawing/2014/main" id="{E1DFD02B-CCEE-7C1D-9509-37AB5CB390B1}"/>
                  </a:ext>
                </a:extLst>
              </p14:cNvPr>
              <p14:cNvContentPartPr/>
              <p14:nvPr/>
            </p14:nvContentPartPr>
            <p14:xfrm>
              <a:off x="3749291" y="5382216"/>
              <a:ext cx="1240920" cy="221400"/>
            </p14:xfrm>
          </p:contentPart>
        </mc:Choice>
        <mc:Fallback xmlns="">
          <p:pic>
            <p:nvPicPr>
              <p:cNvPr id="14" name="Ink 13">
                <a:extLst>
                  <a:ext uri="{FF2B5EF4-FFF2-40B4-BE49-F238E27FC236}">
                    <a16:creationId xmlns:a16="http://schemas.microsoft.com/office/drawing/2014/main" id="{E1DFD02B-CCEE-7C1D-9509-37AB5CB390B1}"/>
                  </a:ext>
                </a:extLst>
              </p:cNvPr>
              <p:cNvPicPr/>
              <p:nvPr/>
            </p:nvPicPr>
            <p:blipFill>
              <a:blip r:embed="rId8"/>
              <a:stretch>
                <a:fillRect/>
              </a:stretch>
            </p:blipFill>
            <p:spPr>
              <a:xfrm>
                <a:off x="3740651" y="5373576"/>
                <a:ext cx="1258560" cy="239040"/>
              </a:xfrm>
              <a:prstGeom prst="rect">
                <a:avLst/>
              </a:prstGeom>
            </p:spPr>
          </p:pic>
        </mc:Fallback>
      </mc:AlternateContent>
      <p:sp>
        <p:nvSpPr>
          <p:cNvPr id="15" name="TextBox 14">
            <a:extLst>
              <a:ext uri="{FF2B5EF4-FFF2-40B4-BE49-F238E27FC236}">
                <a16:creationId xmlns:a16="http://schemas.microsoft.com/office/drawing/2014/main" id="{F139F593-DF23-1066-04B7-BB942BD435E8}"/>
              </a:ext>
            </a:extLst>
          </p:cNvPr>
          <p:cNvSpPr txBox="1"/>
          <p:nvPr/>
        </p:nvSpPr>
        <p:spPr>
          <a:xfrm>
            <a:off x="7630341" y="5348582"/>
            <a:ext cx="2271252" cy="338554"/>
          </a:xfrm>
          <a:prstGeom prst="rect">
            <a:avLst/>
          </a:prstGeom>
          <a:noFill/>
        </p:spPr>
        <p:txBody>
          <a:bodyPr wrap="square" rtlCol="0">
            <a:spAutoFit/>
          </a:bodyPr>
          <a:lstStyle/>
          <a:p>
            <a:r>
              <a:rPr lang="en-US" sz="1600"/>
              <a:t>this is picture of array.</a:t>
            </a:r>
          </a:p>
        </p:txBody>
      </p:sp>
      <p:sp>
        <p:nvSpPr>
          <p:cNvPr id="16" name="TextBox 15">
            <a:extLst>
              <a:ext uri="{FF2B5EF4-FFF2-40B4-BE49-F238E27FC236}">
                <a16:creationId xmlns:a16="http://schemas.microsoft.com/office/drawing/2014/main" id="{8DB57549-433A-04ED-6423-2D023BDF3781}"/>
              </a:ext>
            </a:extLst>
          </p:cNvPr>
          <p:cNvSpPr txBox="1"/>
          <p:nvPr/>
        </p:nvSpPr>
        <p:spPr>
          <a:xfrm>
            <a:off x="436264" y="1598142"/>
            <a:ext cx="2989007" cy="646331"/>
          </a:xfrm>
          <a:prstGeom prst="rect">
            <a:avLst/>
          </a:prstGeom>
          <a:noFill/>
        </p:spPr>
        <p:txBody>
          <a:bodyPr wrap="square" rtlCol="0">
            <a:spAutoFit/>
          </a:bodyPr>
          <a:lstStyle/>
          <a:p>
            <a:r>
              <a:rPr lang="en-US"/>
              <a:t>pyplot.gray()</a:t>
            </a:r>
          </a:p>
          <a:p>
            <a:r>
              <a:rPr lang="en-US"/>
              <a:t>pyplot.matshow(array)</a:t>
            </a:r>
          </a:p>
        </p:txBody>
      </p:sp>
      <p:sp>
        <p:nvSpPr>
          <p:cNvPr id="17" name="TextBox 16">
            <a:extLst>
              <a:ext uri="{FF2B5EF4-FFF2-40B4-BE49-F238E27FC236}">
                <a16:creationId xmlns:a16="http://schemas.microsoft.com/office/drawing/2014/main" id="{1977CCB8-A93A-065B-3676-749D6804D40E}"/>
              </a:ext>
            </a:extLst>
          </p:cNvPr>
          <p:cNvSpPr txBox="1"/>
          <p:nvPr/>
        </p:nvSpPr>
        <p:spPr>
          <a:xfrm>
            <a:off x="412051" y="2352855"/>
            <a:ext cx="1789471" cy="307777"/>
          </a:xfrm>
          <a:prstGeom prst="rect">
            <a:avLst/>
          </a:prstGeom>
          <a:noFill/>
        </p:spPr>
        <p:txBody>
          <a:bodyPr wrap="square" rtlCol="0">
            <a:spAutoFit/>
          </a:bodyPr>
          <a:lstStyle/>
          <a:p>
            <a:r>
              <a:rPr lang="en-US" sz="1400"/>
              <a:t>for instance,</a:t>
            </a:r>
          </a:p>
        </p:txBody>
      </p:sp>
    </p:spTree>
    <p:extLst>
      <p:ext uri="{BB962C8B-B14F-4D97-AF65-F5344CB8AC3E}">
        <p14:creationId xmlns:p14="http://schemas.microsoft.com/office/powerpoint/2010/main" val="66747335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277951-F5E9-6765-881C-B1E3A3D7608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4E0232B-C359-CB6F-DE17-EC4A5B6BDA0B}"/>
              </a:ext>
            </a:extLst>
          </p:cNvPr>
          <p:cNvSpPr txBox="1"/>
          <p:nvPr/>
        </p:nvSpPr>
        <p:spPr>
          <a:xfrm>
            <a:off x="4487546" y="111557"/>
            <a:ext cx="2775312" cy="461665"/>
          </a:xfrm>
          <a:prstGeom prst="rect">
            <a:avLst/>
          </a:prstGeom>
          <a:noFill/>
        </p:spPr>
        <p:txBody>
          <a:bodyPr wrap="none" rtlCol="0">
            <a:spAutoFit/>
          </a:bodyPr>
          <a:lstStyle/>
          <a:p>
            <a:r>
              <a:rPr lang="en-US" sz="2400" b="1" u="sng">
                <a:solidFill>
                  <a:srgbClr val="00B050"/>
                </a:solidFill>
              </a:rPr>
              <a:t>Matplotlib (Images) </a:t>
            </a:r>
          </a:p>
        </p:txBody>
      </p:sp>
      <p:sp>
        <p:nvSpPr>
          <p:cNvPr id="3" name="TextBox 2">
            <a:extLst>
              <a:ext uri="{FF2B5EF4-FFF2-40B4-BE49-F238E27FC236}">
                <a16:creationId xmlns:a16="http://schemas.microsoft.com/office/drawing/2014/main" id="{1AFA9250-0CAD-91C9-8633-E062B1BEA6B6}"/>
              </a:ext>
            </a:extLst>
          </p:cNvPr>
          <p:cNvSpPr txBox="1"/>
          <p:nvPr/>
        </p:nvSpPr>
        <p:spPr>
          <a:xfrm>
            <a:off x="418287" y="938471"/>
            <a:ext cx="10248993" cy="338554"/>
          </a:xfrm>
          <a:prstGeom prst="rect">
            <a:avLst/>
          </a:prstGeom>
          <a:noFill/>
        </p:spPr>
        <p:txBody>
          <a:bodyPr wrap="square" rtlCol="0">
            <a:spAutoFit/>
          </a:bodyPr>
          <a:lstStyle/>
          <a:p>
            <a:r>
              <a:rPr lang="en-US" sz="1600"/>
              <a:t>If you have an image, perhaps created by matplotlib, as earlier, or by cv2 in this case, can use following to display it:</a:t>
            </a:r>
          </a:p>
        </p:txBody>
      </p:sp>
      <p:sp>
        <p:nvSpPr>
          <p:cNvPr id="16" name="TextBox 15">
            <a:extLst>
              <a:ext uri="{FF2B5EF4-FFF2-40B4-BE49-F238E27FC236}">
                <a16:creationId xmlns:a16="http://schemas.microsoft.com/office/drawing/2014/main" id="{4EF765F7-1352-9732-BDE3-D56A94635ADB}"/>
              </a:ext>
            </a:extLst>
          </p:cNvPr>
          <p:cNvSpPr txBox="1"/>
          <p:nvPr/>
        </p:nvSpPr>
        <p:spPr>
          <a:xfrm>
            <a:off x="418287" y="1528211"/>
            <a:ext cx="4468344" cy="369332"/>
          </a:xfrm>
          <a:prstGeom prst="rect">
            <a:avLst/>
          </a:prstGeom>
          <a:noFill/>
        </p:spPr>
        <p:txBody>
          <a:bodyPr wrap="square" rtlCol="0">
            <a:spAutoFit/>
          </a:bodyPr>
          <a:lstStyle/>
          <a:p>
            <a:r>
              <a:rPr lang="en-US"/>
              <a:t>pyplot.imshow(image, cmap = “gray”)</a:t>
            </a:r>
          </a:p>
        </p:txBody>
      </p:sp>
      <mc:AlternateContent xmlns:mc="http://schemas.openxmlformats.org/markup-compatibility/2006" xmlns:p14="http://schemas.microsoft.com/office/powerpoint/2010/main">
        <mc:Choice Requires="p14">
          <p:contentPart p14:bwMode="auto" r:id="rId2">
            <p14:nvContentPartPr>
              <p14:cNvPr id="7" name="Ink 6">
                <a:extLst>
                  <a:ext uri="{FF2B5EF4-FFF2-40B4-BE49-F238E27FC236}">
                    <a16:creationId xmlns:a16="http://schemas.microsoft.com/office/drawing/2014/main" id="{A9415E89-C242-16F5-856B-DE02D378E10D}"/>
                  </a:ext>
                </a:extLst>
              </p14:cNvPr>
              <p14:cNvContentPartPr/>
              <p14:nvPr/>
            </p14:nvContentPartPr>
            <p14:xfrm>
              <a:off x="5702655" y="3568908"/>
              <a:ext cx="360" cy="360"/>
            </p14:xfrm>
          </p:contentPart>
        </mc:Choice>
        <mc:Fallback xmlns="">
          <p:pic>
            <p:nvPicPr>
              <p:cNvPr id="7" name="Ink 6">
                <a:extLst>
                  <a:ext uri="{FF2B5EF4-FFF2-40B4-BE49-F238E27FC236}">
                    <a16:creationId xmlns:a16="http://schemas.microsoft.com/office/drawing/2014/main" id="{F96774C3-F0B5-3E94-8A19-D5D397DC98C7}"/>
                  </a:ext>
                </a:extLst>
              </p:cNvPr>
              <p:cNvPicPr/>
              <p:nvPr/>
            </p:nvPicPr>
            <p:blipFill>
              <a:blip r:embed="rId5"/>
              <a:stretch>
                <a:fillRect/>
              </a:stretch>
            </p:blipFill>
            <p:spPr>
              <a:xfrm>
                <a:off x="5694015" y="356026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Ink 3">
                <a:extLst>
                  <a:ext uri="{FF2B5EF4-FFF2-40B4-BE49-F238E27FC236}">
                    <a16:creationId xmlns:a16="http://schemas.microsoft.com/office/drawing/2014/main" id="{08F6A083-2AEA-57E6-E43B-74AABE68E6AF}"/>
                  </a:ext>
                </a:extLst>
              </p14:cNvPr>
              <p14:cNvContentPartPr/>
              <p14:nvPr/>
            </p14:nvContentPartPr>
            <p14:xfrm>
              <a:off x="4611135" y="1650828"/>
              <a:ext cx="1082520" cy="60120"/>
            </p14:xfrm>
          </p:contentPart>
        </mc:Choice>
        <mc:Fallback xmlns="">
          <p:pic>
            <p:nvPicPr>
              <p:cNvPr id="4" name="Ink 3">
                <a:extLst>
                  <a:ext uri="{FF2B5EF4-FFF2-40B4-BE49-F238E27FC236}">
                    <a16:creationId xmlns:a16="http://schemas.microsoft.com/office/drawing/2014/main" id="{2C65BAEB-AA63-3AA5-1784-6D6CD432E4A3}"/>
                  </a:ext>
                </a:extLst>
              </p:cNvPr>
              <p:cNvPicPr/>
              <p:nvPr/>
            </p:nvPicPr>
            <p:blipFill>
              <a:blip r:embed="rId8"/>
              <a:stretch>
                <a:fillRect/>
              </a:stretch>
            </p:blipFill>
            <p:spPr>
              <a:xfrm>
                <a:off x="4593495" y="1633188"/>
                <a:ext cx="1118160" cy="95760"/>
              </a:xfrm>
              <a:prstGeom prst="rect">
                <a:avLst/>
              </a:prstGeom>
            </p:spPr>
          </p:pic>
        </mc:Fallback>
      </mc:AlternateContent>
      <p:sp>
        <p:nvSpPr>
          <p:cNvPr id="5" name="TextBox 4">
            <a:extLst>
              <a:ext uri="{FF2B5EF4-FFF2-40B4-BE49-F238E27FC236}">
                <a16:creationId xmlns:a16="http://schemas.microsoft.com/office/drawing/2014/main" id="{C3990D58-4458-0DE4-1F1E-12286EB42E5F}"/>
              </a:ext>
            </a:extLst>
          </p:cNvPr>
          <p:cNvSpPr txBox="1"/>
          <p:nvPr/>
        </p:nvSpPr>
        <p:spPr>
          <a:xfrm>
            <a:off x="6282813" y="1462792"/>
            <a:ext cx="5490900" cy="2031325"/>
          </a:xfrm>
          <a:prstGeom prst="rect">
            <a:avLst/>
          </a:prstGeom>
          <a:noFill/>
        </p:spPr>
        <p:txBody>
          <a:bodyPr wrap="square" rtlCol="0">
            <a:spAutoFit/>
          </a:bodyPr>
          <a:lstStyle/>
          <a:p>
            <a:r>
              <a:rPr lang="en-US" sz="1400"/>
              <a:t>image is a numpy.array perhaps created from cv2.imread().  It needs to be of shape (x,y,c), where c is the color channel dimension.  And cmap takes the values of the array and assigns them to a color in the color_map. The default cmap is “viridis”.  If there is just one value, i.e., if the image is grayscale, then this is unambiguous.  I’m not sure what cmap does if the image values are are (r,g,b).  Seems that it interprets it in a special way that overrides any cmap choice.  This way distorts the colors, but does allow for all of them.  Can take an additional argument </a:t>
            </a:r>
            <a:r>
              <a:rPr lang="en-US" sz="1400" b="1"/>
              <a:t>interpolation = “nearest”,</a:t>
            </a:r>
            <a:r>
              <a:rPr lang="en-US" sz="1400"/>
              <a:t> </a:t>
            </a:r>
            <a:r>
              <a:rPr lang="en-US" sz="1400" b="1"/>
              <a:t>etc</a:t>
            </a:r>
            <a:r>
              <a:rPr lang="en-US" sz="1400"/>
              <a:t>.  </a:t>
            </a:r>
          </a:p>
        </p:txBody>
      </p:sp>
      <p:sp>
        <p:nvSpPr>
          <p:cNvPr id="8" name="TextBox 7">
            <a:extLst>
              <a:ext uri="{FF2B5EF4-FFF2-40B4-BE49-F238E27FC236}">
                <a16:creationId xmlns:a16="http://schemas.microsoft.com/office/drawing/2014/main" id="{94D3094A-78DA-912E-8EB6-27FBEE019C7A}"/>
              </a:ext>
            </a:extLst>
          </p:cNvPr>
          <p:cNvSpPr txBox="1"/>
          <p:nvPr/>
        </p:nvSpPr>
        <p:spPr>
          <a:xfrm>
            <a:off x="6410632" y="3680186"/>
            <a:ext cx="3431458" cy="1077218"/>
          </a:xfrm>
          <a:prstGeom prst="rect">
            <a:avLst/>
          </a:prstGeom>
          <a:solidFill>
            <a:srgbClr val="FF99FF"/>
          </a:solidFill>
        </p:spPr>
        <p:txBody>
          <a:bodyPr wrap="square" rtlCol="0">
            <a:spAutoFit/>
          </a:bodyPr>
          <a:lstStyle/>
          <a:p>
            <a:r>
              <a:rPr lang="en-US" sz="1600"/>
              <a:t>I think the pixel array values must be integers?  If they’re float values instead, then can convert via </a:t>
            </a:r>
            <a:r>
              <a:rPr lang="en-US" sz="1600" b="1"/>
              <a:t>image.astype(int)</a:t>
            </a:r>
            <a:r>
              <a:rPr lang="en-US" sz="1600"/>
              <a:t>, say.</a:t>
            </a:r>
          </a:p>
        </p:txBody>
      </p:sp>
      <p:sp>
        <p:nvSpPr>
          <p:cNvPr id="11" name="TextBox 10">
            <a:extLst>
              <a:ext uri="{FF2B5EF4-FFF2-40B4-BE49-F238E27FC236}">
                <a16:creationId xmlns:a16="http://schemas.microsoft.com/office/drawing/2014/main" id="{C75E7132-C0C7-67E0-9563-10421687A0FB}"/>
              </a:ext>
            </a:extLst>
          </p:cNvPr>
          <p:cNvSpPr txBox="1"/>
          <p:nvPr/>
        </p:nvSpPr>
        <p:spPr>
          <a:xfrm>
            <a:off x="6484374" y="5130444"/>
            <a:ext cx="3431458" cy="584775"/>
          </a:xfrm>
          <a:prstGeom prst="rect">
            <a:avLst/>
          </a:prstGeom>
          <a:solidFill>
            <a:srgbClr val="FF99FF"/>
          </a:solidFill>
        </p:spPr>
        <p:txBody>
          <a:bodyPr wrap="square" rtlCol="0">
            <a:spAutoFit/>
          </a:bodyPr>
          <a:lstStyle/>
          <a:p>
            <a:r>
              <a:rPr lang="en-US" sz="1600"/>
              <a:t>might need to use </a:t>
            </a:r>
            <a:r>
              <a:rPr lang="en-US" sz="1600" b="1"/>
              <a:t>pyplot.show() </a:t>
            </a:r>
            <a:r>
              <a:rPr lang="en-US" sz="1600"/>
              <a:t>at end.</a:t>
            </a:r>
          </a:p>
        </p:txBody>
      </p:sp>
    </p:spTree>
    <p:extLst>
      <p:ext uri="{BB962C8B-B14F-4D97-AF65-F5344CB8AC3E}">
        <p14:creationId xmlns:p14="http://schemas.microsoft.com/office/powerpoint/2010/main" val="332005217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5EF44FB-862E-4337-BA6E-384492EF4CB4}"/>
              </a:ext>
            </a:extLst>
          </p:cNvPr>
          <p:cNvSpPr txBox="1"/>
          <p:nvPr/>
        </p:nvSpPr>
        <p:spPr>
          <a:xfrm>
            <a:off x="4487546" y="111557"/>
            <a:ext cx="2775312" cy="461665"/>
          </a:xfrm>
          <a:prstGeom prst="rect">
            <a:avLst/>
          </a:prstGeom>
          <a:noFill/>
        </p:spPr>
        <p:txBody>
          <a:bodyPr wrap="none" rtlCol="0">
            <a:spAutoFit/>
          </a:bodyPr>
          <a:lstStyle/>
          <a:p>
            <a:r>
              <a:rPr lang="en-US" sz="2400" b="1" u="sng">
                <a:solidFill>
                  <a:srgbClr val="00B050"/>
                </a:solidFill>
              </a:rPr>
              <a:t>Matplotlib (Images) </a:t>
            </a:r>
          </a:p>
        </p:txBody>
      </p:sp>
      <p:sp>
        <p:nvSpPr>
          <p:cNvPr id="3" name="TextBox 2">
            <a:extLst>
              <a:ext uri="{FF2B5EF4-FFF2-40B4-BE49-F238E27FC236}">
                <a16:creationId xmlns:a16="http://schemas.microsoft.com/office/drawing/2014/main" id="{F8ECF781-9A19-4F97-9557-2358C19EED2E}"/>
              </a:ext>
            </a:extLst>
          </p:cNvPr>
          <p:cNvSpPr txBox="1"/>
          <p:nvPr/>
        </p:nvSpPr>
        <p:spPr>
          <a:xfrm>
            <a:off x="435284" y="1285808"/>
            <a:ext cx="3494952" cy="338554"/>
          </a:xfrm>
          <a:prstGeom prst="rect">
            <a:avLst/>
          </a:prstGeom>
          <a:noFill/>
        </p:spPr>
        <p:txBody>
          <a:bodyPr wrap="square" rtlCol="0">
            <a:spAutoFit/>
          </a:bodyPr>
          <a:lstStyle/>
          <a:p>
            <a:r>
              <a:rPr lang="en-US" sz="1600"/>
              <a:t>Here’s two examples.</a:t>
            </a:r>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AFB1DF41-913F-6607-DC91-EFE2BE54B10D}"/>
                  </a:ext>
                </a:extLst>
              </p14:cNvPr>
              <p14:cNvContentPartPr/>
              <p14:nvPr/>
            </p14:nvContentPartPr>
            <p14:xfrm>
              <a:off x="2095461" y="3680186"/>
              <a:ext cx="174600" cy="602280"/>
            </p14:xfrm>
          </p:contentPart>
        </mc:Choice>
        <mc:Fallback xmlns="">
          <p:pic>
            <p:nvPicPr>
              <p:cNvPr id="6" name="Ink 5">
                <a:extLst>
                  <a:ext uri="{FF2B5EF4-FFF2-40B4-BE49-F238E27FC236}">
                    <a16:creationId xmlns:a16="http://schemas.microsoft.com/office/drawing/2014/main" id="{AFB1DF41-913F-6607-DC91-EFE2BE54B10D}"/>
                  </a:ext>
                </a:extLst>
              </p:cNvPr>
              <p:cNvPicPr/>
              <p:nvPr/>
            </p:nvPicPr>
            <p:blipFill>
              <a:blip r:embed="rId3"/>
              <a:stretch>
                <a:fillRect/>
              </a:stretch>
            </p:blipFill>
            <p:spPr>
              <a:xfrm>
                <a:off x="2086461" y="3671186"/>
                <a:ext cx="192240" cy="6199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F96774C3-F0B5-3E94-8A19-D5D397DC98C7}"/>
                  </a:ext>
                </a:extLst>
              </p14:cNvPr>
              <p14:cNvContentPartPr/>
              <p14:nvPr/>
            </p14:nvContentPartPr>
            <p14:xfrm>
              <a:off x="5702655" y="3568908"/>
              <a:ext cx="360" cy="360"/>
            </p14:xfrm>
          </p:contentPart>
        </mc:Choice>
        <mc:Fallback xmlns="">
          <p:pic>
            <p:nvPicPr>
              <p:cNvPr id="7" name="Ink 6">
                <a:extLst>
                  <a:ext uri="{FF2B5EF4-FFF2-40B4-BE49-F238E27FC236}">
                    <a16:creationId xmlns:a16="http://schemas.microsoft.com/office/drawing/2014/main" id="{F96774C3-F0B5-3E94-8A19-D5D397DC98C7}"/>
                  </a:ext>
                </a:extLst>
              </p:cNvPr>
              <p:cNvPicPr/>
              <p:nvPr/>
            </p:nvPicPr>
            <p:blipFill>
              <a:blip r:embed="rId5"/>
              <a:stretch>
                <a:fillRect/>
              </a:stretch>
            </p:blipFill>
            <p:spPr>
              <a:xfrm>
                <a:off x="5694015" y="3560268"/>
                <a:ext cx="18000" cy="18000"/>
              </a:xfrm>
              <a:prstGeom prst="rect">
                <a:avLst/>
              </a:prstGeom>
            </p:spPr>
          </p:pic>
        </mc:Fallback>
      </mc:AlternateContent>
      <p:pic>
        <p:nvPicPr>
          <p:cNvPr id="9" name="Picture 8">
            <a:extLst>
              <a:ext uri="{FF2B5EF4-FFF2-40B4-BE49-F238E27FC236}">
                <a16:creationId xmlns:a16="http://schemas.microsoft.com/office/drawing/2014/main" id="{7CA98FB9-0225-440D-1786-B375606B8AFB}"/>
              </a:ext>
            </a:extLst>
          </p:cNvPr>
          <p:cNvPicPr>
            <a:picLocks noChangeAspect="1"/>
          </p:cNvPicPr>
          <p:nvPr/>
        </p:nvPicPr>
        <p:blipFill>
          <a:blip r:embed="rId6"/>
          <a:stretch>
            <a:fillRect/>
          </a:stretch>
        </p:blipFill>
        <p:spPr>
          <a:xfrm>
            <a:off x="932972" y="4447156"/>
            <a:ext cx="2499577" cy="2004234"/>
          </a:xfrm>
          <a:prstGeom prst="rect">
            <a:avLst/>
          </a:prstGeom>
        </p:spPr>
      </p:pic>
      <p:pic>
        <p:nvPicPr>
          <p:cNvPr id="10" name="Picture 9">
            <a:extLst>
              <a:ext uri="{FF2B5EF4-FFF2-40B4-BE49-F238E27FC236}">
                <a16:creationId xmlns:a16="http://schemas.microsoft.com/office/drawing/2014/main" id="{7A8EC529-01D3-CFBD-7667-FC0586FF4270}"/>
              </a:ext>
            </a:extLst>
          </p:cNvPr>
          <p:cNvPicPr>
            <a:picLocks noChangeAspect="1"/>
          </p:cNvPicPr>
          <p:nvPr/>
        </p:nvPicPr>
        <p:blipFill>
          <a:blip r:embed="rId7"/>
          <a:stretch>
            <a:fillRect/>
          </a:stretch>
        </p:blipFill>
        <p:spPr>
          <a:xfrm>
            <a:off x="522648" y="2084751"/>
            <a:ext cx="5062074" cy="1441626"/>
          </a:xfrm>
          <a:prstGeom prst="rect">
            <a:avLst/>
          </a:prstGeom>
        </p:spPr>
      </p:pic>
      <p:pic>
        <p:nvPicPr>
          <p:cNvPr id="11" name="Picture 10">
            <a:extLst>
              <a:ext uri="{FF2B5EF4-FFF2-40B4-BE49-F238E27FC236}">
                <a16:creationId xmlns:a16="http://schemas.microsoft.com/office/drawing/2014/main" id="{1B118C59-6440-E73E-9DFE-D0440F091C22}"/>
              </a:ext>
            </a:extLst>
          </p:cNvPr>
          <p:cNvPicPr>
            <a:picLocks noChangeAspect="1"/>
          </p:cNvPicPr>
          <p:nvPr/>
        </p:nvPicPr>
        <p:blipFill>
          <a:blip r:embed="rId8"/>
          <a:stretch>
            <a:fillRect/>
          </a:stretch>
        </p:blipFill>
        <p:spPr>
          <a:xfrm>
            <a:off x="7169687" y="2084751"/>
            <a:ext cx="2572109" cy="828791"/>
          </a:xfrm>
          <a:prstGeom prst="rect">
            <a:avLst/>
          </a:prstGeom>
        </p:spPr>
      </p:pic>
      <mc:AlternateContent xmlns:mc="http://schemas.openxmlformats.org/markup-compatibility/2006" xmlns:p14="http://schemas.microsoft.com/office/powerpoint/2010/main">
        <mc:Choice Requires="p14">
          <p:contentPart p14:bwMode="auto" r:id="rId9">
            <p14:nvContentPartPr>
              <p14:cNvPr id="12" name="Ink 11">
                <a:extLst>
                  <a:ext uri="{FF2B5EF4-FFF2-40B4-BE49-F238E27FC236}">
                    <a16:creationId xmlns:a16="http://schemas.microsoft.com/office/drawing/2014/main" id="{1C3EEFF7-8EAF-531D-6094-C49DD10F6FE9}"/>
                  </a:ext>
                </a:extLst>
              </p14:cNvPr>
              <p14:cNvContentPartPr/>
              <p14:nvPr/>
            </p14:nvContentPartPr>
            <p14:xfrm>
              <a:off x="8067742" y="3225237"/>
              <a:ext cx="174600" cy="602280"/>
            </p14:xfrm>
          </p:contentPart>
        </mc:Choice>
        <mc:Fallback xmlns="">
          <p:pic>
            <p:nvPicPr>
              <p:cNvPr id="12" name="Ink 11">
                <a:extLst>
                  <a:ext uri="{FF2B5EF4-FFF2-40B4-BE49-F238E27FC236}">
                    <a16:creationId xmlns:a16="http://schemas.microsoft.com/office/drawing/2014/main" id="{1C3EEFF7-8EAF-531D-6094-C49DD10F6FE9}"/>
                  </a:ext>
                </a:extLst>
              </p:cNvPr>
              <p:cNvPicPr/>
              <p:nvPr/>
            </p:nvPicPr>
            <p:blipFill>
              <a:blip r:embed="rId10"/>
              <a:stretch>
                <a:fillRect/>
              </a:stretch>
            </p:blipFill>
            <p:spPr>
              <a:xfrm>
                <a:off x="8058742" y="3216237"/>
                <a:ext cx="192240" cy="619920"/>
              </a:xfrm>
              <a:prstGeom prst="rect">
                <a:avLst/>
              </a:prstGeom>
            </p:spPr>
          </p:pic>
        </mc:Fallback>
      </mc:AlternateContent>
      <p:pic>
        <p:nvPicPr>
          <p:cNvPr id="13" name="Picture 12">
            <a:extLst>
              <a:ext uri="{FF2B5EF4-FFF2-40B4-BE49-F238E27FC236}">
                <a16:creationId xmlns:a16="http://schemas.microsoft.com/office/drawing/2014/main" id="{C5370000-9663-0B1B-269D-E194158436D5}"/>
              </a:ext>
            </a:extLst>
          </p:cNvPr>
          <p:cNvPicPr>
            <a:picLocks noChangeAspect="1"/>
          </p:cNvPicPr>
          <p:nvPr/>
        </p:nvPicPr>
        <p:blipFill>
          <a:blip r:embed="rId11"/>
          <a:stretch>
            <a:fillRect/>
          </a:stretch>
        </p:blipFill>
        <p:spPr>
          <a:xfrm>
            <a:off x="7012302" y="4208931"/>
            <a:ext cx="2285480" cy="2242459"/>
          </a:xfrm>
          <a:prstGeom prst="rect">
            <a:avLst/>
          </a:prstGeom>
        </p:spPr>
      </p:pic>
      <mc:AlternateContent xmlns:mc="http://schemas.openxmlformats.org/markup-compatibility/2006" xmlns:p14="http://schemas.microsoft.com/office/powerpoint/2010/main">
        <mc:Choice Requires="p14">
          <p:contentPart p14:bwMode="auto" r:id="rId12">
            <p14:nvContentPartPr>
              <p14:cNvPr id="14" name="Ink 13">
                <a:extLst>
                  <a:ext uri="{FF2B5EF4-FFF2-40B4-BE49-F238E27FC236}">
                    <a16:creationId xmlns:a16="http://schemas.microsoft.com/office/drawing/2014/main" id="{4C5B2F2C-93D8-7F11-C0D1-0C133487EB98}"/>
                  </a:ext>
                </a:extLst>
              </p14:cNvPr>
              <p14:cNvContentPartPr/>
              <p14:nvPr/>
            </p14:nvContentPartPr>
            <p14:xfrm>
              <a:off x="9616015" y="2023924"/>
              <a:ext cx="363600" cy="198720"/>
            </p14:xfrm>
          </p:contentPart>
        </mc:Choice>
        <mc:Fallback xmlns="">
          <p:pic>
            <p:nvPicPr>
              <p:cNvPr id="14" name="Ink 13">
                <a:extLst>
                  <a:ext uri="{FF2B5EF4-FFF2-40B4-BE49-F238E27FC236}">
                    <a16:creationId xmlns:a16="http://schemas.microsoft.com/office/drawing/2014/main" id="{4C5B2F2C-93D8-7F11-C0D1-0C133487EB98}"/>
                  </a:ext>
                </a:extLst>
              </p:cNvPr>
              <p:cNvPicPr/>
              <p:nvPr/>
            </p:nvPicPr>
            <p:blipFill>
              <a:blip r:embed="rId13"/>
              <a:stretch>
                <a:fillRect/>
              </a:stretch>
            </p:blipFill>
            <p:spPr>
              <a:xfrm>
                <a:off x="9609895" y="2017804"/>
                <a:ext cx="375840" cy="210960"/>
              </a:xfrm>
              <a:prstGeom prst="rect">
                <a:avLst/>
              </a:prstGeom>
            </p:spPr>
          </p:pic>
        </mc:Fallback>
      </mc:AlternateContent>
      <p:sp>
        <p:nvSpPr>
          <p:cNvPr id="15" name="TextBox 14">
            <a:extLst>
              <a:ext uri="{FF2B5EF4-FFF2-40B4-BE49-F238E27FC236}">
                <a16:creationId xmlns:a16="http://schemas.microsoft.com/office/drawing/2014/main" id="{90C21770-0E2A-887B-F466-733C2F00867B}"/>
              </a:ext>
            </a:extLst>
          </p:cNvPr>
          <p:cNvSpPr txBox="1"/>
          <p:nvPr/>
        </p:nvSpPr>
        <p:spPr>
          <a:xfrm>
            <a:off x="10078063" y="1823141"/>
            <a:ext cx="1691149" cy="523220"/>
          </a:xfrm>
          <a:prstGeom prst="rect">
            <a:avLst/>
          </a:prstGeom>
          <a:noFill/>
        </p:spPr>
        <p:txBody>
          <a:bodyPr wrap="square" rtlCol="0">
            <a:spAutoFit/>
          </a:bodyPr>
          <a:lstStyle/>
          <a:p>
            <a:r>
              <a:rPr lang="en-US" sz="1400"/>
              <a:t>to put image array in proper shape (x,y,c).</a:t>
            </a:r>
          </a:p>
        </p:txBody>
      </p:sp>
    </p:spTree>
    <p:extLst>
      <p:ext uri="{BB962C8B-B14F-4D97-AF65-F5344CB8AC3E}">
        <p14:creationId xmlns:p14="http://schemas.microsoft.com/office/powerpoint/2010/main" val="118569941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4004490" y="88807"/>
            <a:ext cx="4566378" cy="461665"/>
          </a:xfrm>
          <a:prstGeom prst="rect">
            <a:avLst/>
          </a:prstGeom>
          <a:noFill/>
        </p:spPr>
        <p:txBody>
          <a:bodyPr wrap="none" rtlCol="0">
            <a:spAutoFit/>
          </a:bodyPr>
          <a:lstStyle/>
          <a:p>
            <a:r>
              <a:rPr lang="en-US" sz="2400" b="1" u="sng"/>
              <a:t>Matplotlib: Animations (axes way)</a:t>
            </a:r>
            <a:endParaRPr lang="en-US" b="1" u="sng"/>
          </a:p>
        </p:txBody>
      </p:sp>
      <p:sp>
        <p:nvSpPr>
          <p:cNvPr id="3" name="TextBox 2">
            <a:extLst>
              <a:ext uri="{FF2B5EF4-FFF2-40B4-BE49-F238E27FC236}">
                <a16:creationId xmlns:a16="http://schemas.microsoft.com/office/drawing/2014/main" id="{3D51599F-02D1-453E-A4A0-B87FF22709EC}"/>
              </a:ext>
            </a:extLst>
          </p:cNvPr>
          <p:cNvSpPr txBox="1"/>
          <p:nvPr/>
        </p:nvSpPr>
        <p:spPr>
          <a:xfrm>
            <a:off x="270054" y="604042"/>
            <a:ext cx="11442047" cy="738664"/>
          </a:xfrm>
          <a:prstGeom prst="rect">
            <a:avLst/>
          </a:prstGeom>
          <a:noFill/>
        </p:spPr>
        <p:txBody>
          <a:bodyPr wrap="square" rtlCol="0">
            <a:spAutoFit/>
          </a:bodyPr>
          <a:lstStyle/>
          <a:p>
            <a:r>
              <a:rPr lang="en-US" sz="1400"/>
              <a:t>We can also use the set_data method to animate.  This method has the advantage of being compatible with the blit = True argument in the animation.FuncAnimation() guy, which just plots the new data.  This method doesn’t seem compatible with any type of plot except pyplot.plot() though?  There is also an optional init function we can declare, to set the initial frame of the animation.  But can leave the purple stuff out if want. </a:t>
            </a:r>
          </a:p>
        </p:txBody>
      </p:sp>
      <p:sp>
        <p:nvSpPr>
          <p:cNvPr id="6" name="TextBox 5">
            <a:extLst>
              <a:ext uri="{FF2B5EF4-FFF2-40B4-BE49-F238E27FC236}">
                <a16:creationId xmlns:a16="http://schemas.microsoft.com/office/drawing/2014/main" id="{E37D0DAE-69F0-443D-9A8A-88405AAC7FBB}"/>
              </a:ext>
            </a:extLst>
          </p:cNvPr>
          <p:cNvSpPr txBox="1"/>
          <p:nvPr/>
        </p:nvSpPr>
        <p:spPr>
          <a:xfrm flipH="1">
            <a:off x="311104" y="1387403"/>
            <a:ext cx="3930944" cy="523220"/>
          </a:xfrm>
          <a:prstGeom prst="rect">
            <a:avLst/>
          </a:prstGeom>
          <a:noFill/>
        </p:spPr>
        <p:txBody>
          <a:bodyPr wrap="square" rtlCol="0">
            <a:spAutoFit/>
          </a:bodyPr>
          <a:lstStyle/>
          <a:p>
            <a:r>
              <a:rPr lang="en-US" sz="1400"/>
              <a:t>from matplotlib import pyplot</a:t>
            </a:r>
          </a:p>
          <a:p>
            <a:r>
              <a:rPr lang="en-US" sz="1400"/>
              <a:t>import matplotlib.animation as animation</a:t>
            </a:r>
          </a:p>
        </p:txBody>
      </p:sp>
      <p:sp>
        <p:nvSpPr>
          <p:cNvPr id="7" name="TextBox 6">
            <a:extLst>
              <a:ext uri="{FF2B5EF4-FFF2-40B4-BE49-F238E27FC236}">
                <a16:creationId xmlns:a16="http://schemas.microsoft.com/office/drawing/2014/main" id="{450116DA-ED6F-42ED-AE74-969ECD69EE5A}"/>
              </a:ext>
            </a:extLst>
          </p:cNvPr>
          <p:cNvSpPr txBox="1"/>
          <p:nvPr/>
        </p:nvSpPr>
        <p:spPr>
          <a:xfrm>
            <a:off x="313697" y="2274695"/>
            <a:ext cx="7721289" cy="1169551"/>
          </a:xfrm>
          <a:prstGeom prst="rect">
            <a:avLst/>
          </a:prstGeom>
          <a:noFill/>
        </p:spPr>
        <p:txBody>
          <a:bodyPr wrap="square" rtlCol="0">
            <a:spAutoFit/>
          </a:bodyPr>
          <a:lstStyle/>
          <a:p>
            <a:r>
              <a:rPr lang="en-US" sz="1400"/>
              <a:t>nameoffigure = pyplot.figure()</a:t>
            </a:r>
          </a:p>
          <a:p>
            <a:r>
              <a:rPr lang="en-US" sz="1400"/>
              <a:t>nameofaxes = pyplot.axes()</a:t>
            </a:r>
          </a:p>
          <a:p>
            <a:r>
              <a:rPr lang="en-US" sz="1400"/>
              <a:t>nameofdata = nameofaxes.typeofplot([ ], [ ], marker = ‘o,-,+,etc.’, color = ‘color’, lw = #)[0]</a:t>
            </a:r>
          </a:p>
          <a:p>
            <a:r>
              <a:rPr lang="en-US" sz="1400"/>
              <a:t>nameoftext = nameofaxes.text(x1, y1, ‘’, transform = nameofaxes.transAxes)</a:t>
            </a:r>
          </a:p>
          <a:p>
            <a:r>
              <a:rPr lang="en-US" sz="1400"/>
              <a:t>nameofaxes.othercommands</a:t>
            </a:r>
          </a:p>
        </p:txBody>
      </p:sp>
      <p:sp>
        <p:nvSpPr>
          <p:cNvPr id="9" name="TextBox 8">
            <a:extLst>
              <a:ext uri="{FF2B5EF4-FFF2-40B4-BE49-F238E27FC236}">
                <a16:creationId xmlns:a16="http://schemas.microsoft.com/office/drawing/2014/main" id="{FE44532C-CF7E-4031-9519-40C9A022EFFA}"/>
              </a:ext>
            </a:extLst>
          </p:cNvPr>
          <p:cNvSpPr txBox="1"/>
          <p:nvPr/>
        </p:nvSpPr>
        <p:spPr>
          <a:xfrm flipH="1">
            <a:off x="7863193" y="1414504"/>
            <a:ext cx="4255099" cy="1384995"/>
          </a:xfrm>
          <a:prstGeom prst="rect">
            <a:avLst/>
          </a:prstGeom>
          <a:noFill/>
        </p:spPr>
        <p:txBody>
          <a:bodyPr wrap="square" rtlCol="0">
            <a:spAutoFit/>
          </a:bodyPr>
          <a:lstStyle/>
          <a:p>
            <a:r>
              <a:rPr lang="en-US" sz="1400">
                <a:solidFill>
                  <a:srgbClr val="0070C0"/>
                </a:solidFill>
              </a:rPr>
              <a:t>Creates plot with no data.  [ ], [ ] are initially empty data sets Lx, Ly.  Have to give it a name because will be referring to it again later, and if just replace with nameofaxes.plot(…) you will be rather invoking/creating a new plot every time you call it.  Also, apparently it’s a 1 element list data type, hence the [0]</a:t>
            </a:r>
          </a:p>
        </p:txBody>
      </p:sp>
      <p:sp>
        <p:nvSpPr>
          <p:cNvPr id="5" name="TextBox 4">
            <a:extLst>
              <a:ext uri="{FF2B5EF4-FFF2-40B4-BE49-F238E27FC236}">
                <a16:creationId xmlns:a16="http://schemas.microsoft.com/office/drawing/2014/main" id="{7D9E5605-8DF0-49D5-9E7E-81AE13E67922}"/>
              </a:ext>
            </a:extLst>
          </p:cNvPr>
          <p:cNvSpPr txBox="1"/>
          <p:nvPr/>
        </p:nvSpPr>
        <p:spPr>
          <a:xfrm>
            <a:off x="6880777" y="3042851"/>
            <a:ext cx="4496750" cy="523220"/>
          </a:xfrm>
          <a:prstGeom prst="rect">
            <a:avLst/>
          </a:prstGeom>
          <a:noFill/>
        </p:spPr>
        <p:txBody>
          <a:bodyPr wrap="square" rtlCol="0">
            <a:spAutoFit/>
          </a:bodyPr>
          <a:lstStyle/>
          <a:p>
            <a:r>
              <a:rPr lang="en-US" sz="1400">
                <a:solidFill>
                  <a:srgbClr val="0070C0"/>
                </a:solidFill>
              </a:rPr>
              <a:t>Have to give this a name too so that can repeatedly invoke it instead of creating an additional text each time.  </a:t>
            </a:r>
          </a:p>
        </p:txBody>
      </p:sp>
      <p:sp>
        <p:nvSpPr>
          <p:cNvPr id="8" name="TextBox 7">
            <a:extLst>
              <a:ext uri="{FF2B5EF4-FFF2-40B4-BE49-F238E27FC236}">
                <a16:creationId xmlns:a16="http://schemas.microsoft.com/office/drawing/2014/main" id="{0FB47838-CCF1-41C6-8C65-366FD9A2D360}"/>
              </a:ext>
            </a:extLst>
          </p:cNvPr>
          <p:cNvSpPr txBox="1"/>
          <p:nvPr/>
        </p:nvSpPr>
        <p:spPr>
          <a:xfrm>
            <a:off x="4216096" y="3629606"/>
            <a:ext cx="7294194" cy="738664"/>
          </a:xfrm>
          <a:prstGeom prst="rect">
            <a:avLst/>
          </a:prstGeom>
          <a:noFill/>
          <a:ln>
            <a:solidFill>
              <a:schemeClr val="tx1"/>
            </a:solidFill>
          </a:ln>
        </p:spPr>
        <p:txBody>
          <a:bodyPr wrap="square" rtlCol="0">
            <a:spAutoFit/>
          </a:bodyPr>
          <a:lstStyle/>
          <a:p>
            <a:r>
              <a:rPr lang="en-US" sz="1400">
                <a:solidFill>
                  <a:srgbClr val="0070C0"/>
                </a:solidFill>
              </a:rPr>
              <a:t>Note you can have multiple datas…nameofdata1 = nameofaxes.typeofplot(…)[0], nameofdata2 = nameofaxes.typeofplot(…)[0].  And similarly, can have multiple texts.  Just be sure to return them all, delineated by commas, or return them all, including text, etc., as a single giant tuple or list.</a:t>
            </a:r>
          </a:p>
        </p:txBody>
      </p:sp>
      <p:sp>
        <p:nvSpPr>
          <p:cNvPr id="26" name="TextBox 25">
            <a:extLst>
              <a:ext uri="{FF2B5EF4-FFF2-40B4-BE49-F238E27FC236}">
                <a16:creationId xmlns:a16="http://schemas.microsoft.com/office/drawing/2014/main" id="{0FE38ED1-98DE-4FA6-A1E4-08DD94FE446B}"/>
              </a:ext>
            </a:extLst>
          </p:cNvPr>
          <p:cNvSpPr txBox="1"/>
          <p:nvPr/>
        </p:nvSpPr>
        <p:spPr>
          <a:xfrm>
            <a:off x="313698" y="1857941"/>
            <a:ext cx="6567080" cy="307777"/>
          </a:xfrm>
          <a:prstGeom prst="rect">
            <a:avLst/>
          </a:prstGeom>
          <a:noFill/>
        </p:spPr>
        <p:txBody>
          <a:bodyPr wrap="square" rtlCol="0">
            <a:spAutoFit/>
          </a:bodyPr>
          <a:lstStyle/>
          <a:p>
            <a:r>
              <a:rPr lang="en-US" sz="1400"/>
              <a:t>pyplot.rcParams[“animation.ffmpeg_path”] = “path to ffmpeg executable on computer”</a:t>
            </a:r>
          </a:p>
        </p:txBody>
      </p:sp>
      <p:sp>
        <p:nvSpPr>
          <p:cNvPr id="31" name="TextBox 30">
            <a:extLst>
              <a:ext uri="{FF2B5EF4-FFF2-40B4-BE49-F238E27FC236}">
                <a16:creationId xmlns:a16="http://schemas.microsoft.com/office/drawing/2014/main" id="{6DF57FE0-BC3C-434F-BA56-06E762D05B6A}"/>
              </a:ext>
            </a:extLst>
          </p:cNvPr>
          <p:cNvSpPr txBox="1"/>
          <p:nvPr/>
        </p:nvSpPr>
        <p:spPr>
          <a:xfrm>
            <a:off x="270055" y="4545669"/>
            <a:ext cx="3166179" cy="954107"/>
          </a:xfrm>
          <a:prstGeom prst="rect">
            <a:avLst/>
          </a:prstGeom>
          <a:noFill/>
        </p:spPr>
        <p:txBody>
          <a:bodyPr wrap="square" rtlCol="0">
            <a:spAutoFit/>
          </a:bodyPr>
          <a:lstStyle/>
          <a:p>
            <a:r>
              <a:rPr lang="en-US" sz="1400"/>
              <a:t>def animate(t):</a:t>
            </a:r>
          </a:p>
          <a:p>
            <a:r>
              <a:rPr lang="en-US" sz="1400"/>
              <a:t>     nameofdata.set_data(Lx(t), Ly(t))</a:t>
            </a:r>
          </a:p>
          <a:p>
            <a:r>
              <a:rPr lang="en-US" sz="1400"/>
              <a:t>     nameoftext.set_text(‘some text‘)     </a:t>
            </a:r>
          </a:p>
          <a:p>
            <a:r>
              <a:rPr lang="en-US" sz="1400"/>
              <a:t>     return nameofdata, nameoftext</a:t>
            </a:r>
          </a:p>
        </p:txBody>
      </p:sp>
      <p:sp>
        <p:nvSpPr>
          <p:cNvPr id="32" name="TextBox 31">
            <a:extLst>
              <a:ext uri="{FF2B5EF4-FFF2-40B4-BE49-F238E27FC236}">
                <a16:creationId xmlns:a16="http://schemas.microsoft.com/office/drawing/2014/main" id="{E00D4F3C-B896-4EA7-925D-84A0377EA140}"/>
              </a:ext>
            </a:extLst>
          </p:cNvPr>
          <p:cNvSpPr txBox="1"/>
          <p:nvPr/>
        </p:nvSpPr>
        <p:spPr>
          <a:xfrm>
            <a:off x="4929787" y="4714162"/>
            <a:ext cx="6675310" cy="954107"/>
          </a:xfrm>
          <a:prstGeom prst="rect">
            <a:avLst/>
          </a:prstGeom>
          <a:noFill/>
        </p:spPr>
        <p:txBody>
          <a:bodyPr wrap="square" rtlCol="0">
            <a:spAutoFit/>
          </a:bodyPr>
          <a:lstStyle/>
          <a:p>
            <a:r>
              <a:rPr lang="en-US" sz="1400">
                <a:solidFill>
                  <a:srgbClr val="0070C0"/>
                </a:solidFill>
              </a:rPr>
              <a:t>And this seems to set the data to Lx, Ly respectively.  Note that t (time) is an argument of animate – and it will presumably appear in Ly as the data that we’re plotting will change with time.  t must be an integer though. And then fill in the text you want, too.  Again the return stuff must be of list or tuple form.  </a:t>
            </a:r>
            <a:endParaRPr lang="en-US">
              <a:solidFill>
                <a:srgbClr val="0070C0"/>
              </a:solidFill>
            </a:endParaRPr>
          </a:p>
        </p:txBody>
      </p:sp>
      <mc:AlternateContent xmlns:mc="http://schemas.openxmlformats.org/markup-compatibility/2006" xmlns:p14="http://schemas.microsoft.com/office/powerpoint/2010/main">
        <mc:Choice Requires="p14">
          <p:contentPart p14:bwMode="auto" r:id="rId3">
            <p14:nvContentPartPr>
              <p14:cNvPr id="33" name="Ink 32">
                <a:extLst>
                  <a:ext uri="{FF2B5EF4-FFF2-40B4-BE49-F238E27FC236}">
                    <a16:creationId xmlns:a16="http://schemas.microsoft.com/office/drawing/2014/main" id="{30EF7735-1E87-43D6-8B91-4C8C374AD494}"/>
                  </a:ext>
                </a:extLst>
              </p14:cNvPr>
              <p14:cNvContentPartPr/>
              <p14:nvPr/>
            </p14:nvContentPartPr>
            <p14:xfrm>
              <a:off x="3548763" y="5039238"/>
              <a:ext cx="1083668" cy="45719"/>
            </p14:xfrm>
          </p:contentPart>
        </mc:Choice>
        <mc:Fallback xmlns="">
          <p:pic>
            <p:nvPicPr>
              <p:cNvPr id="33" name="Ink 32">
                <a:extLst>
                  <a:ext uri="{FF2B5EF4-FFF2-40B4-BE49-F238E27FC236}">
                    <a16:creationId xmlns:a16="http://schemas.microsoft.com/office/drawing/2014/main" id="{30EF7735-1E87-43D6-8B91-4C8C374AD494}"/>
                  </a:ext>
                </a:extLst>
              </p:cNvPr>
              <p:cNvPicPr/>
              <p:nvPr/>
            </p:nvPicPr>
            <p:blipFill>
              <a:blip r:embed="rId4"/>
              <a:stretch>
                <a:fillRect/>
              </a:stretch>
            </p:blipFill>
            <p:spPr>
              <a:xfrm>
                <a:off x="3539765" y="5030309"/>
                <a:ext cx="1101303" cy="63221"/>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4" name="Ink 33">
                <a:extLst>
                  <a:ext uri="{FF2B5EF4-FFF2-40B4-BE49-F238E27FC236}">
                    <a16:creationId xmlns:a16="http://schemas.microsoft.com/office/drawing/2014/main" id="{71AE5DE1-EDBB-4588-A69C-B6B1AB038E49}"/>
                  </a:ext>
                </a:extLst>
              </p14:cNvPr>
              <p14:cNvContentPartPr/>
              <p14:nvPr/>
            </p14:nvContentPartPr>
            <p14:xfrm>
              <a:off x="400918" y="5010054"/>
              <a:ext cx="109800" cy="277200"/>
            </p14:xfrm>
          </p:contentPart>
        </mc:Choice>
        <mc:Fallback xmlns="">
          <p:pic>
            <p:nvPicPr>
              <p:cNvPr id="34" name="Ink 33">
                <a:extLst>
                  <a:ext uri="{FF2B5EF4-FFF2-40B4-BE49-F238E27FC236}">
                    <a16:creationId xmlns:a16="http://schemas.microsoft.com/office/drawing/2014/main" id="{71AE5DE1-EDBB-4588-A69C-B6B1AB038E49}"/>
                  </a:ext>
                </a:extLst>
              </p:cNvPr>
              <p:cNvPicPr/>
              <p:nvPr/>
            </p:nvPicPr>
            <p:blipFill>
              <a:blip r:embed="rId6"/>
              <a:stretch>
                <a:fillRect/>
              </a:stretch>
            </p:blipFill>
            <p:spPr>
              <a:xfrm>
                <a:off x="391888" y="5001054"/>
                <a:ext cx="127498" cy="294840"/>
              </a:xfrm>
              <a:prstGeom prst="rect">
                <a:avLst/>
              </a:prstGeom>
            </p:spPr>
          </p:pic>
        </mc:Fallback>
      </mc:AlternateContent>
      <p:sp>
        <p:nvSpPr>
          <p:cNvPr id="36" name="TextBox 35">
            <a:extLst>
              <a:ext uri="{FF2B5EF4-FFF2-40B4-BE49-F238E27FC236}">
                <a16:creationId xmlns:a16="http://schemas.microsoft.com/office/drawing/2014/main" id="{EC48E0F6-7CC4-47C8-81CD-7235471C50A6}"/>
              </a:ext>
            </a:extLst>
          </p:cNvPr>
          <p:cNvSpPr txBox="1"/>
          <p:nvPr/>
        </p:nvSpPr>
        <p:spPr>
          <a:xfrm>
            <a:off x="325891" y="5930388"/>
            <a:ext cx="4258218" cy="307777"/>
          </a:xfrm>
          <a:prstGeom prst="rect">
            <a:avLst/>
          </a:prstGeom>
          <a:noFill/>
        </p:spPr>
        <p:txBody>
          <a:bodyPr wrap="square" rtlCol="0">
            <a:spAutoFit/>
          </a:bodyPr>
          <a:lstStyle/>
          <a:p>
            <a:r>
              <a:rPr lang="en-US" sz="1400"/>
              <a:t>writervideo = animation.FFMpegWriter(fps = #)</a:t>
            </a:r>
          </a:p>
        </p:txBody>
      </p:sp>
      <p:sp>
        <p:nvSpPr>
          <p:cNvPr id="37" name="TextBox 36">
            <a:extLst>
              <a:ext uri="{FF2B5EF4-FFF2-40B4-BE49-F238E27FC236}">
                <a16:creationId xmlns:a16="http://schemas.microsoft.com/office/drawing/2014/main" id="{586C4B0C-793F-4827-9577-2483BCDAA851}"/>
              </a:ext>
            </a:extLst>
          </p:cNvPr>
          <p:cNvSpPr txBox="1"/>
          <p:nvPr/>
        </p:nvSpPr>
        <p:spPr>
          <a:xfrm>
            <a:off x="325891" y="6462940"/>
            <a:ext cx="1335366" cy="307777"/>
          </a:xfrm>
          <a:prstGeom prst="rect">
            <a:avLst/>
          </a:prstGeom>
          <a:noFill/>
        </p:spPr>
        <p:txBody>
          <a:bodyPr wrap="square" rtlCol="0">
            <a:spAutoFit/>
          </a:bodyPr>
          <a:lstStyle/>
          <a:p>
            <a:r>
              <a:rPr lang="en-US" sz="1400"/>
              <a:t>pyplot.show()</a:t>
            </a:r>
          </a:p>
        </p:txBody>
      </p:sp>
      <p:sp>
        <p:nvSpPr>
          <p:cNvPr id="38" name="TextBox 37">
            <a:extLst>
              <a:ext uri="{FF2B5EF4-FFF2-40B4-BE49-F238E27FC236}">
                <a16:creationId xmlns:a16="http://schemas.microsoft.com/office/drawing/2014/main" id="{038782AE-E11A-4FB8-B955-664817CA89E7}"/>
              </a:ext>
            </a:extLst>
          </p:cNvPr>
          <p:cNvSpPr txBox="1"/>
          <p:nvPr/>
        </p:nvSpPr>
        <p:spPr>
          <a:xfrm>
            <a:off x="325891" y="6202593"/>
            <a:ext cx="5731995" cy="307777"/>
          </a:xfrm>
          <a:prstGeom prst="rect">
            <a:avLst/>
          </a:prstGeom>
          <a:noFill/>
        </p:spPr>
        <p:txBody>
          <a:bodyPr wrap="square" rtlCol="0">
            <a:spAutoFit/>
          </a:bodyPr>
          <a:lstStyle/>
          <a:p>
            <a:r>
              <a:rPr lang="en-US" sz="1400"/>
              <a:t>nameofanimation.save(“nameoffile.mp4”, writer = writervideo)</a:t>
            </a:r>
            <a:endParaRPr lang="en-US" sz="1600"/>
          </a:p>
        </p:txBody>
      </p:sp>
      <mc:AlternateContent xmlns:mc="http://schemas.openxmlformats.org/markup-compatibility/2006" xmlns:p14="http://schemas.microsoft.com/office/powerpoint/2010/main">
        <mc:Choice Requires="p14">
          <p:contentPart p14:bwMode="auto" r:id="rId7">
            <p14:nvContentPartPr>
              <p14:cNvPr id="41" name="Ink 40">
                <a:extLst>
                  <a:ext uri="{FF2B5EF4-FFF2-40B4-BE49-F238E27FC236}">
                    <a16:creationId xmlns:a16="http://schemas.microsoft.com/office/drawing/2014/main" id="{4EE9242B-A72D-489A-AF30-9555F3E7640D}"/>
                  </a:ext>
                </a:extLst>
              </p14:cNvPr>
              <p14:cNvContentPartPr/>
              <p14:nvPr/>
            </p14:nvContentPartPr>
            <p14:xfrm>
              <a:off x="8384312" y="5945334"/>
              <a:ext cx="744840" cy="69480"/>
            </p14:xfrm>
          </p:contentPart>
        </mc:Choice>
        <mc:Fallback xmlns="">
          <p:pic>
            <p:nvPicPr>
              <p:cNvPr id="41" name="Ink 40">
                <a:extLst>
                  <a:ext uri="{FF2B5EF4-FFF2-40B4-BE49-F238E27FC236}">
                    <a16:creationId xmlns:a16="http://schemas.microsoft.com/office/drawing/2014/main" id="{4EE9242B-A72D-489A-AF30-9555F3E7640D}"/>
                  </a:ext>
                </a:extLst>
              </p:cNvPr>
              <p:cNvPicPr/>
              <p:nvPr/>
            </p:nvPicPr>
            <p:blipFill>
              <a:blip r:embed="rId8"/>
              <a:stretch>
                <a:fillRect/>
              </a:stretch>
            </p:blipFill>
            <p:spPr>
              <a:xfrm>
                <a:off x="8375312" y="5936334"/>
                <a:ext cx="762480" cy="87120"/>
              </a:xfrm>
              <a:prstGeom prst="rect">
                <a:avLst/>
              </a:prstGeom>
            </p:spPr>
          </p:pic>
        </mc:Fallback>
      </mc:AlternateContent>
      <p:sp>
        <p:nvSpPr>
          <p:cNvPr id="42" name="TextBox 41">
            <a:extLst>
              <a:ext uri="{FF2B5EF4-FFF2-40B4-BE49-F238E27FC236}">
                <a16:creationId xmlns:a16="http://schemas.microsoft.com/office/drawing/2014/main" id="{B2FB4D83-E25B-480F-8BAF-47D80EB0C3DF}"/>
              </a:ext>
            </a:extLst>
          </p:cNvPr>
          <p:cNvSpPr txBox="1"/>
          <p:nvPr/>
        </p:nvSpPr>
        <p:spPr>
          <a:xfrm>
            <a:off x="6729723" y="6099663"/>
            <a:ext cx="4982378" cy="523220"/>
          </a:xfrm>
          <a:prstGeom prst="rect">
            <a:avLst/>
          </a:prstGeom>
          <a:noFill/>
        </p:spPr>
        <p:txBody>
          <a:bodyPr wrap="square" rtlCol="0">
            <a:spAutoFit/>
          </a:bodyPr>
          <a:lstStyle/>
          <a:p>
            <a:r>
              <a:rPr lang="en-US" sz="1400">
                <a:solidFill>
                  <a:srgbClr val="0070C0"/>
                </a:solidFill>
              </a:rPr>
              <a:t>This makes it just draw new frames and erase the old ones, but seems to be only compatible this nameofdata.set_data() method.</a:t>
            </a:r>
            <a:endParaRPr lang="en-US">
              <a:solidFill>
                <a:srgbClr val="0070C0"/>
              </a:solidFill>
            </a:endParaRPr>
          </a:p>
        </p:txBody>
      </p:sp>
      <p:sp>
        <p:nvSpPr>
          <p:cNvPr id="21" name="TextBox 20">
            <a:extLst>
              <a:ext uri="{FF2B5EF4-FFF2-40B4-BE49-F238E27FC236}">
                <a16:creationId xmlns:a16="http://schemas.microsoft.com/office/drawing/2014/main" id="{D1616687-2A92-4E68-90AA-D9DD0F8EE134}"/>
              </a:ext>
            </a:extLst>
          </p:cNvPr>
          <p:cNvSpPr txBox="1"/>
          <p:nvPr/>
        </p:nvSpPr>
        <p:spPr>
          <a:xfrm>
            <a:off x="270054" y="3563617"/>
            <a:ext cx="3070929" cy="954107"/>
          </a:xfrm>
          <a:prstGeom prst="rect">
            <a:avLst/>
          </a:prstGeom>
          <a:noFill/>
        </p:spPr>
        <p:txBody>
          <a:bodyPr wrap="square" rtlCol="0">
            <a:spAutoFit/>
          </a:bodyPr>
          <a:lstStyle/>
          <a:p>
            <a:r>
              <a:rPr lang="en-US" sz="1400"/>
              <a:t>def init():</a:t>
            </a:r>
          </a:p>
          <a:p>
            <a:r>
              <a:rPr lang="en-US" sz="1400"/>
              <a:t>     nameofdata.set_data([ ], [ ])</a:t>
            </a:r>
          </a:p>
          <a:p>
            <a:r>
              <a:rPr lang="en-US" sz="1400"/>
              <a:t>     nameoftext.set_text(‘’)</a:t>
            </a:r>
          </a:p>
          <a:p>
            <a:r>
              <a:rPr lang="en-US" sz="1400"/>
              <a:t>     return nameofdata, nameoftext</a:t>
            </a:r>
          </a:p>
        </p:txBody>
      </p:sp>
      <mc:AlternateContent xmlns:mc="http://schemas.openxmlformats.org/markup-compatibility/2006" xmlns:p14="http://schemas.microsoft.com/office/powerpoint/2010/main">
        <mc:Choice Requires="p14">
          <p:contentPart p14:bwMode="auto" r:id="rId9">
            <p14:nvContentPartPr>
              <p14:cNvPr id="22" name="Ink 21">
                <a:extLst>
                  <a:ext uri="{FF2B5EF4-FFF2-40B4-BE49-F238E27FC236}">
                    <a16:creationId xmlns:a16="http://schemas.microsoft.com/office/drawing/2014/main" id="{E046F1B8-F8F7-4A3B-9FF8-548D999E1517}"/>
                  </a:ext>
                </a:extLst>
              </p14:cNvPr>
              <p14:cNvContentPartPr/>
              <p14:nvPr/>
            </p14:nvContentPartPr>
            <p14:xfrm>
              <a:off x="457813" y="3967733"/>
              <a:ext cx="68400" cy="270000"/>
            </p14:xfrm>
          </p:contentPart>
        </mc:Choice>
        <mc:Fallback xmlns="">
          <p:pic>
            <p:nvPicPr>
              <p:cNvPr id="22" name="Ink 21">
                <a:extLst>
                  <a:ext uri="{FF2B5EF4-FFF2-40B4-BE49-F238E27FC236}">
                    <a16:creationId xmlns:a16="http://schemas.microsoft.com/office/drawing/2014/main" id="{E046F1B8-F8F7-4A3B-9FF8-548D999E1517}"/>
                  </a:ext>
                </a:extLst>
              </p:cNvPr>
              <p:cNvPicPr/>
              <p:nvPr/>
            </p:nvPicPr>
            <p:blipFill>
              <a:blip r:embed="rId10"/>
              <a:stretch>
                <a:fillRect/>
              </a:stretch>
            </p:blipFill>
            <p:spPr>
              <a:xfrm>
                <a:off x="448813" y="3958745"/>
                <a:ext cx="86040" cy="287617"/>
              </a:xfrm>
              <a:prstGeom prst="rect">
                <a:avLst/>
              </a:prstGeom>
            </p:spPr>
          </p:pic>
        </mc:Fallback>
      </mc:AlternateContent>
      <p:sp>
        <p:nvSpPr>
          <p:cNvPr id="24" name="TextBox 23">
            <a:extLst>
              <a:ext uri="{FF2B5EF4-FFF2-40B4-BE49-F238E27FC236}">
                <a16:creationId xmlns:a16="http://schemas.microsoft.com/office/drawing/2014/main" id="{CF1DFB03-3764-4FE0-8D31-E61DBE199B96}"/>
              </a:ext>
            </a:extLst>
          </p:cNvPr>
          <p:cNvSpPr txBox="1"/>
          <p:nvPr/>
        </p:nvSpPr>
        <p:spPr>
          <a:xfrm>
            <a:off x="325891" y="5679172"/>
            <a:ext cx="9034525" cy="307777"/>
          </a:xfrm>
          <a:prstGeom prst="rect">
            <a:avLst/>
          </a:prstGeom>
          <a:noFill/>
        </p:spPr>
        <p:txBody>
          <a:bodyPr wrap="none" rtlCol="0">
            <a:spAutoFit/>
          </a:bodyPr>
          <a:lstStyle/>
          <a:p>
            <a:r>
              <a:rPr lang="en-US" sz="1400"/>
              <a:t>nameofanimation = animation.FuncAnimation(nameoffigure, animate, init_func = init, frames = #, interval = #, blit = True)</a:t>
            </a:r>
          </a:p>
        </p:txBody>
      </p:sp>
      <mc:AlternateContent xmlns:mc="http://schemas.openxmlformats.org/markup-compatibility/2006" xmlns:p14="http://schemas.microsoft.com/office/powerpoint/2010/main">
        <mc:Choice Requires="p14">
          <p:contentPart p14:bwMode="auto" r:id="rId11">
            <p14:nvContentPartPr>
              <p14:cNvPr id="4" name="Ink 3">
                <a:extLst>
                  <a:ext uri="{FF2B5EF4-FFF2-40B4-BE49-F238E27FC236}">
                    <a16:creationId xmlns:a16="http://schemas.microsoft.com/office/drawing/2014/main" id="{CC295B82-5FD5-46FF-8B1B-D67BA8D728AA}"/>
                  </a:ext>
                </a:extLst>
              </p14:cNvPr>
              <p14:cNvContentPartPr/>
              <p14:nvPr/>
            </p14:nvContentPartPr>
            <p14:xfrm>
              <a:off x="102123" y="3500090"/>
              <a:ext cx="3446640" cy="1083048"/>
            </p14:xfrm>
          </p:contentPart>
        </mc:Choice>
        <mc:Fallback xmlns="">
          <p:pic>
            <p:nvPicPr>
              <p:cNvPr id="4" name="Ink 3">
                <a:extLst>
                  <a:ext uri="{FF2B5EF4-FFF2-40B4-BE49-F238E27FC236}">
                    <a16:creationId xmlns:a16="http://schemas.microsoft.com/office/drawing/2014/main" id="{CC295B82-5FD5-46FF-8B1B-D67BA8D728AA}"/>
                  </a:ext>
                </a:extLst>
              </p:cNvPr>
              <p:cNvPicPr/>
              <p:nvPr/>
            </p:nvPicPr>
            <p:blipFill>
              <a:blip r:embed="rId12"/>
              <a:stretch>
                <a:fillRect/>
              </a:stretch>
            </p:blipFill>
            <p:spPr>
              <a:xfrm>
                <a:off x="93123" y="3491092"/>
                <a:ext cx="3464280" cy="1100685"/>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Ink 9">
                <a:extLst>
                  <a:ext uri="{FF2B5EF4-FFF2-40B4-BE49-F238E27FC236}">
                    <a16:creationId xmlns:a16="http://schemas.microsoft.com/office/drawing/2014/main" id="{14E40CDF-17E7-4951-B027-86BA25B188D6}"/>
                  </a:ext>
                </a:extLst>
              </p14:cNvPr>
              <p14:cNvContentPartPr/>
              <p14:nvPr/>
            </p14:nvContentPartPr>
            <p14:xfrm>
              <a:off x="5448360" y="5638818"/>
              <a:ext cx="1295280" cy="370440"/>
            </p14:xfrm>
          </p:contentPart>
        </mc:Choice>
        <mc:Fallback xmlns="">
          <p:pic>
            <p:nvPicPr>
              <p:cNvPr id="10" name="Ink 9">
                <a:extLst>
                  <a:ext uri="{FF2B5EF4-FFF2-40B4-BE49-F238E27FC236}">
                    <a16:creationId xmlns:a16="http://schemas.microsoft.com/office/drawing/2014/main" id="{14E40CDF-17E7-4951-B027-86BA25B188D6}"/>
                  </a:ext>
                </a:extLst>
              </p:cNvPr>
              <p:cNvPicPr/>
              <p:nvPr/>
            </p:nvPicPr>
            <p:blipFill>
              <a:blip r:embed="rId14"/>
              <a:stretch>
                <a:fillRect/>
              </a:stretch>
            </p:blipFill>
            <p:spPr>
              <a:xfrm>
                <a:off x="5439720" y="5629818"/>
                <a:ext cx="1312920" cy="3880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Ink 10">
                <a:extLst>
                  <a:ext uri="{FF2B5EF4-FFF2-40B4-BE49-F238E27FC236}">
                    <a16:creationId xmlns:a16="http://schemas.microsoft.com/office/drawing/2014/main" id="{8371D61C-55FF-4F16-BD90-31AE49A74E86}"/>
                  </a:ext>
                </a:extLst>
              </p14:cNvPr>
              <p14:cNvContentPartPr/>
              <p14:nvPr/>
            </p14:nvContentPartPr>
            <p14:xfrm>
              <a:off x="6743640" y="2099553"/>
              <a:ext cx="975600" cy="581400"/>
            </p14:xfrm>
          </p:contentPart>
        </mc:Choice>
        <mc:Fallback xmlns="">
          <p:pic>
            <p:nvPicPr>
              <p:cNvPr id="11" name="Ink 10">
                <a:extLst>
                  <a:ext uri="{FF2B5EF4-FFF2-40B4-BE49-F238E27FC236}">
                    <a16:creationId xmlns:a16="http://schemas.microsoft.com/office/drawing/2014/main" id="{8371D61C-55FF-4F16-BD90-31AE49A74E86}"/>
                  </a:ext>
                </a:extLst>
              </p:cNvPr>
              <p:cNvPicPr/>
              <p:nvPr/>
            </p:nvPicPr>
            <p:blipFill>
              <a:blip r:embed="rId16"/>
              <a:stretch>
                <a:fillRect/>
              </a:stretch>
            </p:blipFill>
            <p:spPr>
              <a:xfrm>
                <a:off x="6735000" y="2090913"/>
                <a:ext cx="993240" cy="5990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Ink 11">
                <a:extLst>
                  <a:ext uri="{FF2B5EF4-FFF2-40B4-BE49-F238E27FC236}">
                    <a16:creationId xmlns:a16="http://schemas.microsoft.com/office/drawing/2014/main" id="{88832202-9F58-4789-B7A4-FCB2DD4665B8}"/>
                  </a:ext>
                </a:extLst>
              </p14:cNvPr>
              <p14:cNvContentPartPr/>
              <p14:nvPr/>
            </p14:nvContentPartPr>
            <p14:xfrm>
              <a:off x="6021161" y="3093099"/>
              <a:ext cx="793080" cy="239040"/>
            </p14:xfrm>
          </p:contentPart>
        </mc:Choice>
        <mc:Fallback xmlns="">
          <p:pic>
            <p:nvPicPr>
              <p:cNvPr id="12" name="Ink 11">
                <a:extLst>
                  <a:ext uri="{FF2B5EF4-FFF2-40B4-BE49-F238E27FC236}">
                    <a16:creationId xmlns:a16="http://schemas.microsoft.com/office/drawing/2014/main" id="{88832202-9F58-4789-B7A4-FCB2DD4665B8}"/>
                  </a:ext>
                </a:extLst>
              </p:cNvPr>
              <p:cNvPicPr/>
              <p:nvPr/>
            </p:nvPicPr>
            <p:blipFill>
              <a:blip r:embed="rId18"/>
              <a:stretch>
                <a:fillRect/>
              </a:stretch>
            </p:blipFill>
            <p:spPr>
              <a:xfrm>
                <a:off x="6012521" y="3084099"/>
                <a:ext cx="810720" cy="256680"/>
              </a:xfrm>
              <a:prstGeom prst="rect">
                <a:avLst/>
              </a:prstGeom>
            </p:spPr>
          </p:pic>
        </mc:Fallback>
      </mc:AlternateContent>
    </p:spTree>
    <p:extLst>
      <p:ext uri="{BB962C8B-B14F-4D97-AF65-F5344CB8AC3E}">
        <p14:creationId xmlns:p14="http://schemas.microsoft.com/office/powerpoint/2010/main" val="387504175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3690171" y="135918"/>
            <a:ext cx="4566378" cy="461665"/>
          </a:xfrm>
          <a:prstGeom prst="rect">
            <a:avLst/>
          </a:prstGeom>
          <a:noFill/>
        </p:spPr>
        <p:txBody>
          <a:bodyPr wrap="none" rtlCol="0">
            <a:spAutoFit/>
          </a:bodyPr>
          <a:lstStyle/>
          <a:p>
            <a:r>
              <a:rPr lang="en-US" sz="2400" b="1" u="sng"/>
              <a:t>Matplotlib: Animations (axes way)</a:t>
            </a:r>
            <a:endParaRPr lang="en-US" b="1" u="sng"/>
          </a:p>
        </p:txBody>
      </p:sp>
      <p:sp>
        <p:nvSpPr>
          <p:cNvPr id="3" name="TextBox 2">
            <a:extLst>
              <a:ext uri="{FF2B5EF4-FFF2-40B4-BE49-F238E27FC236}">
                <a16:creationId xmlns:a16="http://schemas.microsoft.com/office/drawing/2014/main" id="{3D51599F-02D1-453E-A4A0-B87FF22709EC}"/>
              </a:ext>
            </a:extLst>
          </p:cNvPr>
          <p:cNvSpPr txBox="1"/>
          <p:nvPr/>
        </p:nvSpPr>
        <p:spPr>
          <a:xfrm>
            <a:off x="154673" y="759304"/>
            <a:ext cx="2102144" cy="338554"/>
          </a:xfrm>
          <a:prstGeom prst="rect">
            <a:avLst/>
          </a:prstGeom>
          <a:noFill/>
        </p:spPr>
        <p:txBody>
          <a:bodyPr wrap="square" rtlCol="0">
            <a:spAutoFit/>
          </a:bodyPr>
          <a:lstStyle/>
          <a:p>
            <a:r>
              <a:rPr lang="en-US" sz="1600"/>
              <a:t>Here’s some examples:</a:t>
            </a:r>
          </a:p>
        </p:txBody>
      </p:sp>
      <p:pic>
        <p:nvPicPr>
          <p:cNvPr id="9" name="prayer4">
            <a:hlinkClick r:id="" action="ppaction://media"/>
            <a:extLst>
              <a:ext uri="{FF2B5EF4-FFF2-40B4-BE49-F238E27FC236}">
                <a16:creationId xmlns:a16="http://schemas.microsoft.com/office/drawing/2014/main" id="{6D41D5A7-3532-4CC0-8B1E-E069F22A25D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374232" y="2021108"/>
            <a:ext cx="3292475" cy="2193925"/>
          </a:xfrm>
          <a:prstGeom prst="rect">
            <a:avLst/>
          </a:prstGeom>
        </p:spPr>
      </p:pic>
      <p:pic>
        <p:nvPicPr>
          <p:cNvPr id="11" name="Picture 10">
            <a:extLst>
              <a:ext uri="{FF2B5EF4-FFF2-40B4-BE49-F238E27FC236}">
                <a16:creationId xmlns:a16="http://schemas.microsoft.com/office/drawing/2014/main" id="{8F934CC1-EA72-4799-8FF6-F9F1E81EB5CE}"/>
              </a:ext>
            </a:extLst>
          </p:cNvPr>
          <p:cNvPicPr>
            <a:picLocks noChangeAspect="1"/>
          </p:cNvPicPr>
          <p:nvPr/>
        </p:nvPicPr>
        <p:blipFill>
          <a:blip r:embed="rId6"/>
          <a:stretch>
            <a:fillRect/>
          </a:stretch>
        </p:blipFill>
        <p:spPr>
          <a:xfrm>
            <a:off x="233463" y="1242241"/>
            <a:ext cx="7697274" cy="5249008"/>
          </a:xfrm>
          <a:prstGeom prst="rect">
            <a:avLst/>
          </a:prstGeom>
        </p:spPr>
      </p:pic>
    </p:spTree>
    <p:extLst>
      <p:ext uri="{BB962C8B-B14F-4D97-AF65-F5344CB8AC3E}">
        <p14:creationId xmlns:p14="http://schemas.microsoft.com/office/powerpoint/2010/main" val="3696295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3812811" y="150211"/>
            <a:ext cx="4566378" cy="461665"/>
          </a:xfrm>
          <a:prstGeom prst="rect">
            <a:avLst/>
          </a:prstGeom>
          <a:noFill/>
        </p:spPr>
        <p:txBody>
          <a:bodyPr wrap="none" rtlCol="0">
            <a:spAutoFit/>
          </a:bodyPr>
          <a:lstStyle/>
          <a:p>
            <a:r>
              <a:rPr lang="en-US" sz="2400" b="1" u="sng"/>
              <a:t>Matplotlib: Animations (axes way)</a:t>
            </a:r>
            <a:endParaRPr lang="en-US" b="1" u="sng"/>
          </a:p>
        </p:txBody>
      </p:sp>
      <p:sp>
        <p:nvSpPr>
          <p:cNvPr id="3" name="TextBox 2">
            <a:extLst>
              <a:ext uri="{FF2B5EF4-FFF2-40B4-BE49-F238E27FC236}">
                <a16:creationId xmlns:a16="http://schemas.microsoft.com/office/drawing/2014/main" id="{3D51599F-02D1-453E-A4A0-B87FF22709EC}"/>
              </a:ext>
            </a:extLst>
          </p:cNvPr>
          <p:cNvSpPr txBox="1"/>
          <p:nvPr/>
        </p:nvSpPr>
        <p:spPr>
          <a:xfrm>
            <a:off x="290860" y="720392"/>
            <a:ext cx="2102144" cy="338554"/>
          </a:xfrm>
          <a:prstGeom prst="rect">
            <a:avLst/>
          </a:prstGeom>
          <a:noFill/>
        </p:spPr>
        <p:txBody>
          <a:bodyPr wrap="square" rtlCol="0">
            <a:spAutoFit/>
          </a:bodyPr>
          <a:lstStyle/>
          <a:p>
            <a:r>
              <a:rPr lang="en-US" sz="1600"/>
              <a:t>Here’s some examples:</a:t>
            </a:r>
          </a:p>
        </p:txBody>
      </p:sp>
      <p:pic>
        <p:nvPicPr>
          <p:cNvPr id="6" name="Picture 5">
            <a:extLst>
              <a:ext uri="{FF2B5EF4-FFF2-40B4-BE49-F238E27FC236}">
                <a16:creationId xmlns:a16="http://schemas.microsoft.com/office/drawing/2014/main" id="{0047012F-B6C0-4347-8111-6AA4C28B5661}"/>
              </a:ext>
            </a:extLst>
          </p:cNvPr>
          <p:cNvPicPr>
            <a:picLocks noChangeAspect="1"/>
          </p:cNvPicPr>
          <p:nvPr/>
        </p:nvPicPr>
        <p:blipFill>
          <a:blip r:embed="rId5"/>
          <a:stretch>
            <a:fillRect/>
          </a:stretch>
        </p:blipFill>
        <p:spPr>
          <a:xfrm>
            <a:off x="389106" y="1135628"/>
            <a:ext cx="7227066" cy="4866338"/>
          </a:xfrm>
          <a:prstGeom prst="rect">
            <a:avLst/>
          </a:prstGeom>
        </p:spPr>
      </p:pic>
      <p:pic>
        <p:nvPicPr>
          <p:cNvPr id="7" name="prayer5">
            <a:hlinkClick r:id="" action="ppaction://media"/>
            <a:extLst>
              <a:ext uri="{FF2B5EF4-FFF2-40B4-BE49-F238E27FC236}">
                <a16:creationId xmlns:a16="http://schemas.microsoft.com/office/drawing/2014/main" id="{1F4DB3BE-F1A0-45BF-8E2E-79B758B7EFB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114017" y="1742400"/>
            <a:ext cx="3852287" cy="2566953"/>
          </a:xfrm>
          <a:prstGeom prst="rect">
            <a:avLst/>
          </a:prstGeom>
        </p:spPr>
      </p:pic>
    </p:spTree>
    <p:extLst>
      <p:ext uri="{BB962C8B-B14F-4D97-AF65-F5344CB8AC3E}">
        <p14:creationId xmlns:p14="http://schemas.microsoft.com/office/powerpoint/2010/main" val="3955927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3812811" y="157098"/>
            <a:ext cx="4566378" cy="461665"/>
          </a:xfrm>
          <a:prstGeom prst="rect">
            <a:avLst/>
          </a:prstGeom>
          <a:noFill/>
        </p:spPr>
        <p:txBody>
          <a:bodyPr wrap="none" rtlCol="0">
            <a:spAutoFit/>
          </a:bodyPr>
          <a:lstStyle/>
          <a:p>
            <a:r>
              <a:rPr lang="en-US" sz="2400" b="1" u="sng"/>
              <a:t>Matplotlib: Animations (axes way)</a:t>
            </a:r>
            <a:endParaRPr lang="en-US" b="1" u="sng"/>
          </a:p>
        </p:txBody>
      </p:sp>
      <p:pic>
        <p:nvPicPr>
          <p:cNvPr id="5" name="Picture 4">
            <a:extLst>
              <a:ext uri="{FF2B5EF4-FFF2-40B4-BE49-F238E27FC236}">
                <a16:creationId xmlns:a16="http://schemas.microsoft.com/office/drawing/2014/main" id="{45B54B86-99A4-41FE-BFA1-E31B99B2E645}"/>
              </a:ext>
            </a:extLst>
          </p:cNvPr>
          <p:cNvPicPr>
            <a:picLocks noChangeAspect="1"/>
          </p:cNvPicPr>
          <p:nvPr/>
        </p:nvPicPr>
        <p:blipFill>
          <a:blip r:embed="rId5"/>
          <a:stretch>
            <a:fillRect/>
          </a:stretch>
        </p:blipFill>
        <p:spPr>
          <a:xfrm>
            <a:off x="504352" y="1143399"/>
            <a:ext cx="5759006" cy="4141583"/>
          </a:xfrm>
          <a:prstGeom prst="rect">
            <a:avLst/>
          </a:prstGeom>
        </p:spPr>
      </p:pic>
      <p:pic>
        <p:nvPicPr>
          <p:cNvPr id="9" name="prayer4">
            <a:hlinkClick r:id="" action="ppaction://media"/>
            <a:extLst>
              <a:ext uri="{FF2B5EF4-FFF2-40B4-BE49-F238E27FC236}">
                <a16:creationId xmlns:a16="http://schemas.microsoft.com/office/drawing/2014/main" id="{DB3850D4-13C1-4260-93C5-E7AAB0A714FC}"/>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294678" y="915546"/>
            <a:ext cx="3979679" cy="2651840"/>
          </a:xfrm>
          <a:prstGeom prst="rect">
            <a:avLst/>
          </a:prstGeom>
        </p:spPr>
      </p:pic>
      <p:sp>
        <p:nvSpPr>
          <p:cNvPr id="4" name="TextBox 3">
            <a:extLst>
              <a:ext uri="{FF2B5EF4-FFF2-40B4-BE49-F238E27FC236}">
                <a16:creationId xmlns:a16="http://schemas.microsoft.com/office/drawing/2014/main" id="{ADE3B8E8-1B9D-4B86-8842-2A3CC2906ED0}"/>
              </a:ext>
            </a:extLst>
          </p:cNvPr>
          <p:cNvSpPr txBox="1"/>
          <p:nvPr/>
        </p:nvSpPr>
        <p:spPr>
          <a:xfrm>
            <a:off x="7154558" y="4164781"/>
            <a:ext cx="4533089" cy="738664"/>
          </a:xfrm>
          <a:prstGeom prst="rect">
            <a:avLst/>
          </a:prstGeom>
          <a:noFill/>
        </p:spPr>
        <p:txBody>
          <a:bodyPr wrap="square" rtlCol="0">
            <a:spAutoFit/>
          </a:bodyPr>
          <a:lstStyle/>
          <a:p>
            <a:r>
              <a:rPr lang="en-US" sz="1400"/>
              <a:t>This time we’re not clearing previous data, so the animate function just has to plot new data points.  And can put axis instructions outside of it.</a:t>
            </a:r>
          </a:p>
        </p:txBody>
      </p:sp>
      <p:sp>
        <p:nvSpPr>
          <p:cNvPr id="7" name="TextBox 6">
            <a:extLst>
              <a:ext uri="{FF2B5EF4-FFF2-40B4-BE49-F238E27FC236}">
                <a16:creationId xmlns:a16="http://schemas.microsoft.com/office/drawing/2014/main" id="{5FB46381-7B12-4B26-B364-9A11C6928258}"/>
              </a:ext>
            </a:extLst>
          </p:cNvPr>
          <p:cNvSpPr txBox="1"/>
          <p:nvPr/>
        </p:nvSpPr>
        <p:spPr>
          <a:xfrm>
            <a:off x="7154558" y="5056901"/>
            <a:ext cx="4533089" cy="523220"/>
          </a:xfrm>
          <a:prstGeom prst="rect">
            <a:avLst/>
          </a:prstGeom>
          <a:noFill/>
        </p:spPr>
        <p:txBody>
          <a:bodyPr wrap="square" rtlCol="0">
            <a:spAutoFit/>
          </a:bodyPr>
          <a:lstStyle/>
          <a:p>
            <a:r>
              <a:rPr lang="en-US" sz="1400"/>
              <a:t>And made a scatter plot out of the axis.plot() function by specifying the colormarker attribute.</a:t>
            </a:r>
          </a:p>
        </p:txBody>
      </p:sp>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1953FEBD-A9E3-4D32-9D9F-008DB03941C4}"/>
                  </a:ext>
                </a:extLst>
              </p14:cNvPr>
              <p14:cNvContentPartPr/>
              <p14:nvPr/>
            </p14:nvContentPartPr>
            <p14:xfrm>
              <a:off x="2081321" y="4435445"/>
              <a:ext cx="4979880" cy="936000"/>
            </p14:xfrm>
          </p:contentPart>
        </mc:Choice>
        <mc:Fallback xmlns="">
          <p:pic>
            <p:nvPicPr>
              <p:cNvPr id="6" name="Ink 5">
                <a:extLst>
                  <a:ext uri="{FF2B5EF4-FFF2-40B4-BE49-F238E27FC236}">
                    <a16:creationId xmlns:a16="http://schemas.microsoft.com/office/drawing/2014/main" id="{1953FEBD-A9E3-4D32-9D9F-008DB03941C4}"/>
                  </a:ext>
                </a:extLst>
              </p:cNvPr>
              <p:cNvPicPr/>
              <p:nvPr/>
            </p:nvPicPr>
            <p:blipFill>
              <a:blip r:embed="rId8"/>
              <a:stretch>
                <a:fillRect/>
              </a:stretch>
            </p:blipFill>
            <p:spPr>
              <a:xfrm>
                <a:off x="2072321" y="4426805"/>
                <a:ext cx="4997520" cy="953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Ink 7">
                <a:extLst>
                  <a:ext uri="{FF2B5EF4-FFF2-40B4-BE49-F238E27FC236}">
                    <a16:creationId xmlns:a16="http://schemas.microsoft.com/office/drawing/2014/main" id="{E33DE3C7-F66D-46F6-A5E1-756C7689A0A9}"/>
                  </a:ext>
                </a:extLst>
              </p14:cNvPr>
              <p14:cNvContentPartPr/>
              <p14:nvPr/>
            </p14:nvContentPartPr>
            <p14:xfrm>
              <a:off x="2663801" y="2373005"/>
              <a:ext cx="4349880" cy="2091960"/>
            </p14:xfrm>
          </p:contentPart>
        </mc:Choice>
        <mc:Fallback xmlns="">
          <p:pic>
            <p:nvPicPr>
              <p:cNvPr id="8" name="Ink 7">
                <a:extLst>
                  <a:ext uri="{FF2B5EF4-FFF2-40B4-BE49-F238E27FC236}">
                    <a16:creationId xmlns:a16="http://schemas.microsoft.com/office/drawing/2014/main" id="{E33DE3C7-F66D-46F6-A5E1-756C7689A0A9}"/>
                  </a:ext>
                </a:extLst>
              </p:cNvPr>
              <p:cNvPicPr/>
              <p:nvPr/>
            </p:nvPicPr>
            <p:blipFill>
              <a:blip r:embed="rId10"/>
              <a:stretch>
                <a:fillRect/>
              </a:stretch>
            </p:blipFill>
            <p:spPr>
              <a:xfrm>
                <a:off x="2654801" y="2364005"/>
                <a:ext cx="4367520" cy="2109600"/>
              </a:xfrm>
              <a:prstGeom prst="rect">
                <a:avLst/>
              </a:prstGeom>
            </p:spPr>
          </p:pic>
        </mc:Fallback>
      </mc:AlternateContent>
    </p:spTree>
    <p:extLst>
      <p:ext uri="{BB962C8B-B14F-4D97-AF65-F5344CB8AC3E}">
        <p14:creationId xmlns:p14="http://schemas.microsoft.com/office/powerpoint/2010/main" val="201619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00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D3A0AE-FD0A-471C-96DA-EEF76851D5E6}"/>
              </a:ext>
            </a:extLst>
          </p:cNvPr>
          <p:cNvPicPr>
            <a:picLocks noChangeAspect="1"/>
          </p:cNvPicPr>
          <p:nvPr/>
        </p:nvPicPr>
        <p:blipFill>
          <a:blip r:embed="rId4"/>
          <a:stretch>
            <a:fillRect/>
          </a:stretch>
        </p:blipFill>
        <p:spPr>
          <a:xfrm>
            <a:off x="255627" y="976491"/>
            <a:ext cx="4763845" cy="2660260"/>
          </a:xfrm>
          <a:prstGeom prst="rect">
            <a:avLst/>
          </a:prstGeom>
        </p:spPr>
      </p:pic>
      <p:pic>
        <p:nvPicPr>
          <p:cNvPr id="3" name="Picture 2">
            <a:extLst>
              <a:ext uri="{FF2B5EF4-FFF2-40B4-BE49-F238E27FC236}">
                <a16:creationId xmlns:a16="http://schemas.microsoft.com/office/drawing/2014/main" id="{5857E7DA-BB4F-41F9-8C06-2F582A50EAE8}"/>
              </a:ext>
            </a:extLst>
          </p:cNvPr>
          <p:cNvPicPr>
            <a:picLocks noChangeAspect="1"/>
          </p:cNvPicPr>
          <p:nvPr/>
        </p:nvPicPr>
        <p:blipFill>
          <a:blip r:embed="rId5"/>
          <a:stretch>
            <a:fillRect/>
          </a:stretch>
        </p:blipFill>
        <p:spPr>
          <a:xfrm>
            <a:off x="255627" y="3891063"/>
            <a:ext cx="5935908" cy="2767311"/>
          </a:xfrm>
          <a:prstGeom prst="rect">
            <a:avLst/>
          </a:prstGeom>
        </p:spPr>
      </p:pic>
      <p:sp>
        <p:nvSpPr>
          <p:cNvPr id="4" name="TextBox 3">
            <a:extLst>
              <a:ext uri="{FF2B5EF4-FFF2-40B4-BE49-F238E27FC236}">
                <a16:creationId xmlns:a16="http://schemas.microsoft.com/office/drawing/2014/main" id="{9BF60632-DA0B-4724-A919-AB3355E787F8}"/>
              </a:ext>
            </a:extLst>
          </p:cNvPr>
          <p:cNvSpPr txBox="1"/>
          <p:nvPr/>
        </p:nvSpPr>
        <p:spPr>
          <a:xfrm>
            <a:off x="3812811" y="77134"/>
            <a:ext cx="4566378" cy="461665"/>
          </a:xfrm>
          <a:prstGeom prst="rect">
            <a:avLst/>
          </a:prstGeom>
          <a:noFill/>
        </p:spPr>
        <p:txBody>
          <a:bodyPr wrap="none" rtlCol="0">
            <a:spAutoFit/>
          </a:bodyPr>
          <a:lstStyle/>
          <a:p>
            <a:r>
              <a:rPr lang="en-US" sz="2400" b="1" u="sng"/>
              <a:t>Matplotlib: Animations (axes way)</a:t>
            </a:r>
            <a:endParaRPr lang="en-US" b="1" u="sng"/>
          </a:p>
        </p:txBody>
      </p:sp>
      <p:pic>
        <p:nvPicPr>
          <p:cNvPr id="6" name="Doppler">
            <a:hlinkClick r:id="" action="ppaction://media"/>
            <a:extLst>
              <a:ext uri="{FF2B5EF4-FFF2-40B4-BE49-F238E27FC236}">
                <a16:creationId xmlns:a16="http://schemas.microsoft.com/office/drawing/2014/main" id="{8832C83B-A3B9-4A94-9047-A6E60E1D56D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073157" y="997254"/>
            <a:ext cx="3724545" cy="2481833"/>
          </a:xfrm>
          <a:prstGeom prst="rect">
            <a:avLst/>
          </a:prstGeom>
        </p:spPr>
      </p:pic>
      <p:sp>
        <p:nvSpPr>
          <p:cNvPr id="7" name="TextBox 6">
            <a:extLst>
              <a:ext uri="{FF2B5EF4-FFF2-40B4-BE49-F238E27FC236}">
                <a16:creationId xmlns:a16="http://schemas.microsoft.com/office/drawing/2014/main" id="{740166B7-8745-46F3-9367-933E0C4F02B0}"/>
              </a:ext>
            </a:extLst>
          </p:cNvPr>
          <p:cNvSpPr txBox="1"/>
          <p:nvPr/>
        </p:nvSpPr>
        <p:spPr>
          <a:xfrm>
            <a:off x="206987" y="538799"/>
            <a:ext cx="1436987" cy="338554"/>
          </a:xfrm>
          <a:prstGeom prst="rect">
            <a:avLst/>
          </a:prstGeom>
          <a:noFill/>
        </p:spPr>
        <p:txBody>
          <a:bodyPr wrap="square" rtlCol="0">
            <a:spAutoFit/>
          </a:bodyPr>
          <a:lstStyle/>
          <a:p>
            <a:r>
              <a:rPr lang="en-US" sz="1600"/>
              <a:t>For example</a:t>
            </a:r>
            <a:endParaRPr lang="en-US"/>
          </a:p>
        </p:txBody>
      </p:sp>
    </p:spTree>
    <p:extLst>
      <p:ext uri="{BB962C8B-B14F-4D97-AF65-F5344CB8AC3E}">
        <p14:creationId xmlns:p14="http://schemas.microsoft.com/office/powerpoint/2010/main" val="1480896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3622926" y="97839"/>
            <a:ext cx="4970976" cy="461665"/>
          </a:xfrm>
          <a:prstGeom prst="rect">
            <a:avLst/>
          </a:prstGeom>
          <a:noFill/>
        </p:spPr>
        <p:txBody>
          <a:bodyPr wrap="none" rtlCol="0">
            <a:spAutoFit/>
          </a:bodyPr>
          <a:lstStyle/>
          <a:p>
            <a:r>
              <a:rPr lang="en-US" sz="2400" b="1" u="sng"/>
              <a:t>Matplotlib: Animations (subplot way)</a:t>
            </a:r>
            <a:endParaRPr lang="en-US" b="1" u="sng"/>
          </a:p>
        </p:txBody>
      </p:sp>
      <p:sp>
        <p:nvSpPr>
          <p:cNvPr id="3" name="TextBox 2">
            <a:extLst>
              <a:ext uri="{FF2B5EF4-FFF2-40B4-BE49-F238E27FC236}">
                <a16:creationId xmlns:a16="http://schemas.microsoft.com/office/drawing/2014/main" id="{3D51599F-02D1-453E-A4A0-B87FF22709EC}"/>
              </a:ext>
            </a:extLst>
          </p:cNvPr>
          <p:cNvSpPr txBox="1"/>
          <p:nvPr/>
        </p:nvSpPr>
        <p:spPr>
          <a:xfrm>
            <a:off x="282717" y="683612"/>
            <a:ext cx="10772194" cy="584775"/>
          </a:xfrm>
          <a:prstGeom prst="rect">
            <a:avLst/>
          </a:prstGeom>
          <a:noFill/>
        </p:spPr>
        <p:txBody>
          <a:bodyPr wrap="square" rtlCol="0">
            <a:spAutoFit/>
          </a:bodyPr>
          <a:lstStyle/>
          <a:p>
            <a:r>
              <a:rPr lang="en-US" sz="1600"/>
              <a:t>And we can animate our subplots as follows.  Basic setup is same as with the Axes way.  And the init stuff is optional as was with Axes way.  And this is with the set_data technique, which seems only applicable to typeofplot = plot figures.</a:t>
            </a:r>
          </a:p>
        </p:txBody>
      </p:sp>
      <p:sp>
        <p:nvSpPr>
          <p:cNvPr id="7" name="TextBox 6">
            <a:extLst>
              <a:ext uri="{FF2B5EF4-FFF2-40B4-BE49-F238E27FC236}">
                <a16:creationId xmlns:a16="http://schemas.microsoft.com/office/drawing/2014/main" id="{450116DA-ED6F-42ED-AE74-969ECD69EE5A}"/>
              </a:ext>
            </a:extLst>
          </p:cNvPr>
          <p:cNvSpPr txBox="1"/>
          <p:nvPr/>
        </p:nvSpPr>
        <p:spPr>
          <a:xfrm>
            <a:off x="310347" y="2275627"/>
            <a:ext cx="7189680" cy="1169551"/>
          </a:xfrm>
          <a:prstGeom prst="rect">
            <a:avLst/>
          </a:prstGeom>
          <a:noFill/>
        </p:spPr>
        <p:txBody>
          <a:bodyPr wrap="square" rtlCol="0">
            <a:spAutoFit/>
          </a:bodyPr>
          <a:lstStyle/>
          <a:p>
            <a:r>
              <a:rPr lang="en-US" sz="1400"/>
              <a:t>nameoffigure = pyplot.figure()</a:t>
            </a:r>
          </a:p>
          <a:p>
            <a:r>
              <a:rPr lang="en-US" sz="1400"/>
              <a:t>nameofsubplot = nameoffigure.add_subplot(111)</a:t>
            </a:r>
          </a:p>
          <a:p>
            <a:r>
              <a:rPr lang="en-US" sz="1400"/>
              <a:t>nameofdata = nameofsubplot.typeofplot([ ], [ ], marker = ‘o,-,+,etc.’, color = ‘color’, lw = #)[0]</a:t>
            </a:r>
          </a:p>
          <a:p>
            <a:r>
              <a:rPr lang="en-US" sz="1400"/>
              <a:t>nameoftext = nameofsubplot.text(x1, y1, ‘’, transform = nameofsubplot.transAxes)</a:t>
            </a:r>
          </a:p>
          <a:p>
            <a:r>
              <a:rPr lang="en-US" sz="1400"/>
              <a:t>nameofsubplot.othercommands</a:t>
            </a:r>
          </a:p>
        </p:txBody>
      </p:sp>
      <p:sp>
        <p:nvSpPr>
          <p:cNvPr id="11" name="TextBox 10">
            <a:extLst>
              <a:ext uri="{FF2B5EF4-FFF2-40B4-BE49-F238E27FC236}">
                <a16:creationId xmlns:a16="http://schemas.microsoft.com/office/drawing/2014/main" id="{9BC8C5C2-5226-43F4-BD73-C96040AC5A37}"/>
              </a:ext>
            </a:extLst>
          </p:cNvPr>
          <p:cNvSpPr txBox="1"/>
          <p:nvPr/>
        </p:nvSpPr>
        <p:spPr>
          <a:xfrm>
            <a:off x="300921" y="3569054"/>
            <a:ext cx="3950568" cy="954107"/>
          </a:xfrm>
          <a:prstGeom prst="rect">
            <a:avLst/>
          </a:prstGeom>
          <a:noFill/>
        </p:spPr>
        <p:txBody>
          <a:bodyPr wrap="square" rtlCol="0">
            <a:spAutoFit/>
          </a:bodyPr>
          <a:lstStyle/>
          <a:p>
            <a:r>
              <a:rPr lang="en-US" sz="1400"/>
              <a:t>def init():</a:t>
            </a:r>
          </a:p>
          <a:p>
            <a:r>
              <a:rPr lang="en-US" sz="1400"/>
              <a:t>     nameofdata.set_data([ ], [ ])</a:t>
            </a:r>
          </a:p>
          <a:p>
            <a:r>
              <a:rPr lang="en-US" sz="1400"/>
              <a:t>     nameoftext.set_text(‘’)</a:t>
            </a:r>
          </a:p>
          <a:p>
            <a:r>
              <a:rPr lang="en-US" sz="1400"/>
              <a:t>     return nameofdata, nameoftext</a:t>
            </a:r>
          </a:p>
        </p:txBody>
      </p:sp>
      <p:sp>
        <p:nvSpPr>
          <p:cNvPr id="16" name="TextBox 15">
            <a:extLst>
              <a:ext uri="{FF2B5EF4-FFF2-40B4-BE49-F238E27FC236}">
                <a16:creationId xmlns:a16="http://schemas.microsoft.com/office/drawing/2014/main" id="{D26113ED-F596-4160-AEEE-C4939F47E134}"/>
              </a:ext>
            </a:extLst>
          </p:cNvPr>
          <p:cNvSpPr txBox="1"/>
          <p:nvPr/>
        </p:nvSpPr>
        <p:spPr>
          <a:xfrm>
            <a:off x="300921" y="4644836"/>
            <a:ext cx="2994346" cy="954107"/>
          </a:xfrm>
          <a:prstGeom prst="rect">
            <a:avLst/>
          </a:prstGeom>
          <a:noFill/>
        </p:spPr>
        <p:txBody>
          <a:bodyPr wrap="none" rtlCol="0">
            <a:spAutoFit/>
          </a:bodyPr>
          <a:lstStyle/>
          <a:p>
            <a:r>
              <a:rPr lang="en-US" sz="1400"/>
              <a:t>def animate(t):</a:t>
            </a:r>
          </a:p>
          <a:p>
            <a:r>
              <a:rPr lang="en-US" sz="1400"/>
              <a:t>     nameofdata.set_data(Lx, Ly(t))</a:t>
            </a:r>
          </a:p>
          <a:p>
            <a:r>
              <a:rPr lang="en-US" sz="1400"/>
              <a:t>     nameoftext.set_text(‘some text‘)     </a:t>
            </a:r>
          </a:p>
          <a:p>
            <a:r>
              <a:rPr lang="en-US" sz="1400"/>
              <a:t>     return nameofdata, nameoftext</a:t>
            </a:r>
          </a:p>
        </p:txBody>
      </p:sp>
      <p:sp>
        <p:nvSpPr>
          <p:cNvPr id="8" name="TextBox 7">
            <a:extLst>
              <a:ext uri="{FF2B5EF4-FFF2-40B4-BE49-F238E27FC236}">
                <a16:creationId xmlns:a16="http://schemas.microsoft.com/office/drawing/2014/main" id="{0FB47838-CCF1-41C6-8C65-366FD9A2D360}"/>
              </a:ext>
            </a:extLst>
          </p:cNvPr>
          <p:cNvSpPr txBox="1"/>
          <p:nvPr/>
        </p:nvSpPr>
        <p:spPr>
          <a:xfrm>
            <a:off x="4406444" y="3714388"/>
            <a:ext cx="7394077" cy="738664"/>
          </a:xfrm>
          <a:prstGeom prst="rect">
            <a:avLst/>
          </a:prstGeom>
          <a:noFill/>
          <a:ln>
            <a:solidFill>
              <a:schemeClr val="tx1"/>
            </a:solidFill>
          </a:ln>
        </p:spPr>
        <p:txBody>
          <a:bodyPr wrap="square" rtlCol="0">
            <a:spAutoFit/>
          </a:bodyPr>
          <a:lstStyle/>
          <a:p>
            <a:r>
              <a:rPr lang="en-US" sz="1400">
                <a:solidFill>
                  <a:srgbClr val="FF0000"/>
                </a:solidFill>
              </a:rPr>
              <a:t>Note you can have multiple datas…nameofdata1 = nameofaxes.typeofplot(…), nameofdata2 = nameofaxes.typeofplot(…).  And similarly, can have multiple texts.  Just be sure to return them all, delineated by commas, or return them all, including text, etc., as a single giant tuple or list.</a:t>
            </a:r>
          </a:p>
        </p:txBody>
      </p:sp>
      <p:sp>
        <p:nvSpPr>
          <p:cNvPr id="15" name="TextBox 14">
            <a:extLst>
              <a:ext uri="{FF2B5EF4-FFF2-40B4-BE49-F238E27FC236}">
                <a16:creationId xmlns:a16="http://schemas.microsoft.com/office/drawing/2014/main" id="{8410CF1F-070D-428F-9312-360DE17CDB75}"/>
              </a:ext>
            </a:extLst>
          </p:cNvPr>
          <p:cNvSpPr txBox="1"/>
          <p:nvPr/>
        </p:nvSpPr>
        <p:spPr>
          <a:xfrm flipH="1">
            <a:off x="306819" y="1311161"/>
            <a:ext cx="3930944" cy="523220"/>
          </a:xfrm>
          <a:prstGeom prst="rect">
            <a:avLst/>
          </a:prstGeom>
          <a:noFill/>
        </p:spPr>
        <p:txBody>
          <a:bodyPr wrap="square" rtlCol="0">
            <a:spAutoFit/>
          </a:bodyPr>
          <a:lstStyle/>
          <a:p>
            <a:r>
              <a:rPr lang="en-US" sz="1400"/>
              <a:t>from matplotlib import pyplot</a:t>
            </a:r>
          </a:p>
          <a:p>
            <a:r>
              <a:rPr lang="en-US" sz="1400"/>
              <a:t>import matplotlib.animation as animation</a:t>
            </a:r>
          </a:p>
        </p:txBody>
      </p:sp>
      <p:sp>
        <p:nvSpPr>
          <p:cNvPr id="17" name="TextBox 16">
            <a:extLst>
              <a:ext uri="{FF2B5EF4-FFF2-40B4-BE49-F238E27FC236}">
                <a16:creationId xmlns:a16="http://schemas.microsoft.com/office/drawing/2014/main" id="{31D483DD-99D9-4684-A4FA-CBA5AF4D9871}"/>
              </a:ext>
            </a:extLst>
          </p:cNvPr>
          <p:cNvSpPr txBox="1"/>
          <p:nvPr/>
        </p:nvSpPr>
        <p:spPr>
          <a:xfrm>
            <a:off x="339386" y="1938356"/>
            <a:ext cx="6567080" cy="307777"/>
          </a:xfrm>
          <a:prstGeom prst="rect">
            <a:avLst/>
          </a:prstGeom>
          <a:noFill/>
        </p:spPr>
        <p:txBody>
          <a:bodyPr wrap="square" rtlCol="0">
            <a:spAutoFit/>
          </a:bodyPr>
          <a:lstStyle/>
          <a:p>
            <a:r>
              <a:rPr lang="en-US" sz="1400"/>
              <a:t>pyplot.rcParams[“animation.ffmpeg_path”] = “path to ffmpeg executable on computer”</a:t>
            </a:r>
          </a:p>
        </p:txBody>
      </p:sp>
      <p:sp>
        <p:nvSpPr>
          <p:cNvPr id="18" name="TextBox 17">
            <a:extLst>
              <a:ext uri="{FF2B5EF4-FFF2-40B4-BE49-F238E27FC236}">
                <a16:creationId xmlns:a16="http://schemas.microsoft.com/office/drawing/2014/main" id="{338BCD0F-3297-4208-AE76-089127ABECF4}"/>
              </a:ext>
            </a:extLst>
          </p:cNvPr>
          <p:cNvSpPr txBox="1"/>
          <p:nvPr/>
        </p:nvSpPr>
        <p:spPr>
          <a:xfrm>
            <a:off x="300921" y="5954134"/>
            <a:ext cx="4258218" cy="307777"/>
          </a:xfrm>
          <a:prstGeom prst="rect">
            <a:avLst/>
          </a:prstGeom>
          <a:noFill/>
        </p:spPr>
        <p:txBody>
          <a:bodyPr wrap="square" rtlCol="0">
            <a:spAutoFit/>
          </a:bodyPr>
          <a:lstStyle/>
          <a:p>
            <a:r>
              <a:rPr lang="en-US" sz="1400"/>
              <a:t>writervideo = animation.FFMpegWriter(fps = #)</a:t>
            </a:r>
          </a:p>
        </p:txBody>
      </p:sp>
      <p:sp>
        <p:nvSpPr>
          <p:cNvPr id="19" name="TextBox 18">
            <a:extLst>
              <a:ext uri="{FF2B5EF4-FFF2-40B4-BE49-F238E27FC236}">
                <a16:creationId xmlns:a16="http://schemas.microsoft.com/office/drawing/2014/main" id="{CFD83520-71A4-4BB3-9028-884FC381F5E4}"/>
              </a:ext>
            </a:extLst>
          </p:cNvPr>
          <p:cNvSpPr txBox="1"/>
          <p:nvPr/>
        </p:nvSpPr>
        <p:spPr>
          <a:xfrm>
            <a:off x="300921" y="6486686"/>
            <a:ext cx="1335366" cy="307777"/>
          </a:xfrm>
          <a:prstGeom prst="rect">
            <a:avLst/>
          </a:prstGeom>
          <a:noFill/>
        </p:spPr>
        <p:txBody>
          <a:bodyPr wrap="square" rtlCol="0">
            <a:spAutoFit/>
          </a:bodyPr>
          <a:lstStyle/>
          <a:p>
            <a:r>
              <a:rPr lang="en-US" sz="1400"/>
              <a:t>pyplot.show()</a:t>
            </a:r>
          </a:p>
        </p:txBody>
      </p:sp>
      <p:sp>
        <p:nvSpPr>
          <p:cNvPr id="20" name="TextBox 19">
            <a:extLst>
              <a:ext uri="{FF2B5EF4-FFF2-40B4-BE49-F238E27FC236}">
                <a16:creationId xmlns:a16="http://schemas.microsoft.com/office/drawing/2014/main" id="{B4D06C6B-26B7-4D1D-85F2-6140A57B6C78}"/>
              </a:ext>
            </a:extLst>
          </p:cNvPr>
          <p:cNvSpPr txBox="1"/>
          <p:nvPr/>
        </p:nvSpPr>
        <p:spPr>
          <a:xfrm>
            <a:off x="300921" y="6226339"/>
            <a:ext cx="5731995" cy="307777"/>
          </a:xfrm>
          <a:prstGeom prst="rect">
            <a:avLst/>
          </a:prstGeom>
          <a:noFill/>
        </p:spPr>
        <p:txBody>
          <a:bodyPr wrap="square" rtlCol="0">
            <a:spAutoFit/>
          </a:bodyPr>
          <a:lstStyle/>
          <a:p>
            <a:r>
              <a:rPr lang="en-US" sz="1400"/>
              <a:t>nameofanimation.save(“nameoffile.mp4”, writer = writervideo)</a:t>
            </a:r>
            <a:endParaRPr lang="en-US" sz="1600"/>
          </a:p>
        </p:txBody>
      </p:sp>
      <mc:AlternateContent xmlns:mc="http://schemas.openxmlformats.org/markup-compatibility/2006" xmlns:p14="http://schemas.microsoft.com/office/powerpoint/2010/main">
        <mc:Choice Requires="p14">
          <p:contentPart p14:bwMode="auto" r:id="rId3">
            <p14:nvContentPartPr>
              <p14:cNvPr id="21" name="Ink 20">
                <a:extLst>
                  <a:ext uri="{FF2B5EF4-FFF2-40B4-BE49-F238E27FC236}">
                    <a16:creationId xmlns:a16="http://schemas.microsoft.com/office/drawing/2014/main" id="{CAADF44A-F954-42F2-90A7-B692B9FEC737}"/>
                  </a:ext>
                </a:extLst>
              </p14:cNvPr>
              <p14:cNvContentPartPr/>
              <p14:nvPr/>
            </p14:nvContentPartPr>
            <p14:xfrm>
              <a:off x="8359342" y="5969080"/>
              <a:ext cx="744840" cy="69480"/>
            </p14:xfrm>
          </p:contentPart>
        </mc:Choice>
        <mc:Fallback xmlns="">
          <p:pic>
            <p:nvPicPr>
              <p:cNvPr id="21" name="Ink 20">
                <a:extLst>
                  <a:ext uri="{FF2B5EF4-FFF2-40B4-BE49-F238E27FC236}">
                    <a16:creationId xmlns:a16="http://schemas.microsoft.com/office/drawing/2014/main" id="{CAADF44A-F954-42F2-90A7-B692B9FEC737}"/>
                  </a:ext>
                </a:extLst>
              </p:cNvPr>
              <p:cNvPicPr/>
              <p:nvPr/>
            </p:nvPicPr>
            <p:blipFill>
              <a:blip r:embed="rId4"/>
              <a:stretch>
                <a:fillRect/>
              </a:stretch>
            </p:blipFill>
            <p:spPr>
              <a:xfrm>
                <a:off x="8350342" y="5960080"/>
                <a:ext cx="762480" cy="87120"/>
              </a:xfrm>
              <a:prstGeom prst="rect">
                <a:avLst/>
              </a:prstGeom>
            </p:spPr>
          </p:pic>
        </mc:Fallback>
      </mc:AlternateContent>
      <p:sp>
        <p:nvSpPr>
          <p:cNvPr id="22" name="TextBox 21">
            <a:extLst>
              <a:ext uri="{FF2B5EF4-FFF2-40B4-BE49-F238E27FC236}">
                <a16:creationId xmlns:a16="http://schemas.microsoft.com/office/drawing/2014/main" id="{4F719232-5E2D-43C2-A2FB-25D772E9F36E}"/>
              </a:ext>
            </a:extLst>
          </p:cNvPr>
          <p:cNvSpPr txBox="1"/>
          <p:nvPr/>
        </p:nvSpPr>
        <p:spPr>
          <a:xfrm>
            <a:off x="6704753" y="6123409"/>
            <a:ext cx="4982378" cy="523220"/>
          </a:xfrm>
          <a:prstGeom prst="rect">
            <a:avLst/>
          </a:prstGeom>
          <a:noFill/>
        </p:spPr>
        <p:txBody>
          <a:bodyPr wrap="square" rtlCol="0">
            <a:spAutoFit/>
          </a:bodyPr>
          <a:lstStyle/>
          <a:p>
            <a:r>
              <a:rPr lang="en-US" sz="1400">
                <a:solidFill>
                  <a:srgbClr val="0070C0"/>
                </a:solidFill>
              </a:rPr>
              <a:t>This makes it just draw new frames and erase the old ones, but seems to be only compatible this nameofdata.set_data() method.</a:t>
            </a:r>
            <a:endParaRPr lang="en-US">
              <a:solidFill>
                <a:srgbClr val="0070C0"/>
              </a:solidFill>
            </a:endParaRPr>
          </a:p>
        </p:txBody>
      </p:sp>
      <p:sp>
        <p:nvSpPr>
          <p:cNvPr id="27" name="TextBox 26">
            <a:extLst>
              <a:ext uri="{FF2B5EF4-FFF2-40B4-BE49-F238E27FC236}">
                <a16:creationId xmlns:a16="http://schemas.microsoft.com/office/drawing/2014/main" id="{E717D4FB-ABFE-4D6D-BF74-033632E1E2EE}"/>
              </a:ext>
            </a:extLst>
          </p:cNvPr>
          <p:cNvSpPr txBox="1"/>
          <p:nvPr/>
        </p:nvSpPr>
        <p:spPr>
          <a:xfrm>
            <a:off x="300921" y="5702918"/>
            <a:ext cx="9034525" cy="307777"/>
          </a:xfrm>
          <a:prstGeom prst="rect">
            <a:avLst/>
          </a:prstGeom>
          <a:noFill/>
        </p:spPr>
        <p:txBody>
          <a:bodyPr wrap="none" rtlCol="0">
            <a:spAutoFit/>
          </a:bodyPr>
          <a:lstStyle/>
          <a:p>
            <a:r>
              <a:rPr lang="en-US" sz="1400"/>
              <a:t>nameofanimation = animation.FuncAnimation(nameoffigure, animate, init_func = init, frames = #, interval = #, blit = True)</a:t>
            </a:r>
          </a:p>
        </p:txBody>
      </p:sp>
      <mc:AlternateContent xmlns:mc="http://schemas.openxmlformats.org/markup-compatibility/2006" xmlns:p14="http://schemas.microsoft.com/office/powerpoint/2010/main">
        <mc:Choice Requires="p14">
          <p:contentPart p14:bwMode="auto" r:id="rId5">
            <p14:nvContentPartPr>
              <p14:cNvPr id="28" name="Ink 27">
                <a:extLst>
                  <a:ext uri="{FF2B5EF4-FFF2-40B4-BE49-F238E27FC236}">
                    <a16:creationId xmlns:a16="http://schemas.microsoft.com/office/drawing/2014/main" id="{771F2EFE-83A3-4F67-B49F-C6E37DE7C3AE}"/>
                  </a:ext>
                </a:extLst>
              </p14:cNvPr>
              <p14:cNvContentPartPr/>
              <p14:nvPr/>
            </p14:nvContentPartPr>
            <p14:xfrm>
              <a:off x="5423390" y="5662564"/>
              <a:ext cx="1295280" cy="370440"/>
            </p14:xfrm>
          </p:contentPart>
        </mc:Choice>
        <mc:Fallback xmlns="">
          <p:pic>
            <p:nvPicPr>
              <p:cNvPr id="28" name="Ink 27">
                <a:extLst>
                  <a:ext uri="{FF2B5EF4-FFF2-40B4-BE49-F238E27FC236}">
                    <a16:creationId xmlns:a16="http://schemas.microsoft.com/office/drawing/2014/main" id="{771F2EFE-83A3-4F67-B49F-C6E37DE7C3AE}"/>
                  </a:ext>
                </a:extLst>
              </p:cNvPr>
              <p:cNvPicPr/>
              <p:nvPr/>
            </p:nvPicPr>
            <p:blipFill>
              <a:blip r:embed="rId6"/>
              <a:stretch>
                <a:fillRect/>
              </a:stretch>
            </p:blipFill>
            <p:spPr>
              <a:xfrm>
                <a:off x="5414750" y="5653564"/>
                <a:ext cx="1312920" cy="388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Ink 3">
                <a:extLst>
                  <a:ext uri="{FF2B5EF4-FFF2-40B4-BE49-F238E27FC236}">
                    <a16:creationId xmlns:a16="http://schemas.microsoft.com/office/drawing/2014/main" id="{FB40E351-6FFA-46B7-8E8E-2C95DE86B1FC}"/>
                  </a:ext>
                </a:extLst>
              </p14:cNvPr>
              <p14:cNvContentPartPr/>
              <p14:nvPr/>
            </p14:nvContentPartPr>
            <p14:xfrm>
              <a:off x="51486" y="3561533"/>
              <a:ext cx="3169601" cy="1086005"/>
            </p14:xfrm>
          </p:contentPart>
        </mc:Choice>
        <mc:Fallback xmlns="">
          <p:pic>
            <p:nvPicPr>
              <p:cNvPr id="4" name="Ink 3">
                <a:extLst>
                  <a:ext uri="{FF2B5EF4-FFF2-40B4-BE49-F238E27FC236}">
                    <a16:creationId xmlns:a16="http://schemas.microsoft.com/office/drawing/2014/main" id="{FB40E351-6FFA-46B7-8E8E-2C95DE86B1FC}"/>
                  </a:ext>
                </a:extLst>
              </p:cNvPr>
              <p:cNvPicPr/>
              <p:nvPr/>
            </p:nvPicPr>
            <p:blipFill>
              <a:blip r:embed="rId8"/>
              <a:stretch>
                <a:fillRect/>
              </a:stretch>
            </p:blipFill>
            <p:spPr>
              <a:xfrm>
                <a:off x="42487" y="3552534"/>
                <a:ext cx="3187240" cy="1103643"/>
              </a:xfrm>
              <a:prstGeom prst="rect">
                <a:avLst/>
              </a:prstGeom>
            </p:spPr>
          </p:pic>
        </mc:Fallback>
      </mc:AlternateContent>
    </p:spTree>
    <p:extLst>
      <p:ext uri="{BB962C8B-B14F-4D97-AF65-F5344CB8AC3E}">
        <p14:creationId xmlns:p14="http://schemas.microsoft.com/office/powerpoint/2010/main" val="234882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1B5E7D8-1E1A-4CB8-9F2F-760EB57EC6FE}"/>
              </a:ext>
            </a:extLst>
          </p:cNvPr>
          <p:cNvSpPr txBox="1"/>
          <p:nvPr/>
        </p:nvSpPr>
        <p:spPr>
          <a:xfrm>
            <a:off x="4547310" y="179388"/>
            <a:ext cx="2545953" cy="461665"/>
          </a:xfrm>
          <a:prstGeom prst="rect">
            <a:avLst/>
          </a:prstGeom>
          <a:noFill/>
        </p:spPr>
        <p:txBody>
          <a:bodyPr wrap="none" rtlCol="0">
            <a:spAutoFit/>
          </a:bodyPr>
          <a:lstStyle/>
          <a:p>
            <a:r>
              <a:rPr lang="en-US" sz="2400" b="1" u="sng">
                <a:solidFill>
                  <a:srgbClr val="FF0000"/>
                </a:solidFill>
              </a:rPr>
              <a:t>Matplotlib (figure)</a:t>
            </a:r>
            <a:endParaRPr lang="en-US" b="1" u="sng">
              <a:solidFill>
                <a:srgbClr val="FF0000"/>
              </a:solidFill>
            </a:endParaRPr>
          </a:p>
        </p:txBody>
      </p:sp>
      <p:sp>
        <p:nvSpPr>
          <p:cNvPr id="5" name="TextBox 4">
            <a:extLst>
              <a:ext uri="{FF2B5EF4-FFF2-40B4-BE49-F238E27FC236}">
                <a16:creationId xmlns:a16="http://schemas.microsoft.com/office/drawing/2014/main" id="{C89DB400-2999-4016-922F-89AE50A02377}"/>
              </a:ext>
            </a:extLst>
          </p:cNvPr>
          <p:cNvSpPr txBox="1"/>
          <p:nvPr/>
        </p:nvSpPr>
        <p:spPr>
          <a:xfrm>
            <a:off x="339829" y="1077493"/>
            <a:ext cx="11512341" cy="584775"/>
          </a:xfrm>
          <a:prstGeom prst="rect">
            <a:avLst/>
          </a:prstGeom>
          <a:noFill/>
        </p:spPr>
        <p:txBody>
          <a:bodyPr wrap="square" rtlCol="0">
            <a:spAutoFit/>
          </a:bodyPr>
          <a:lstStyle/>
          <a:p>
            <a:r>
              <a:rPr lang="en-US" sz="1600"/>
              <a:t>Another utility is </a:t>
            </a:r>
            <a:r>
              <a:rPr lang="en-US" sz="1600" err="1"/>
              <a:t>pyplot</a:t>
            </a:r>
            <a:r>
              <a:rPr lang="en-US" sz="1600"/>
              <a:t>, located in matplotlib.  So you’d do: </a:t>
            </a:r>
            <a:r>
              <a:rPr lang="en-US" sz="1600" b="1" i="1"/>
              <a:t>from</a:t>
            </a:r>
            <a:r>
              <a:rPr lang="en-US" sz="1600" b="1"/>
              <a:t> matplotlib </a:t>
            </a:r>
            <a:r>
              <a:rPr lang="en-US" sz="1600" b="1" i="1"/>
              <a:t>import</a:t>
            </a:r>
            <a:r>
              <a:rPr lang="en-US" sz="1600" b="1"/>
              <a:t> pyplot</a:t>
            </a:r>
            <a:r>
              <a:rPr lang="en-US" sz="1600"/>
              <a:t>.  And the options are very similar to </a:t>
            </a:r>
            <a:r>
              <a:rPr lang="en-US" sz="1600" err="1"/>
              <a:t>pylab</a:t>
            </a:r>
            <a:r>
              <a:rPr lang="en-US" sz="1600"/>
              <a:t>, or obvious, so I’ll leave off the comments…</a:t>
            </a:r>
          </a:p>
        </p:txBody>
      </p:sp>
      <p:sp>
        <p:nvSpPr>
          <p:cNvPr id="17" name="TextBox 16">
            <a:extLst>
              <a:ext uri="{FF2B5EF4-FFF2-40B4-BE49-F238E27FC236}">
                <a16:creationId xmlns:a16="http://schemas.microsoft.com/office/drawing/2014/main" id="{4734E920-FD46-6117-E487-EA0220646164}"/>
              </a:ext>
            </a:extLst>
          </p:cNvPr>
          <p:cNvSpPr txBox="1"/>
          <p:nvPr/>
        </p:nvSpPr>
        <p:spPr>
          <a:xfrm>
            <a:off x="339830" y="2577709"/>
            <a:ext cx="2692508" cy="338554"/>
          </a:xfrm>
          <a:prstGeom prst="rect">
            <a:avLst/>
          </a:prstGeom>
          <a:noFill/>
        </p:spPr>
        <p:txBody>
          <a:bodyPr wrap="square">
            <a:spAutoFit/>
          </a:bodyPr>
          <a:lstStyle/>
          <a:p>
            <a:r>
              <a:rPr lang="en-US" sz="1600">
                <a:solidFill>
                  <a:srgbClr val="3333CC"/>
                </a:solidFill>
              </a:rPr>
              <a:t>pyplot.figure(‘nameoffigure’)</a:t>
            </a:r>
          </a:p>
        </p:txBody>
      </p:sp>
      <p:sp>
        <p:nvSpPr>
          <p:cNvPr id="19" name="TextBox 18">
            <a:extLst>
              <a:ext uri="{FF2B5EF4-FFF2-40B4-BE49-F238E27FC236}">
                <a16:creationId xmlns:a16="http://schemas.microsoft.com/office/drawing/2014/main" id="{A01CD6A5-8DC3-D32A-46F3-B63729B7E5D6}"/>
              </a:ext>
            </a:extLst>
          </p:cNvPr>
          <p:cNvSpPr txBox="1"/>
          <p:nvPr/>
        </p:nvSpPr>
        <p:spPr>
          <a:xfrm>
            <a:off x="339829" y="3644706"/>
            <a:ext cx="4403812" cy="338554"/>
          </a:xfrm>
          <a:prstGeom prst="rect">
            <a:avLst/>
          </a:prstGeom>
          <a:noFill/>
        </p:spPr>
        <p:txBody>
          <a:bodyPr wrap="square">
            <a:spAutoFit/>
          </a:bodyPr>
          <a:lstStyle/>
          <a:p>
            <a:r>
              <a:rPr lang="en-US" sz="1600">
                <a:solidFill>
                  <a:srgbClr val="3333CC"/>
                </a:solidFill>
              </a:rPr>
              <a:t>pyplot.typeofplot(domain1, range1, label = ‘key1’)</a:t>
            </a:r>
          </a:p>
        </p:txBody>
      </p:sp>
      <p:sp>
        <p:nvSpPr>
          <p:cNvPr id="22" name="TextBox 21">
            <a:extLst>
              <a:ext uri="{FF2B5EF4-FFF2-40B4-BE49-F238E27FC236}">
                <a16:creationId xmlns:a16="http://schemas.microsoft.com/office/drawing/2014/main" id="{2B63CAAE-4EFC-B603-1DBD-0423CB9B9D68}"/>
              </a:ext>
            </a:extLst>
          </p:cNvPr>
          <p:cNvSpPr txBox="1"/>
          <p:nvPr/>
        </p:nvSpPr>
        <p:spPr>
          <a:xfrm>
            <a:off x="339829" y="4213472"/>
            <a:ext cx="4403812" cy="338554"/>
          </a:xfrm>
          <a:prstGeom prst="rect">
            <a:avLst/>
          </a:prstGeom>
          <a:noFill/>
        </p:spPr>
        <p:txBody>
          <a:bodyPr wrap="square">
            <a:spAutoFit/>
          </a:bodyPr>
          <a:lstStyle/>
          <a:p>
            <a:r>
              <a:rPr lang="en-US" sz="1600">
                <a:solidFill>
                  <a:srgbClr val="3333CC"/>
                </a:solidFill>
              </a:rPr>
              <a:t>pyplot.typeofplot(domain2, range2, label = ‘key2’)</a:t>
            </a:r>
          </a:p>
        </p:txBody>
      </p:sp>
      <mc:AlternateContent xmlns:mc="http://schemas.openxmlformats.org/markup-compatibility/2006" xmlns:p14="http://schemas.microsoft.com/office/powerpoint/2010/main">
        <mc:Choice Requires="p14">
          <p:contentPart p14:bwMode="auto" r:id="rId3">
            <p14:nvContentPartPr>
              <p14:cNvPr id="30" name="Ink 29">
                <a:extLst>
                  <a:ext uri="{FF2B5EF4-FFF2-40B4-BE49-F238E27FC236}">
                    <a16:creationId xmlns:a16="http://schemas.microsoft.com/office/drawing/2014/main" id="{CA82F91C-5979-57B5-84B6-F6B6A680EB8E}"/>
                  </a:ext>
                </a:extLst>
              </p14:cNvPr>
              <p14:cNvContentPartPr/>
              <p14:nvPr/>
            </p14:nvContentPartPr>
            <p14:xfrm>
              <a:off x="2902130" y="2743543"/>
              <a:ext cx="309600" cy="19440"/>
            </p14:xfrm>
          </p:contentPart>
        </mc:Choice>
        <mc:Fallback xmlns="">
          <p:pic>
            <p:nvPicPr>
              <p:cNvPr id="30" name="Ink 29">
                <a:extLst>
                  <a:ext uri="{FF2B5EF4-FFF2-40B4-BE49-F238E27FC236}">
                    <a16:creationId xmlns:a16="http://schemas.microsoft.com/office/drawing/2014/main" id="{CA82F91C-5979-57B5-84B6-F6B6A680EB8E}"/>
                  </a:ext>
                </a:extLst>
              </p:cNvPr>
              <p:cNvPicPr/>
              <p:nvPr/>
            </p:nvPicPr>
            <p:blipFill>
              <a:blip r:embed="rId4"/>
              <a:stretch>
                <a:fillRect/>
              </a:stretch>
            </p:blipFill>
            <p:spPr>
              <a:xfrm>
                <a:off x="2896017" y="2737423"/>
                <a:ext cx="321826" cy="31680"/>
              </a:xfrm>
              <a:prstGeom prst="rect">
                <a:avLst/>
              </a:prstGeom>
            </p:spPr>
          </p:pic>
        </mc:Fallback>
      </mc:AlternateContent>
      <p:sp>
        <p:nvSpPr>
          <p:cNvPr id="32" name="TextBox 31">
            <a:extLst>
              <a:ext uri="{FF2B5EF4-FFF2-40B4-BE49-F238E27FC236}">
                <a16:creationId xmlns:a16="http://schemas.microsoft.com/office/drawing/2014/main" id="{6C7321EC-E04B-F1A1-C6D4-8A4FBE90C0CC}"/>
              </a:ext>
            </a:extLst>
          </p:cNvPr>
          <p:cNvSpPr txBox="1"/>
          <p:nvPr/>
        </p:nvSpPr>
        <p:spPr>
          <a:xfrm>
            <a:off x="3330680" y="2545645"/>
            <a:ext cx="8407508" cy="738664"/>
          </a:xfrm>
          <a:prstGeom prst="rect">
            <a:avLst/>
          </a:prstGeom>
          <a:noFill/>
        </p:spPr>
        <p:txBody>
          <a:bodyPr wrap="square" rtlCol="0">
            <a:spAutoFit/>
          </a:bodyPr>
          <a:lstStyle/>
          <a:p>
            <a:r>
              <a:rPr lang="en-US" sz="1400"/>
              <a:t>this command is creating a figure file so that all subsequent commands pertain to it.  Could have multiple figures you want to modify.  But as see in previous slide, this isn’t strictly necessary. Don’t necessarily need to do this line.  Can also specify size of figure when displayed via argument </a:t>
            </a:r>
            <a:r>
              <a:rPr lang="en-US" sz="1400" b="1"/>
              <a:t>figsize = (x,y)</a:t>
            </a:r>
          </a:p>
        </p:txBody>
      </p:sp>
      <mc:AlternateContent xmlns:mc="http://schemas.openxmlformats.org/markup-compatibility/2006" xmlns:p14="http://schemas.microsoft.com/office/powerpoint/2010/main">
        <mc:Choice Requires="p14">
          <p:contentPart p14:bwMode="auto" r:id="rId5">
            <p14:nvContentPartPr>
              <p14:cNvPr id="37" name="Ink 36">
                <a:extLst>
                  <a:ext uri="{FF2B5EF4-FFF2-40B4-BE49-F238E27FC236}">
                    <a16:creationId xmlns:a16="http://schemas.microsoft.com/office/drawing/2014/main" id="{772AFB4F-BD07-6F71-2213-56981AE020F5}"/>
                  </a:ext>
                </a:extLst>
              </p14:cNvPr>
              <p14:cNvContentPartPr/>
              <p14:nvPr/>
            </p14:nvContentPartPr>
            <p14:xfrm>
              <a:off x="1330010" y="2667343"/>
              <a:ext cx="360" cy="360"/>
            </p14:xfrm>
          </p:contentPart>
        </mc:Choice>
        <mc:Fallback xmlns="">
          <p:pic>
            <p:nvPicPr>
              <p:cNvPr id="37" name="Ink 36">
                <a:extLst>
                  <a:ext uri="{FF2B5EF4-FFF2-40B4-BE49-F238E27FC236}">
                    <a16:creationId xmlns:a16="http://schemas.microsoft.com/office/drawing/2014/main" id="{772AFB4F-BD07-6F71-2213-56981AE020F5}"/>
                  </a:ext>
                </a:extLst>
              </p:cNvPr>
              <p:cNvPicPr/>
              <p:nvPr/>
            </p:nvPicPr>
            <p:blipFill>
              <a:blip r:embed="rId6"/>
              <a:stretch>
                <a:fillRect/>
              </a:stretch>
            </p:blipFill>
            <p:spPr>
              <a:xfrm>
                <a:off x="1323890" y="2661223"/>
                <a:ext cx="1260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5" name="Ink 44">
                <a:extLst>
                  <a:ext uri="{FF2B5EF4-FFF2-40B4-BE49-F238E27FC236}">
                    <a16:creationId xmlns:a16="http://schemas.microsoft.com/office/drawing/2014/main" id="{6A30BF84-42A3-5B5E-EC4E-00F4578CCE01}"/>
                  </a:ext>
                </a:extLst>
              </p14:cNvPr>
              <p14:cNvContentPartPr/>
              <p14:nvPr/>
            </p14:nvContentPartPr>
            <p14:xfrm>
              <a:off x="4834403" y="3749425"/>
              <a:ext cx="125548" cy="687341"/>
            </p14:xfrm>
          </p:contentPart>
        </mc:Choice>
        <mc:Fallback xmlns="">
          <p:pic>
            <p:nvPicPr>
              <p:cNvPr id="45" name="Ink 44">
                <a:extLst>
                  <a:ext uri="{FF2B5EF4-FFF2-40B4-BE49-F238E27FC236}">
                    <a16:creationId xmlns:a16="http://schemas.microsoft.com/office/drawing/2014/main" id="{6A30BF84-42A3-5B5E-EC4E-00F4578CCE01}"/>
                  </a:ext>
                </a:extLst>
              </p:cNvPr>
              <p:cNvPicPr/>
              <p:nvPr/>
            </p:nvPicPr>
            <p:blipFill>
              <a:blip r:embed="rId8"/>
              <a:stretch>
                <a:fillRect/>
              </a:stretch>
            </p:blipFill>
            <p:spPr>
              <a:xfrm>
                <a:off x="4825410" y="3740424"/>
                <a:ext cx="143175" cy="704984"/>
              </a:xfrm>
              <a:prstGeom prst="rect">
                <a:avLst/>
              </a:prstGeom>
            </p:spPr>
          </p:pic>
        </mc:Fallback>
      </mc:AlternateContent>
      <p:sp>
        <p:nvSpPr>
          <p:cNvPr id="46" name="TextBox 45">
            <a:extLst>
              <a:ext uri="{FF2B5EF4-FFF2-40B4-BE49-F238E27FC236}">
                <a16:creationId xmlns:a16="http://schemas.microsoft.com/office/drawing/2014/main" id="{D087CD62-9BBD-3BFE-EED2-278B6AF069DF}"/>
              </a:ext>
            </a:extLst>
          </p:cNvPr>
          <p:cNvSpPr txBox="1"/>
          <p:nvPr/>
        </p:nvSpPr>
        <p:spPr>
          <a:xfrm>
            <a:off x="5085018" y="3943687"/>
            <a:ext cx="2442309" cy="307777"/>
          </a:xfrm>
          <a:prstGeom prst="rect">
            <a:avLst/>
          </a:prstGeom>
          <a:noFill/>
        </p:spPr>
        <p:txBody>
          <a:bodyPr wrap="square" rtlCol="0">
            <a:spAutoFit/>
          </a:bodyPr>
          <a:lstStyle/>
          <a:p>
            <a:r>
              <a:rPr lang="en-US" sz="1400"/>
              <a:t>See next page for options here:</a:t>
            </a:r>
            <a:endParaRPr lang="en-US" sz="1600"/>
          </a:p>
        </p:txBody>
      </p:sp>
      <p:sp>
        <p:nvSpPr>
          <p:cNvPr id="67" name="TextBox 66">
            <a:extLst>
              <a:ext uri="{FF2B5EF4-FFF2-40B4-BE49-F238E27FC236}">
                <a16:creationId xmlns:a16="http://schemas.microsoft.com/office/drawing/2014/main" id="{572297AA-E0DF-544E-1825-6F8CBF7C8623}"/>
              </a:ext>
            </a:extLst>
          </p:cNvPr>
          <p:cNvSpPr txBox="1"/>
          <p:nvPr/>
        </p:nvSpPr>
        <p:spPr>
          <a:xfrm>
            <a:off x="7927148" y="3831485"/>
            <a:ext cx="2621956" cy="523220"/>
          </a:xfrm>
          <a:prstGeom prst="rect">
            <a:avLst/>
          </a:prstGeom>
          <a:solidFill>
            <a:srgbClr val="FF99FF"/>
          </a:solidFill>
        </p:spPr>
        <p:txBody>
          <a:bodyPr wrap="square" rtlCol="0">
            <a:spAutoFit/>
          </a:bodyPr>
          <a:lstStyle/>
          <a:p>
            <a:r>
              <a:rPr lang="en-US" sz="1400"/>
              <a:t>domain and range can be numpy arrays and df columns, etc.</a:t>
            </a:r>
          </a:p>
        </p:txBody>
      </p:sp>
      <p:sp>
        <p:nvSpPr>
          <p:cNvPr id="6" name="TextBox 5">
            <a:extLst>
              <a:ext uri="{FF2B5EF4-FFF2-40B4-BE49-F238E27FC236}">
                <a16:creationId xmlns:a16="http://schemas.microsoft.com/office/drawing/2014/main" id="{D413F64E-47C4-734A-EAA4-53E84A838141}"/>
              </a:ext>
            </a:extLst>
          </p:cNvPr>
          <p:cNvSpPr txBox="1"/>
          <p:nvPr/>
        </p:nvSpPr>
        <p:spPr>
          <a:xfrm>
            <a:off x="339830" y="5015777"/>
            <a:ext cx="2692508" cy="338554"/>
          </a:xfrm>
          <a:prstGeom prst="rect">
            <a:avLst/>
          </a:prstGeom>
          <a:noFill/>
        </p:spPr>
        <p:txBody>
          <a:bodyPr wrap="square">
            <a:spAutoFit/>
          </a:bodyPr>
          <a:lstStyle/>
          <a:p>
            <a:r>
              <a:rPr lang="en-US" sz="1600">
                <a:solidFill>
                  <a:srgbClr val="3333CC"/>
                </a:solidFill>
              </a:rPr>
              <a:t>pyplot.figure(‘nameoffigure’)</a:t>
            </a:r>
          </a:p>
        </p:txBody>
      </p:sp>
      <mc:AlternateContent xmlns:mc="http://schemas.openxmlformats.org/markup-compatibility/2006" xmlns:p14="http://schemas.microsoft.com/office/powerpoint/2010/main">
        <mc:Choice Requires="p14">
          <p:contentPart p14:bwMode="auto" r:id="rId9">
            <p14:nvContentPartPr>
              <p14:cNvPr id="7" name="Ink 6">
                <a:extLst>
                  <a:ext uri="{FF2B5EF4-FFF2-40B4-BE49-F238E27FC236}">
                    <a16:creationId xmlns:a16="http://schemas.microsoft.com/office/drawing/2014/main" id="{5D98AA69-24BD-E1D1-C5CC-6D72042B97DA}"/>
                  </a:ext>
                </a:extLst>
              </p14:cNvPr>
              <p14:cNvContentPartPr/>
              <p14:nvPr/>
            </p14:nvContentPartPr>
            <p14:xfrm>
              <a:off x="2902130" y="5181611"/>
              <a:ext cx="309600" cy="19440"/>
            </p14:xfrm>
          </p:contentPart>
        </mc:Choice>
        <mc:Fallback xmlns="">
          <p:pic>
            <p:nvPicPr>
              <p:cNvPr id="7" name="Ink 6">
                <a:extLst>
                  <a:ext uri="{FF2B5EF4-FFF2-40B4-BE49-F238E27FC236}">
                    <a16:creationId xmlns:a16="http://schemas.microsoft.com/office/drawing/2014/main" id="{5D98AA69-24BD-E1D1-C5CC-6D72042B97DA}"/>
                  </a:ext>
                </a:extLst>
              </p:cNvPr>
              <p:cNvPicPr/>
              <p:nvPr/>
            </p:nvPicPr>
            <p:blipFill>
              <a:blip r:embed="rId4"/>
              <a:stretch>
                <a:fillRect/>
              </a:stretch>
            </p:blipFill>
            <p:spPr>
              <a:xfrm>
                <a:off x="2896017" y="5175491"/>
                <a:ext cx="321826" cy="31680"/>
              </a:xfrm>
              <a:prstGeom prst="rect">
                <a:avLst/>
              </a:prstGeom>
            </p:spPr>
          </p:pic>
        </mc:Fallback>
      </mc:AlternateContent>
      <p:sp>
        <p:nvSpPr>
          <p:cNvPr id="8" name="TextBox 7">
            <a:extLst>
              <a:ext uri="{FF2B5EF4-FFF2-40B4-BE49-F238E27FC236}">
                <a16:creationId xmlns:a16="http://schemas.microsoft.com/office/drawing/2014/main" id="{91CEB67E-68D6-7C93-A506-A26F99D36C98}"/>
              </a:ext>
            </a:extLst>
          </p:cNvPr>
          <p:cNvSpPr txBox="1"/>
          <p:nvPr/>
        </p:nvSpPr>
        <p:spPr>
          <a:xfrm>
            <a:off x="3343933" y="5014083"/>
            <a:ext cx="8407508" cy="738664"/>
          </a:xfrm>
          <a:prstGeom prst="rect">
            <a:avLst/>
          </a:prstGeom>
          <a:noFill/>
        </p:spPr>
        <p:txBody>
          <a:bodyPr wrap="square" rtlCol="0">
            <a:spAutoFit/>
          </a:bodyPr>
          <a:lstStyle/>
          <a:p>
            <a:r>
              <a:rPr lang="en-US" sz="1400"/>
              <a:t>this command is creating a figure file so that all subsequent commands pertain to it.  Could have multiple figures you want to modify.  But as see in previous slide, this isn’t strictly necessary. Don’t necessarily need to do this line.  Can also specify size of figure when displayed via argument </a:t>
            </a:r>
            <a:r>
              <a:rPr lang="en-US" sz="1400" b="1"/>
              <a:t>figsize = (x,y)</a:t>
            </a:r>
          </a:p>
        </p:txBody>
      </p:sp>
      <mc:AlternateContent xmlns:mc="http://schemas.openxmlformats.org/markup-compatibility/2006" xmlns:p14="http://schemas.microsoft.com/office/powerpoint/2010/main">
        <mc:Choice Requires="p14">
          <p:contentPart p14:bwMode="auto" r:id="rId10">
            <p14:nvContentPartPr>
              <p14:cNvPr id="9" name="Ink 8">
                <a:extLst>
                  <a:ext uri="{FF2B5EF4-FFF2-40B4-BE49-F238E27FC236}">
                    <a16:creationId xmlns:a16="http://schemas.microsoft.com/office/drawing/2014/main" id="{CEFDEF61-EC38-BBD0-63AB-6E41463F4794}"/>
                  </a:ext>
                </a:extLst>
              </p14:cNvPr>
              <p14:cNvContentPartPr/>
              <p14:nvPr/>
            </p14:nvContentPartPr>
            <p14:xfrm>
              <a:off x="1330010" y="5105411"/>
              <a:ext cx="360" cy="360"/>
            </p14:xfrm>
          </p:contentPart>
        </mc:Choice>
        <mc:Fallback xmlns="">
          <p:pic>
            <p:nvPicPr>
              <p:cNvPr id="9" name="Ink 8">
                <a:extLst>
                  <a:ext uri="{FF2B5EF4-FFF2-40B4-BE49-F238E27FC236}">
                    <a16:creationId xmlns:a16="http://schemas.microsoft.com/office/drawing/2014/main" id="{CEFDEF61-EC38-BBD0-63AB-6E41463F4794}"/>
                  </a:ext>
                </a:extLst>
              </p:cNvPr>
              <p:cNvPicPr/>
              <p:nvPr/>
            </p:nvPicPr>
            <p:blipFill>
              <a:blip r:embed="rId6"/>
              <a:stretch>
                <a:fillRect/>
              </a:stretch>
            </p:blipFill>
            <p:spPr>
              <a:xfrm>
                <a:off x="1323890" y="5099291"/>
                <a:ext cx="12600" cy="12600"/>
              </a:xfrm>
              <a:prstGeom prst="rect">
                <a:avLst/>
              </a:prstGeom>
            </p:spPr>
          </p:pic>
        </mc:Fallback>
      </mc:AlternateContent>
      <p:sp>
        <p:nvSpPr>
          <p:cNvPr id="2" name="TextBox 1">
            <a:extLst>
              <a:ext uri="{FF2B5EF4-FFF2-40B4-BE49-F238E27FC236}">
                <a16:creationId xmlns:a16="http://schemas.microsoft.com/office/drawing/2014/main" id="{507F0AED-A9F5-4BE8-A44B-2985C2AA1C8F}"/>
              </a:ext>
            </a:extLst>
          </p:cNvPr>
          <p:cNvSpPr txBox="1"/>
          <p:nvPr/>
        </p:nvSpPr>
        <p:spPr>
          <a:xfrm>
            <a:off x="339828" y="1834859"/>
            <a:ext cx="2871901" cy="338554"/>
          </a:xfrm>
          <a:prstGeom prst="rect">
            <a:avLst/>
          </a:prstGeom>
          <a:noFill/>
        </p:spPr>
        <p:txBody>
          <a:bodyPr wrap="square">
            <a:spAutoFit/>
          </a:bodyPr>
          <a:lstStyle/>
          <a:p>
            <a:r>
              <a:rPr lang="en-US" sz="1600">
                <a:solidFill>
                  <a:srgbClr val="3333CC"/>
                </a:solidFill>
              </a:rPr>
              <a:t>pyplot.style.use(‘nameofstyle’)</a:t>
            </a:r>
          </a:p>
        </p:txBody>
      </p:sp>
      <mc:AlternateContent xmlns:mc="http://schemas.openxmlformats.org/markup-compatibility/2006" xmlns:p14="http://schemas.microsoft.com/office/powerpoint/2010/main">
        <mc:Choice Requires="p14">
          <p:contentPart p14:bwMode="auto" r:id="rId11">
            <p14:nvContentPartPr>
              <p14:cNvPr id="4" name="Ink 3">
                <a:extLst>
                  <a:ext uri="{FF2B5EF4-FFF2-40B4-BE49-F238E27FC236}">
                    <a16:creationId xmlns:a16="http://schemas.microsoft.com/office/drawing/2014/main" id="{F3CB0CDB-3A1A-724C-C840-76FE9BC105C6}"/>
                  </a:ext>
                </a:extLst>
              </p14:cNvPr>
              <p14:cNvContentPartPr/>
              <p14:nvPr/>
            </p14:nvContentPartPr>
            <p14:xfrm>
              <a:off x="3107055" y="1995708"/>
              <a:ext cx="283680" cy="30600"/>
            </p14:xfrm>
          </p:contentPart>
        </mc:Choice>
        <mc:Fallback xmlns="">
          <p:pic>
            <p:nvPicPr>
              <p:cNvPr id="4" name="Ink 3">
                <a:extLst>
                  <a:ext uri="{FF2B5EF4-FFF2-40B4-BE49-F238E27FC236}">
                    <a16:creationId xmlns:a16="http://schemas.microsoft.com/office/drawing/2014/main" id="{F3CB0CDB-3A1A-724C-C840-76FE9BC105C6}"/>
                  </a:ext>
                </a:extLst>
              </p:cNvPr>
              <p:cNvPicPr/>
              <p:nvPr/>
            </p:nvPicPr>
            <p:blipFill>
              <a:blip r:embed="rId12"/>
              <a:stretch>
                <a:fillRect/>
              </a:stretch>
            </p:blipFill>
            <p:spPr>
              <a:xfrm>
                <a:off x="3100935" y="1989588"/>
                <a:ext cx="295920" cy="42840"/>
              </a:xfrm>
              <a:prstGeom prst="rect">
                <a:avLst/>
              </a:prstGeom>
            </p:spPr>
          </p:pic>
        </mc:Fallback>
      </mc:AlternateContent>
      <p:sp>
        <p:nvSpPr>
          <p:cNvPr id="10" name="TextBox 9">
            <a:extLst>
              <a:ext uri="{FF2B5EF4-FFF2-40B4-BE49-F238E27FC236}">
                <a16:creationId xmlns:a16="http://schemas.microsoft.com/office/drawing/2014/main" id="{5C42F661-A259-C925-DE5A-A4529B10EC72}"/>
              </a:ext>
            </a:extLst>
          </p:cNvPr>
          <p:cNvSpPr txBox="1"/>
          <p:nvPr/>
        </p:nvSpPr>
        <p:spPr>
          <a:xfrm>
            <a:off x="3589693" y="1831743"/>
            <a:ext cx="8407508" cy="523220"/>
          </a:xfrm>
          <a:prstGeom prst="rect">
            <a:avLst/>
          </a:prstGeom>
          <a:noFill/>
        </p:spPr>
        <p:txBody>
          <a:bodyPr wrap="square" rtlCol="0">
            <a:spAutoFit/>
          </a:bodyPr>
          <a:lstStyle/>
          <a:p>
            <a:r>
              <a:rPr lang="en-US" sz="1400"/>
              <a:t>Can use this to set the style for the figure.  Some options are: “fivethirtyeight”, “ggplot”, “seaborn-notebook”, etc.  There are a lot of seaborn-x styles.   </a:t>
            </a:r>
            <a:endParaRPr lang="en-US" sz="1400" b="1"/>
          </a:p>
        </p:txBody>
      </p:sp>
    </p:spTree>
    <p:extLst>
      <p:ext uri="{BB962C8B-B14F-4D97-AF65-F5344CB8AC3E}">
        <p14:creationId xmlns:p14="http://schemas.microsoft.com/office/powerpoint/2010/main" val="266891237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3778106" y="110268"/>
            <a:ext cx="4970976" cy="461665"/>
          </a:xfrm>
          <a:prstGeom prst="rect">
            <a:avLst/>
          </a:prstGeom>
          <a:noFill/>
        </p:spPr>
        <p:txBody>
          <a:bodyPr wrap="none" rtlCol="0">
            <a:spAutoFit/>
          </a:bodyPr>
          <a:lstStyle/>
          <a:p>
            <a:r>
              <a:rPr lang="en-US" sz="2400" b="1" u="sng"/>
              <a:t>Matplotlib: Animations (subplot way)</a:t>
            </a:r>
            <a:endParaRPr lang="en-US" b="1" u="sng"/>
          </a:p>
        </p:txBody>
      </p:sp>
      <p:sp>
        <p:nvSpPr>
          <p:cNvPr id="3" name="TextBox 2">
            <a:extLst>
              <a:ext uri="{FF2B5EF4-FFF2-40B4-BE49-F238E27FC236}">
                <a16:creationId xmlns:a16="http://schemas.microsoft.com/office/drawing/2014/main" id="{3D51599F-02D1-453E-A4A0-B87FF22709EC}"/>
              </a:ext>
            </a:extLst>
          </p:cNvPr>
          <p:cNvSpPr txBox="1"/>
          <p:nvPr/>
        </p:nvSpPr>
        <p:spPr>
          <a:xfrm>
            <a:off x="327066" y="683380"/>
            <a:ext cx="4945326" cy="338554"/>
          </a:xfrm>
          <a:prstGeom prst="rect">
            <a:avLst/>
          </a:prstGeom>
          <a:noFill/>
        </p:spPr>
        <p:txBody>
          <a:bodyPr wrap="square" rtlCol="0">
            <a:spAutoFit/>
          </a:bodyPr>
          <a:lstStyle/>
          <a:p>
            <a:r>
              <a:rPr lang="en-US" sz="1600"/>
              <a:t>For example, and note I didn’t use the init function….</a:t>
            </a:r>
          </a:p>
        </p:txBody>
      </p:sp>
      <p:pic>
        <p:nvPicPr>
          <p:cNvPr id="5" name="Picture 4">
            <a:extLst>
              <a:ext uri="{FF2B5EF4-FFF2-40B4-BE49-F238E27FC236}">
                <a16:creationId xmlns:a16="http://schemas.microsoft.com/office/drawing/2014/main" id="{AD7594A8-9050-4515-8C69-E78D420F132B}"/>
              </a:ext>
            </a:extLst>
          </p:cNvPr>
          <p:cNvPicPr>
            <a:picLocks noChangeAspect="1"/>
          </p:cNvPicPr>
          <p:nvPr/>
        </p:nvPicPr>
        <p:blipFill>
          <a:blip r:embed="rId3"/>
          <a:stretch>
            <a:fillRect/>
          </a:stretch>
        </p:blipFill>
        <p:spPr>
          <a:xfrm>
            <a:off x="430783" y="1364213"/>
            <a:ext cx="6339668" cy="5333923"/>
          </a:xfrm>
          <a:prstGeom prst="rect">
            <a:avLst/>
          </a:prstGeom>
        </p:spPr>
      </p:pic>
      <p:sp>
        <p:nvSpPr>
          <p:cNvPr id="12" name="TextBox 11">
            <a:extLst>
              <a:ext uri="{FF2B5EF4-FFF2-40B4-BE49-F238E27FC236}">
                <a16:creationId xmlns:a16="http://schemas.microsoft.com/office/drawing/2014/main" id="{3353B104-5411-40E7-B74C-089FFFB309F9}"/>
              </a:ext>
            </a:extLst>
          </p:cNvPr>
          <p:cNvSpPr txBox="1"/>
          <p:nvPr/>
        </p:nvSpPr>
        <p:spPr>
          <a:xfrm>
            <a:off x="7623794" y="5914417"/>
            <a:ext cx="4263406" cy="338554"/>
          </a:xfrm>
          <a:prstGeom prst="rect">
            <a:avLst/>
          </a:prstGeom>
          <a:noFill/>
        </p:spPr>
        <p:txBody>
          <a:bodyPr wrap="square" rtlCol="0">
            <a:spAutoFit/>
          </a:bodyPr>
          <a:lstStyle/>
          <a:p>
            <a:r>
              <a:rPr lang="en-US" sz="1600"/>
              <a:t>Continued on next page,</a:t>
            </a:r>
          </a:p>
        </p:txBody>
      </p:sp>
    </p:spTree>
    <p:extLst>
      <p:ext uri="{BB962C8B-B14F-4D97-AF65-F5344CB8AC3E}">
        <p14:creationId xmlns:p14="http://schemas.microsoft.com/office/powerpoint/2010/main" val="135088443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FE412C-BB83-4010-BCC9-BDD19004B097}"/>
              </a:ext>
            </a:extLst>
          </p:cNvPr>
          <p:cNvSpPr txBox="1"/>
          <p:nvPr/>
        </p:nvSpPr>
        <p:spPr>
          <a:xfrm>
            <a:off x="3749726" y="88383"/>
            <a:ext cx="4566378" cy="461665"/>
          </a:xfrm>
          <a:prstGeom prst="rect">
            <a:avLst/>
          </a:prstGeom>
          <a:noFill/>
        </p:spPr>
        <p:txBody>
          <a:bodyPr wrap="none" rtlCol="0">
            <a:spAutoFit/>
          </a:bodyPr>
          <a:lstStyle/>
          <a:p>
            <a:r>
              <a:rPr lang="en-US" sz="2400" b="1" u="sng"/>
              <a:t>Matplotlib: Animations (axes way)</a:t>
            </a:r>
            <a:endParaRPr lang="en-US" b="1" u="sng"/>
          </a:p>
        </p:txBody>
      </p:sp>
      <p:sp>
        <p:nvSpPr>
          <p:cNvPr id="3" name="TextBox 2">
            <a:extLst>
              <a:ext uri="{FF2B5EF4-FFF2-40B4-BE49-F238E27FC236}">
                <a16:creationId xmlns:a16="http://schemas.microsoft.com/office/drawing/2014/main" id="{3D51599F-02D1-453E-A4A0-B87FF22709EC}"/>
              </a:ext>
            </a:extLst>
          </p:cNvPr>
          <p:cNvSpPr txBox="1"/>
          <p:nvPr/>
        </p:nvSpPr>
        <p:spPr>
          <a:xfrm>
            <a:off x="290860" y="720392"/>
            <a:ext cx="9364417" cy="338554"/>
          </a:xfrm>
          <a:prstGeom prst="rect">
            <a:avLst/>
          </a:prstGeom>
          <a:noFill/>
        </p:spPr>
        <p:txBody>
          <a:bodyPr wrap="square" rtlCol="0">
            <a:spAutoFit/>
          </a:bodyPr>
          <a:lstStyle/>
          <a:p>
            <a:r>
              <a:rPr lang="en-US" sz="1600"/>
              <a:t>Can use matplotlib to create function animations.   Gotta import some more stuff from the libraries first.   </a:t>
            </a:r>
          </a:p>
        </p:txBody>
      </p:sp>
      <p:sp>
        <p:nvSpPr>
          <p:cNvPr id="6" name="TextBox 5">
            <a:extLst>
              <a:ext uri="{FF2B5EF4-FFF2-40B4-BE49-F238E27FC236}">
                <a16:creationId xmlns:a16="http://schemas.microsoft.com/office/drawing/2014/main" id="{E37D0DAE-69F0-443D-9A8A-88405AAC7FBB}"/>
              </a:ext>
            </a:extLst>
          </p:cNvPr>
          <p:cNvSpPr txBox="1"/>
          <p:nvPr/>
        </p:nvSpPr>
        <p:spPr>
          <a:xfrm flipH="1">
            <a:off x="290860" y="1332962"/>
            <a:ext cx="3979583" cy="584775"/>
          </a:xfrm>
          <a:prstGeom prst="rect">
            <a:avLst/>
          </a:prstGeom>
          <a:noFill/>
        </p:spPr>
        <p:txBody>
          <a:bodyPr wrap="square" rtlCol="0">
            <a:spAutoFit/>
          </a:bodyPr>
          <a:lstStyle/>
          <a:p>
            <a:r>
              <a:rPr lang="en-US" sz="1600"/>
              <a:t>from matplotlib import pyplot</a:t>
            </a:r>
          </a:p>
          <a:p>
            <a:r>
              <a:rPr lang="en-US" sz="1600"/>
              <a:t>import matplotlib.animation as animation</a:t>
            </a:r>
          </a:p>
        </p:txBody>
      </p:sp>
      <p:sp>
        <p:nvSpPr>
          <p:cNvPr id="7" name="TextBox 6">
            <a:extLst>
              <a:ext uri="{FF2B5EF4-FFF2-40B4-BE49-F238E27FC236}">
                <a16:creationId xmlns:a16="http://schemas.microsoft.com/office/drawing/2014/main" id="{450116DA-ED6F-42ED-AE74-969ECD69EE5A}"/>
              </a:ext>
            </a:extLst>
          </p:cNvPr>
          <p:cNvSpPr txBox="1"/>
          <p:nvPr/>
        </p:nvSpPr>
        <p:spPr>
          <a:xfrm>
            <a:off x="300920" y="2474061"/>
            <a:ext cx="2685471" cy="584775"/>
          </a:xfrm>
          <a:prstGeom prst="rect">
            <a:avLst/>
          </a:prstGeom>
          <a:noFill/>
        </p:spPr>
        <p:txBody>
          <a:bodyPr wrap="square" rtlCol="0">
            <a:spAutoFit/>
          </a:bodyPr>
          <a:lstStyle/>
          <a:p>
            <a:r>
              <a:rPr lang="en-US" sz="1600"/>
              <a:t>nameoffigure = pyplot.figure()</a:t>
            </a:r>
          </a:p>
          <a:p>
            <a:r>
              <a:rPr lang="en-US" sz="1600"/>
              <a:t>nameofaxes = pyplot.axes()</a:t>
            </a:r>
          </a:p>
        </p:txBody>
      </p:sp>
      <p:sp>
        <p:nvSpPr>
          <p:cNvPr id="4" name="TextBox 3">
            <a:extLst>
              <a:ext uri="{FF2B5EF4-FFF2-40B4-BE49-F238E27FC236}">
                <a16:creationId xmlns:a16="http://schemas.microsoft.com/office/drawing/2014/main" id="{63F27DD5-DEE1-449B-8D97-2D4B36A536F9}"/>
              </a:ext>
            </a:extLst>
          </p:cNvPr>
          <p:cNvSpPr txBox="1"/>
          <p:nvPr/>
        </p:nvSpPr>
        <p:spPr>
          <a:xfrm flipH="1">
            <a:off x="4664384" y="2503150"/>
            <a:ext cx="2205754" cy="523220"/>
          </a:xfrm>
          <a:prstGeom prst="rect">
            <a:avLst/>
          </a:prstGeom>
          <a:noFill/>
        </p:spPr>
        <p:txBody>
          <a:bodyPr wrap="square" rtlCol="0">
            <a:spAutoFit/>
          </a:bodyPr>
          <a:lstStyle/>
          <a:p>
            <a:r>
              <a:rPr lang="en-US" sz="1400">
                <a:solidFill>
                  <a:srgbClr val="0070C0"/>
                </a:solidFill>
              </a:rPr>
              <a:t>Creates a figure and gives it a name.  Same with axes.</a:t>
            </a:r>
          </a:p>
        </p:txBody>
      </p:sp>
      <p:sp>
        <p:nvSpPr>
          <p:cNvPr id="26" name="TextBox 25">
            <a:extLst>
              <a:ext uri="{FF2B5EF4-FFF2-40B4-BE49-F238E27FC236}">
                <a16:creationId xmlns:a16="http://schemas.microsoft.com/office/drawing/2014/main" id="{0FE38ED1-98DE-4FA6-A1E4-08DD94FE446B}"/>
              </a:ext>
            </a:extLst>
          </p:cNvPr>
          <p:cNvSpPr txBox="1"/>
          <p:nvPr/>
        </p:nvSpPr>
        <p:spPr>
          <a:xfrm>
            <a:off x="300920" y="2005439"/>
            <a:ext cx="7571362" cy="338554"/>
          </a:xfrm>
          <a:prstGeom prst="rect">
            <a:avLst/>
          </a:prstGeom>
          <a:noFill/>
        </p:spPr>
        <p:txBody>
          <a:bodyPr wrap="square" rtlCol="0">
            <a:spAutoFit/>
          </a:bodyPr>
          <a:lstStyle/>
          <a:p>
            <a:r>
              <a:rPr lang="en-US" sz="1600"/>
              <a:t>pyplot.rcParams[“animation.ffmpeg_path”] = “path to ffmpeg executable on computer”</a:t>
            </a:r>
          </a:p>
        </p:txBody>
      </p:sp>
      <mc:AlternateContent xmlns:mc="http://schemas.openxmlformats.org/markup-compatibility/2006" xmlns:p14="http://schemas.microsoft.com/office/powerpoint/2010/main">
        <mc:Choice Requires="p14">
          <p:contentPart p14:bwMode="auto" r:id="rId3">
            <p14:nvContentPartPr>
              <p14:cNvPr id="27" name="Ink 26">
                <a:extLst>
                  <a:ext uri="{FF2B5EF4-FFF2-40B4-BE49-F238E27FC236}">
                    <a16:creationId xmlns:a16="http://schemas.microsoft.com/office/drawing/2014/main" id="{F4782DE0-3088-4FBE-A4F5-AF9CA3B249D6}"/>
                  </a:ext>
                </a:extLst>
              </p14:cNvPr>
              <p14:cNvContentPartPr/>
              <p14:nvPr/>
            </p14:nvContentPartPr>
            <p14:xfrm>
              <a:off x="4982788" y="1569950"/>
              <a:ext cx="707400" cy="461666"/>
            </p14:xfrm>
          </p:contentPart>
        </mc:Choice>
        <mc:Fallback xmlns="">
          <p:pic>
            <p:nvPicPr>
              <p:cNvPr id="27" name="Ink 26">
                <a:extLst>
                  <a:ext uri="{FF2B5EF4-FFF2-40B4-BE49-F238E27FC236}">
                    <a16:creationId xmlns:a16="http://schemas.microsoft.com/office/drawing/2014/main" id="{F4782DE0-3088-4FBE-A4F5-AF9CA3B249D6}"/>
                  </a:ext>
                </a:extLst>
              </p:cNvPr>
              <p:cNvPicPr/>
              <p:nvPr/>
            </p:nvPicPr>
            <p:blipFill>
              <a:blip r:embed="rId4"/>
              <a:stretch>
                <a:fillRect/>
              </a:stretch>
            </p:blipFill>
            <p:spPr>
              <a:xfrm>
                <a:off x="4973788" y="1560954"/>
                <a:ext cx="725040" cy="479298"/>
              </a:xfrm>
              <a:prstGeom prst="rect">
                <a:avLst/>
              </a:prstGeom>
            </p:spPr>
          </p:pic>
        </mc:Fallback>
      </mc:AlternateContent>
      <p:sp>
        <p:nvSpPr>
          <p:cNvPr id="28" name="TextBox 27">
            <a:extLst>
              <a:ext uri="{FF2B5EF4-FFF2-40B4-BE49-F238E27FC236}">
                <a16:creationId xmlns:a16="http://schemas.microsoft.com/office/drawing/2014/main" id="{D38F6405-1E36-4BE2-81B5-F3505F604BE1}"/>
              </a:ext>
            </a:extLst>
          </p:cNvPr>
          <p:cNvSpPr txBox="1"/>
          <p:nvPr/>
        </p:nvSpPr>
        <p:spPr>
          <a:xfrm>
            <a:off x="5767261" y="1384193"/>
            <a:ext cx="5016498" cy="307777"/>
          </a:xfrm>
          <a:prstGeom prst="rect">
            <a:avLst/>
          </a:prstGeom>
          <a:noFill/>
        </p:spPr>
        <p:txBody>
          <a:bodyPr wrap="square" rtlCol="0">
            <a:spAutoFit/>
          </a:bodyPr>
          <a:lstStyle/>
          <a:p>
            <a:r>
              <a:rPr lang="en-US" sz="1400">
                <a:solidFill>
                  <a:srgbClr val="0070C0"/>
                </a:solidFill>
              </a:rPr>
              <a:t>Apparently have to tell python where the ffmpeg thing is.</a:t>
            </a:r>
          </a:p>
        </p:txBody>
      </p:sp>
      <p:sp>
        <p:nvSpPr>
          <p:cNvPr id="23" name="TextBox 22">
            <a:extLst>
              <a:ext uri="{FF2B5EF4-FFF2-40B4-BE49-F238E27FC236}">
                <a16:creationId xmlns:a16="http://schemas.microsoft.com/office/drawing/2014/main" id="{0F2D48C9-82D6-4E09-B0C5-DA3030599C02}"/>
              </a:ext>
            </a:extLst>
          </p:cNvPr>
          <p:cNvSpPr txBox="1"/>
          <p:nvPr/>
        </p:nvSpPr>
        <p:spPr>
          <a:xfrm>
            <a:off x="300920" y="5579800"/>
            <a:ext cx="4258218" cy="338554"/>
          </a:xfrm>
          <a:prstGeom prst="rect">
            <a:avLst/>
          </a:prstGeom>
          <a:noFill/>
        </p:spPr>
        <p:txBody>
          <a:bodyPr wrap="square" rtlCol="0">
            <a:spAutoFit/>
          </a:bodyPr>
          <a:lstStyle/>
          <a:p>
            <a:r>
              <a:rPr lang="en-US" sz="1600"/>
              <a:t>writervideo = animation.FFmpegWriter(fps = #)</a:t>
            </a:r>
          </a:p>
        </p:txBody>
      </p:sp>
      <p:sp>
        <p:nvSpPr>
          <p:cNvPr id="24" name="TextBox 23">
            <a:extLst>
              <a:ext uri="{FF2B5EF4-FFF2-40B4-BE49-F238E27FC236}">
                <a16:creationId xmlns:a16="http://schemas.microsoft.com/office/drawing/2014/main" id="{43B5E093-07BB-43E9-AAD7-DE1CA89B79B1}"/>
              </a:ext>
            </a:extLst>
          </p:cNvPr>
          <p:cNvSpPr txBox="1"/>
          <p:nvPr/>
        </p:nvSpPr>
        <p:spPr>
          <a:xfrm>
            <a:off x="300920" y="6304440"/>
            <a:ext cx="1335366" cy="338554"/>
          </a:xfrm>
          <a:prstGeom prst="rect">
            <a:avLst/>
          </a:prstGeom>
          <a:noFill/>
        </p:spPr>
        <p:txBody>
          <a:bodyPr wrap="square" rtlCol="0">
            <a:spAutoFit/>
          </a:bodyPr>
          <a:lstStyle/>
          <a:p>
            <a:r>
              <a:rPr lang="en-US" sz="1600"/>
              <a:t>pyplot.show()</a:t>
            </a:r>
          </a:p>
        </p:txBody>
      </p:sp>
      <p:sp>
        <p:nvSpPr>
          <p:cNvPr id="29" name="TextBox 28">
            <a:extLst>
              <a:ext uri="{FF2B5EF4-FFF2-40B4-BE49-F238E27FC236}">
                <a16:creationId xmlns:a16="http://schemas.microsoft.com/office/drawing/2014/main" id="{DC46B7A5-C847-4964-AD2E-3C2A8070754F}"/>
              </a:ext>
            </a:extLst>
          </p:cNvPr>
          <p:cNvSpPr txBox="1"/>
          <p:nvPr/>
        </p:nvSpPr>
        <p:spPr>
          <a:xfrm>
            <a:off x="300920" y="5942310"/>
            <a:ext cx="5731995" cy="338554"/>
          </a:xfrm>
          <a:prstGeom prst="rect">
            <a:avLst/>
          </a:prstGeom>
          <a:noFill/>
        </p:spPr>
        <p:txBody>
          <a:bodyPr wrap="square" rtlCol="0">
            <a:spAutoFit/>
          </a:bodyPr>
          <a:lstStyle/>
          <a:p>
            <a:r>
              <a:rPr lang="en-US" sz="1600"/>
              <a:t>nameofanimation.save(“nameoffile.mp4”, writer = writervideo)</a:t>
            </a:r>
            <a:endParaRPr lang="en-US"/>
          </a:p>
        </p:txBody>
      </p:sp>
      <mc:AlternateContent xmlns:mc="http://schemas.openxmlformats.org/markup-compatibility/2006" xmlns:p14="http://schemas.microsoft.com/office/powerpoint/2010/main">
        <mc:Choice Requires="p14">
          <p:contentPart p14:bwMode="auto" r:id="rId5">
            <p14:nvContentPartPr>
              <p14:cNvPr id="30" name="Ink 29">
                <a:extLst>
                  <a:ext uri="{FF2B5EF4-FFF2-40B4-BE49-F238E27FC236}">
                    <a16:creationId xmlns:a16="http://schemas.microsoft.com/office/drawing/2014/main" id="{015A4BCF-8903-4641-91B2-20E9E465F395}"/>
                  </a:ext>
                </a:extLst>
              </p14:cNvPr>
              <p14:cNvContentPartPr/>
              <p14:nvPr/>
            </p14:nvContentPartPr>
            <p14:xfrm rot="10347593">
              <a:off x="4488313" y="5589661"/>
              <a:ext cx="1652647" cy="380327"/>
            </p14:xfrm>
          </p:contentPart>
        </mc:Choice>
        <mc:Fallback xmlns="">
          <p:pic>
            <p:nvPicPr>
              <p:cNvPr id="30" name="Ink 29">
                <a:extLst>
                  <a:ext uri="{FF2B5EF4-FFF2-40B4-BE49-F238E27FC236}">
                    <a16:creationId xmlns:a16="http://schemas.microsoft.com/office/drawing/2014/main" id="{015A4BCF-8903-4641-91B2-20E9E465F395}"/>
                  </a:ext>
                </a:extLst>
              </p:cNvPr>
              <p:cNvPicPr/>
              <p:nvPr/>
            </p:nvPicPr>
            <p:blipFill>
              <a:blip r:embed="rId6"/>
              <a:stretch>
                <a:fillRect/>
              </a:stretch>
            </p:blipFill>
            <p:spPr>
              <a:xfrm rot="10347593">
                <a:off x="4479308" y="5580623"/>
                <a:ext cx="1670297" cy="398042"/>
              </a:xfrm>
              <a:prstGeom prst="rect">
                <a:avLst/>
              </a:prstGeom>
            </p:spPr>
          </p:pic>
        </mc:Fallback>
      </mc:AlternateContent>
      <p:sp>
        <p:nvSpPr>
          <p:cNvPr id="31" name="TextBox 30">
            <a:extLst>
              <a:ext uri="{FF2B5EF4-FFF2-40B4-BE49-F238E27FC236}">
                <a16:creationId xmlns:a16="http://schemas.microsoft.com/office/drawing/2014/main" id="{07D4B0EE-CCE2-4E5B-9233-35E13CBB26DE}"/>
              </a:ext>
            </a:extLst>
          </p:cNvPr>
          <p:cNvSpPr txBox="1"/>
          <p:nvPr/>
        </p:nvSpPr>
        <p:spPr>
          <a:xfrm>
            <a:off x="6285845" y="5640644"/>
            <a:ext cx="5387346" cy="523220"/>
          </a:xfrm>
          <a:prstGeom prst="rect">
            <a:avLst/>
          </a:prstGeom>
          <a:noFill/>
        </p:spPr>
        <p:txBody>
          <a:bodyPr wrap="square" rtlCol="0">
            <a:spAutoFit/>
          </a:bodyPr>
          <a:lstStyle/>
          <a:p>
            <a:r>
              <a:rPr lang="en-US" sz="1400">
                <a:solidFill>
                  <a:srgbClr val="0070C0"/>
                </a:solidFill>
              </a:rPr>
              <a:t>So this seems to be frames per second.  Seems to override the ‘interval’ argument above</a:t>
            </a:r>
          </a:p>
        </p:txBody>
      </p:sp>
      <p:sp>
        <p:nvSpPr>
          <p:cNvPr id="64" name="TextBox 63">
            <a:extLst>
              <a:ext uri="{FF2B5EF4-FFF2-40B4-BE49-F238E27FC236}">
                <a16:creationId xmlns:a16="http://schemas.microsoft.com/office/drawing/2014/main" id="{61EE9434-DF52-49CC-90F4-5652822B04EE}"/>
              </a:ext>
            </a:extLst>
          </p:cNvPr>
          <p:cNvSpPr txBox="1"/>
          <p:nvPr/>
        </p:nvSpPr>
        <p:spPr>
          <a:xfrm>
            <a:off x="300920" y="5192968"/>
            <a:ext cx="8091510" cy="338554"/>
          </a:xfrm>
          <a:prstGeom prst="rect">
            <a:avLst/>
          </a:prstGeom>
          <a:noFill/>
        </p:spPr>
        <p:txBody>
          <a:bodyPr wrap="none" rtlCol="0">
            <a:spAutoFit/>
          </a:bodyPr>
          <a:lstStyle/>
          <a:p>
            <a:r>
              <a:rPr lang="en-US" sz="1600"/>
              <a:t>nameofanimation = animation.FuncAnimation(nameoffigure, animate, frames = #, interval = #)</a:t>
            </a:r>
          </a:p>
        </p:txBody>
      </p:sp>
      <p:sp>
        <p:nvSpPr>
          <p:cNvPr id="65" name="TextBox 64">
            <a:extLst>
              <a:ext uri="{FF2B5EF4-FFF2-40B4-BE49-F238E27FC236}">
                <a16:creationId xmlns:a16="http://schemas.microsoft.com/office/drawing/2014/main" id="{54AD3384-F60B-435D-BFF2-00E8FAA75ACA}"/>
              </a:ext>
            </a:extLst>
          </p:cNvPr>
          <p:cNvSpPr txBox="1"/>
          <p:nvPr/>
        </p:nvSpPr>
        <p:spPr>
          <a:xfrm>
            <a:off x="8609380" y="4516200"/>
            <a:ext cx="1845968" cy="738664"/>
          </a:xfrm>
          <a:prstGeom prst="rect">
            <a:avLst/>
          </a:prstGeom>
          <a:noFill/>
        </p:spPr>
        <p:txBody>
          <a:bodyPr wrap="square" rtlCol="0">
            <a:spAutoFit/>
          </a:bodyPr>
          <a:lstStyle/>
          <a:p>
            <a:r>
              <a:rPr lang="en-US" sz="1400">
                <a:solidFill>
                  <a:srgbClr val="0070C0"/>
                </a:solidFill>
              </a:rPr>
              <a:t>Evidently, the lapse between frames, in milliseconds.  </a:t>
            </a:r>
            <a:endParaRPr lang="en-US">
              <a:solidFill>
                <a:srgbClr val="0070C0"/>
              </a:solidFill>
            </a:endParaRPr>
          </a:p>
        </p:txBody>
      </p:sp>
      <p:sp>
        <p:nvSpPr>
          <p:cNvPr id="67" name="TextBox 66">
            <a:extLst>
              <a:ext uri="{FF2B5EF4-FFF2-40B4-BE49-F238E27FC236}">
                <a16:creationId xmlns:a16="http://schemas.microsoft.com/office/drawing/2014/main" id="{302B3AEB-9778-4CC7-A94D-778ADBDA365C}"/>
              </a:ext>
            </a:extLst>
          </p:cNvPr>
          <p:cNvSpPr txBox="1"/>
          <p:nvPr/>
        </p:nvSpPr>
        <p:spPr>
          <a:xfrm flipH="1">
            <a:off x="6096000" y="4459351"/>
            <a:ext cx="1959219" cy="523220"/>
          </a:xfrm>
          <a:prstGeom prst="rect">
            <a:avLst/>
          </a:prstGeom>
          <a:noFill/>
        </p:spPr>
        <p:txBody>
          <a:bodyPr wrap="square" rtlCol="0">
            <a:spAutoFit/>
          </a:bodyPr>
          <a:lstStyle/>
          <a:p>
            <a:r>
              <a:rPr lang="en-US" sz="1400">
                <a:solidFill>
                  <a:srgbClr val="0070C0"/>
                </a:solidFill>
              </a:rPr>
              <a:t>Seems to be number of frames it will execute.  </a:t>
            </a:r>
          </a:p>
        </p:txBody>
      </p:sp>
      <mc:AlternateContent xmlns:mc="http://schemas.openxmlformats.org/markup-compatibility/2006" xmlns:p14="http://schemas.microsoft.com/office/powerpoint/2010/main">
        <mc:Choice Requires="p14">
          <p:contentPart p14:bwMode="auto" r:id="rId7">
            <p14:nvContentPartPr>
              <p14:cNvPr id="68" name="Ink 67">
                <a:extLst>
                  <a:ext uri="{FF2B5EF4-FFF2-40B4-BE49-F238E27FC236}">
                    <a16:creationId xmlns:a16="http://schemas.microsoft.com/office/drawing/2014/main" id="{2FCB51FC-1570-4CB2-ABE1-8D2B523ED7B4}"/>
                  </a:ext>
                </a:extLst>
              </p14:cNvPr>
              <p14:cNvContentPartPr/>
              <p14:nvPr/>
            </p14:nvContentPartPr>
            <p14:xfrm>
              <a:off x="6599714" y="4983948"/>
              <a:ext cx="143519" cy="270916"/>
            </p14:xfrm>
          </p:contentPart>
        </mc:Choice>
        <mc:Fallback xmlns="">
          <p:pic>
            <p:nvPicPr>
              <p:cNvPr id="68" name="Ink 67">
                <a:extLst>
                  <a:ext uri="{FF2B5EF4-FFF2-40B4-BE49-F238E27FC236}">
                    <a16:creationId xmlns:a16="http://schemas.microsoft.com/office/drawing/2014/main" id="{2FCB51FC-1570-4CB2-ABE1-8D2B523ED7B4}"/>
                  </a:ext>
                </a:extLst>
              </p:cNvPr>
              <p:cNvPicPr/>
              <p:nvPr/>
            </p:nvPicPr>
            <p:blipFill>
              <a:blip r:embed="rId8"/>
              <a:stretch>
                <a:fillRect/>
              </a:stretch>
            </p:blipFill>
            <p:spPr>
              <a:xfrm>
                <a:off x="6590722" y="4974965"/>
                <a:ext cx="161144" cy="288522"/>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9" name="Ink 68">
                <a:extLst>
                  <a:ext uri="{FF2B5EF4-FFF2-40B4-BE49-F238E27FC236}">
                    <a16:creationId xmlns:a16="http://schemas.microsoft.com/office/drawing/2014/main" id="{A525AE77-D39D-4DCB-B1EB-0A0A7B37430B}"/>
                  </a:ext>
                </a:extLst>
              </p14:cNvPr>
              <p14:cNvContentPartPr/>
              <p14:nvPr/>
            </p14:nvContentPartPr>
            <p14:xfrm>
              <a:off x="5583073" y="4927252"/>
              <a:ext cx="195480" cy="313861"/>
            </p14:xfrm>
          </p:contentPart>
        </mc:Choice>
        <mc:Fallback xmlns="">
          <p:pic>
            <p:nvPicPr>
              <p:cNvPr id="69" name="Ink 68">
                <a:extLst>
                  <a:ext uri="{FF2B5EF4-FFF2-40B4-BE49-F238E27FC236}">
                    <a16:creationId xmlns:a16="http://schemas.microsoft.com/office/drawing/2014/main" id="{A525AE77-D39D-4DCB-B1EB-0A0A7B37430B}"/>
                  </a:ext>
                </a:extLst>
              </p:cNvPr>
              <p:cNvPicPr/>
              <p:nvPr/>
            </p:nvPicPr>
            <p:blipFill>
              <a:blip r:embed="rId10"/>
              <a:stretch>
                <a:fillRect/>
              </a:stretch>
            </p:blipFill>
            <p:spPr>
              <a:xfrm>
                <a:off x="5574073" y="4918254"/>
                <a:ext cx="213120" cy="331498"/>
              </a:xfrm>
              <a:prstGeom prst="rect">
                <a:avLst/>
              </a:prstGeom>
            </p:spPr>
          </p:pic>
        </mc:Fallback>
      </mc:AlternateContent>
      <p:sp>
        <p:nvSpPr>
          <p:cNvPr id="71" name="TextBox 70">
            <a:extLst>
              <a:ext uri="{FF2B5EF4-FFF2-40B4-BE49-F238E27FC236}">
                <a16:creationId xmlns:a16="http://schemas.microsoft.com/office/drawing/2014/main" id="{E8C94B0E-4AB6-4BEC-A8AE-A1C356E33765}"/>
              </a:ext>
            </a:extLst>
          </p:cNvPr>
          <p:cNvSpPr txBox="1"/>
          <p:nvPr/>
        </p:nvSpPr>
        <p:spPr>
          <a:xfrm>
            <a:off x="3549780" y="4624372"/>
            <a:ext cx="1928189" cy="523220"/>
          </a:xfrm>
          <a:prstGeom prst="rect">
            <a:avLst/>
          </a:prstGeom>
          <a:noFill/>
        </p:spPr>
        <p:txBody>
          <a:bodyPr wrap="square" rtlCol="0">
            <a:spAutoFit/>
          </a:bodyPr>
          <a:lstStyle/>
          <a:p>
            <a:r>
              <a:rPr lang="en-US" sz="1400">
                <a:solidFill>
                  <a:srgbClr val="0070C0"/>
                </a:solidFill>
              </a:rPr>
              <a:t>This is the name of the  animate function above </a:t>
            </a:r>
          </a:p>
        </p:txBody>
      </p:sp>
      <mc:AlternateContent xmlns:mc="http://schemas.openxmlformats.org/markup-compatibility/2006" xmlns:p14="http://schemas.microsoft.com/office/powerpoint/2010/main">
        <mc:Choice Requires="p14">
          <p:contentPart p14:bwMode="auto" r:id="rId11">
            <p14:nvContentPartPr>
              <p14:cNvPr id="73" name="Ink 72">
                <a:extLst>
                  <a:ext uri="{FF2B5EF4-FFF2-40B4-BE49-F238E27FC236}">
                    <a16:creationId xmlns:a16="http://schemas.microsoft.com/office/drawing/2014/main" id="{D43B1EB5-809A-484B-9A90-FAF59B1E3DE9}"/>
                  </a:ext>
                </a:extLst>
              </p14:cNvPr>
              <p14:cNvContentPartPr/>
              <p14:nvPr/>
            </p14:nvContentPartPr>
            <p14:xfrm>
              <a:off x="7625062" y="4872112"/>
              <a:ext cx="875880" cy="369001"/>
            </p14:xfrm>
          </p:contentPart>
        </mc:Choice>
        <mc:Fallback xmlns="">
          <p:pic>
            <p:nvPicPr>
              <p:cNvPr id="73" name="Ink 72">
                <a:extLst>
                  <a:ext uri="{FF2B5EF4-FFF2-40B4-BE49-F238E27FC236}">
                    <a16:creationId xmlns:a16="http://schemas.microsoft.com/office/drawing/2014/main" id="{D43B1EB5-809A-484B-9A90-FAF59B1E3DE9}"/>
                  </a:ext>
                </a:extLst>
              </p:cNvPr>
              <p:cNvPicPr/>
              <p:nvPr/>
            </p:nvPicPr>
            <p:blipFill>
              <a:blip r:embed="rId12"/>
              <a:stretch>
                <a:fillRect/>
              </a:stretch>
            </p:blipFill>
            <p:spPr>
              <a:xfrm>
                <a:off x="7616062" y="4863121"/>
                <a:ext cx="893520" cy="386624"/>
              </a:xfrm>
              <a:prstGeom prst="rect">
                <a:avLst/>
              </a:prstGeom>
            </p:spPr>
          </p:pic>
        </mc:Fallback>
      </mc:AlternateContent>
      <p:sp>
        <p:nvSpPr>
          <p:cNvPr id="75" name="TextBox 74">
            <a:extLst>
              <a:ext uri="{FF2B5EF4-FFF2-40B4-BE49-F238E27FC236}">
                <a16:creationId xmlns:a16="http://schemas.microsoft.com/office/drawing/2014/main" id="{4CA3A984-0CB7-483B-9C7B-191A51082371}"/>
              </a:ext>
            </a:extLst>
          </p:cNvPr>
          <p:cNvSpPr txBox="1"/>
          <p:nvPr/>
        </p:nvSpPr>
        <p:spPr>
          <a:xfrm>
            <a:off x="300919" y="3240780"/>
            <a:ext cx="4553183" cy="1077218"/>
          </a:xfrm>
          <a:prstGeom prst="rect">
            <a:avLst/>
          </a:prstGeom>
          <a:noFill/>
        </p:spPr>
        <p:txBody>
          <a:bodyPr wrap="square" rtlCol="0">
            <a:spAutoFit/>
          </a:bodyPr>
          <a:lstStyle/>
          <a:p>
            <a:r>
              <a:rPr lang="en-US" sz="1600"/>
              <a:t>def animate(t):</a:t>
            </a:r>
          </a:p>
          <a:p>
            <a:r>
              <a:rPr lang="en-US" sz="1600"/>
              <a:t>    nameofaxes.clear()</a:t>
            </a:r>
          </a:p>
          <a:p>
            <a:r>
              <a:rPr lang="en-US" sz="1600"/>
              <a:t>    nameofaxes.othercommands     </a:t>
            </a:r>
          </a:p>
          <a:p>
            <a:r>
              <a:rPr lang="en-US" sz="1600"/>
              <a:t>    nameofaxes.typeofplot(domain(t), range(t), etc.)</a:t>
            </a:r>
          </a:p>
        </p:txBody>
      </p:sp>
      <p:sp>
        <p:nvSpPr>
          <p:cNvPr id="76" name="TextBox 75">
            <a:extLst>
              <a:ext uri="{FF2B5EF4-FFF2-40B4-BE49-F238E27FC236}">
                <a16:creationId xmlns:a16="http://schemas.microsoft.com/office/drawing/2014/main" id="{562F83E2-87E6-47B0-843F-3484AD962467}"/>
              </a:ext>
            </a:extLst>
          </p:cNvPr>
          <p:cNvSpPr txBox="1"/>
          <p:nvPr/>
        </p:nvSpPr>
        <p:spPr>
          <a:xfrm>
            <a:off x="5122638" y="3308094"/>
            <a:ext cx="6768443" cy="954107"/>
          </a:xfrm>
          <a:prstGeom prst="rect">
            <a:avLst/>
          </a:prstGeom>
          <a:noFill/>
        </p:spPr>
        <p:txBody>
          <a:bodyPr wrap="square" rtlCol="0">
            <a:spAutoFit/>
          </a:bodyPr>
          <a:lstStyle/>
          <a:p>
            <a:r>
              <a:rPr lang="en-US" sz="1400">
                <a:solidFill>
                  <a:srgbClr val="0070C0"/>
                </a:solidFill>
              </a:rPr>
              <a:t>animate contains the instructions that will be executed every time it’s called.  If we want to redraw the data each time, then we have to clear the previous plot first – unfortunately, it clears </a:t>
            </a:r>
            <a:r>
              <a:rPr lang="en-US" sz="1400" i="1">
                <a:solidFill>
                  <a:srgbClr val="0070C0"/>
                </a:solidFill>
              </a:rPr>
              <a:t>everything</a:t>
            </a:r>
            <a:r>
              <a:rPr lang="en-US" sz="1400">
                <a:solidFill>
                  <a:srgbClr val="0070C0"/>
                </a:solidFill>
              </a:rPr>
              <a:t> about the plot, not just the data.  And then the rest contains instructions on type of plot, domain, range, axis labels, titles, etc.  </a:t>
            </a:r>
            <a:endParaRPr lang="en-US">
              <a:solidFill>
                <a:srgbClr val="0070C0"/>
              </a:solidFill>
            </a:endParaRPr>
          </a:p>
        </p:txBody>
      </p:sp>
      <mc:AlternateContent xmlns:mc="http://schemas.openxmlformats.org/markup-compatibility/2006" xmlns:p14="http://schemas.microsoft.com/office/powerpoint/2010/main">
        <mc:Choice Requires="p14">
          <p:contentPart p14:bwMode="auto" r:id="rId13">
            <p14:nvContentPartPr>
              <p14:cNvPr id="77" name="Ink 76">
                <a:extLst>
                  <a:ext uri="{FF2B5EF4-FFF2-40B4-BE49-F238E27FC236}">
                    <a16:creationId xmlns:a16="http://schemas.microsoft.com/office/drawing/2014/main" id="{2E0FDCE5-5D7D-4162-A509-35141DB50E1F}"/>
                  </a:ext>
                </a:extLst>
              </p14:cNvPr>
              <p14:cNvContentPartPr/>
              <p14:nvPr/>
            </p14:nvContentPartPr>
            <p14:xfrm>
              <a:off x="3653813" y="3553197"/>
              <a:ext cx="1083668" cy="45719"/>
            </p14:xfrm>
          </p:contentPart>
        </mc:Choice>
        <mc:Fallback xmlns="">
          <p:pic>
            <p:nvPicPr>
              <p:cNvPr id="77" name="Ink 76">
                <a:extLst>
                  <a:ext uri="{FF2B5EF4-FFF2-40B4-BE49-F238E27FC236}">
                    <a16:creationId xmlns:a16="http://schemas.microsoft.com/office/drawing/2014/main" id="{2E0FDCE5-5D7D-4162-A509-35141DB50E1F}"/>
                  </a:ext>
                </a:extLst>
              </p:cNvPr>
              <p:cNvPicPr/>
              <p:nvPr/>
            </p:nvPicPr>
            <p:blipFill>
              <a:blip r:embed="rId14"/>
              <a:stretch>
                <a:fillRect/>
              </a:stretch>
            </p:blipFill>
            <p:spPr>
              <a:xfrm>
                <a:off x="3644815" y="3544268"/>
                <a:ext cx="1101303" cy="63221"/>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Ink 9">
                <a:extLst>
                  <a:ext uri="{FF2B5EF4-FFF2-40B4-BE49-F238E27FC236}">
                    <a16:creationId xmlns:a16="http://schemas.microsoft.com/office/drawing/2014/main" id="{C5117518-0EB6-4141-BA99-CFFE2707A11C}"/>
                  </a:ext>
                </a:extLst>
              </p14:cNvPr>
              <p14:cNvContentPartPr/>
              <p14:nvPr/>
            </p14:nvContentPartPr>
            <p14:xfrm>
              <a:off x="3043178" y="2645572"/>
              <a:ext cx="1567800" cy="254520"/>
            </p14:xfrm>
          </p:contentPart>
        </mc:Choice>
        <mc:Fallback xmlns="">
          <p:pic>
            <p:nvPicPr>
              <p:cNvPr id="10" name="Ink 9">
                <a:extLst>
                  <a:ext uri="{FF2B5EF4-FFF2-40B4-BE49-F238E27FC236}">
                    <a16:creationId xmlns:a16="http://schemas.microsoft.com/office/drawing/2014/main" id="{C5117518-0EB6-4141-BA99-CFFE2707A11C}"/>
                  </a:ext>
                </a:extLst>
              </p:cNvPr>
              <p:cNvPicPr/>
              <p:nvPr/>
            </p:nvPicPr>
            <p:blipFill>
              <a:blip r:embed="rId16"/>
              <a:stretch>
                <a:fillRect/>
              </a:stretch>
            </p:blipFill>
            <p:spPr>
              <a:xfrm>
                <a:off x="3034180" y="2636585"/>
                <a:ext cx="1585436" cy="272135"/>
              </a:xfrm>
              <a:prstGeom prst="rect">
                <a:avLst/>
              </a:prstGeom>
            </p:spPr>
          </p:pic>
        </mc:Fallback>
      </mc:AlternateContent>
    </p:spTree>
    <p:extLst>
      <p:ext uri="{BB962C8B-B14F-4D97-AF65-F5344CB8AC3E}">
        <p14:creationId xmlns:p14="http://schemas.microsoft.com/office/powerpoint/2010/main" val="205333857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9FF0876-164E-442B-9B99-2C547C2A0238}"/>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4" name="TextBox 3">
            <a:extLst>
              <a:ext uri="{FF2B5EF4-FFF2-40B4-BE49-F238E27FC236}">
                <a16:creationId xmlns:a16="http://schemas.microsoft.com/office/drawing/2014/main" id="{1F62766F-5DD0-4A16-B412-AB8E10FE3C0F}"/>
              </a:ext>
            </a:extLst>
          </p:cNvPr>
          <p:cNvSpPr txBox="1"/>
          <p:nvPr/>
        </p:nvSpPr>
        <p:spPr>
          <a:xfrm>
            <a:off x="469509" y="847848"/>
            <a:ext cx="11240709" cy="1323439"/>
          </a:xfrm>
          <a:prstGeom prst="rect">
            <a:avLst/>
          </a:prstGeom>
          <a:noFill/>
        </p:spPr>
        <p:txBody>
          <a:bodyPr wrap="square" rtlCol="0">
            <a:spAutoFit/>
          </a:bodyPr>
          <a:lstStyle/>
          <a:p>
            <a:r>
              <a:rPr lang="en-US" sz="1600"/>
              <a:t>Now let’s look at a module called Seaborn.  It’s used for plotting probability/statistics stuff.  Should already be installed on Anaconda.  It runs on top of pyplot, so have to: </a:t>
            </a:r>
          </a:p>
          <a:p>
            <a:endParaRPr lang="en-US" sz="1600"/>
          </a:p>
          <a:p>
            <a:r>
              <a:rPr lang="en-US" sz="1600" b="1"/>
              <a:t>from matplotlib import pyplot</a:t>
            </a:r>
          </a:p>
          <a:p>
            <a:r>
              <a:rPr lang="en-US" sz="1600" b="1"/>
              <a:t>import seaborn</a:t>
            </a:r>
          </a:p>
        </p:txBody>
      </p:sp>
      <p:sp>
        <p:nvSpPr>
          <p:cNvPr id="12" name="TextBox 11">
            <a:extLst>
              <a:ext uri="{FF2B5EF4-FFF2-40B4-BE49-F238E27FC236}">
                <a16:creationId xmlns:a16="http://schemas.microsoft.com/office/drawing/2014/main" id="{9F76F061-3E2D-E8A5-5A01-BED0560C898E}"/>
              </a:ext>
            </a:extLst>
          </p:cNvPr>
          <p:cNvSpPr txBox="1"/>
          <p:nvPr/>
        </p:nvSpPr>
        <p:spPr>
          <a:xfrm>
            <a:off x="469510" y="2448761"/>
            <a:ext cx="3660038" cy="1169551"/>
          </a:xfrm>
          <a:prstGeom prst="rect">
            <a:avLst/>
          </a:prstGeom>
          <a:noFill/>
        </p:spPr>
        <p:txBody>
          <a:bodyPr wrap="square" rtlCol="0">
            <a:spAutoFit/>
          </a:bodyPr>
          <a:lstStyle/>
          <a:p>
            <a:r>
              <a:rPr lang="en-US" sz="1400"/>
              <a:t>Looks like seaborn is kind of automatically configured to work with Pandas.  And there are some practice sets automatically included in seaborn.  You can view these via (there’s more – including the titanic dataset):</a:t>
            </a:r>
          </a:p>
        </p:txBody>
      </p:sp>
      <p:pic>
        <p:nvPicPr>
          <p:cNvPr id="21" name="Picture 20">
            <a:extLst>
              <a:ext uri="{FF2B5EF4-FFF2-40B4-BE49-F238E27FC236}">
                <a16:creationId xmlns:a16="http://schemas.microsoft.com/office/drawing/2014/main" id="{80229688-269B-8BEB-27A8-339D58CCA2D1}"/>
              </a:ext>
            </a:extLst>
          </p:cNvPr>
          <p:cNvPicPr>
            <a:picLocks noChangeAspect="1"/>
          </p:cNvPicPr>
          <p:nvPr/>
        </p:nvPicPr>
        <p:blipFill>
          <a:blip r:embed="rId3"/>
          <a:stretch>
            <a:fillRect/>
          </a:stretch>
        </p:blipFill>
        <p:spPr>
          <a:xfrm>
            <a:off x="548167" y="3781076"/>
            <a:ext cx="3011109" cy="2771589"/>
          </a:xfrm>
          <a:prstGeom prst="rect">
            <a:avLst/>
          </a:prstGeom>
        </p:spPr>
      </p:pic>
      <p:sp>
        <p:nvSpPr>
          <p:cNvPr id="22" name="TextBox 21">
            <a:extLst>
              <a:ext uri="{FF2B5EF4-FFF2-40B4-BE49-F238E27FC236}">
                <a16:creationId xmlns:a16="http://schemas.microsoft.com/office/drawing/2014/main" id="{CE25D89B-9B6B-4F44-80DB-6358909B9762}"/>
              </a:ext>
            </a:extLst>
          </p:cNvPr>
          <p:cNvSpPr txBox="1"/>
          <p:nvPr/>
        </p:nvSpPr>
        <p:spPr>
          <a:xfrm>
            <a:off x="4778155" y="2443847"/>
            <a:ext cx="3660038" cy="307777"/>
          </a:xfrm>
          <a:prstGeom prst="rect">
            <a:avLst/>
          </a:prstGeom>
          <a:noFill/>
        </p:spPr>
        <p:txBody>
          <a:bodyPr wrap="square" rtlCol="0">
            <a:spAutoFit/>
          </a:bodyPr>
          <a:lstStyle/>
          <a:p>
            <a:r>
              <a:rPr lang="en-US" sz="1400"/>
              <a:t>and you can load a dataset via, say:</a:t>
            </a:r>
          </a:p>
        </p:txBody>
      </p:sp>
      <p:pic>
        <p:nvPicPr>
          <p:cNvPr id="23" name="Picture 22">
            <a:extLst>
              <a:ext uri="{FF2B5EF4-FFF2-40B4-BE49-F238E27FC236}">
                <a16:creationId xmlns:a16="http://schemas.microsoft.com/office/drawing/2014/main" id="{5A147DE3-0492-F36E-B3A1-261F05488BC9}"/>
              </a:ext>
            </a:extLst>
          </p:cNvPr>
          <p:cNvPicPr>
            <a:picLocks noChangeAspect="1"/>
          </p:cNvPicPr>
          <p:nvPr/>
        </p:nvPicPr>
        <p:blipFill>
          <a:blip r:embed="rId4"/>
          <a:stretch>
            <a:fillRect/>
          </a:stretch>
        </p:blipFill>
        <p:spPr>
          <a:xfrm>
            <a:off x="4788883" y="2919226"/>
            <a:ext cx="4031863" cy="307776"/>
          </a:xfrm>
          <a:prstGeom prst="rect">
            <a:avLst/>
          </a:prstGeom>
        </p:spPr>
      </p:pic>
      <p:pic>
        <p:nvPicPr>
          <p:cNvPr id="24" name="Picture 23">
            <a:extLst>
              <a:ext uri="{FF2B5EF4-FFF2-40B4-BE49-F238E27FC236}">
                <a16:creationId xmlns:a16="http://schemas.microsoft.com/office/drawing/2014/main" id="{A3593F6F-FDF0-2571-B050-5D4A417B46F9}"/>
              </a:ext>
            </a:extLst>
          </p:cNvPr>
          <p:cNvPicPr>
            <a:picLocks noChangeAspect="1"/>
          </p:cNvPicPr>
          <p:nvPr/>
        </p:nvPicPr>
        <p:blipFill>
          <a:blip r:embed="rId5"/>
          <a:stretch>
            <a:fillRect/>
          </a:stretch>
        </p:blipFill>
        <p:spPr>
          <a:xfrm>
            <a:off x="4778155" y="4030942"/>
            <a:ext cx="5005712" cy="1661936"/>
          </a:xfrm>
          <a:prstGeom prst="rect">
            <a:avLst/>
          </a:prstGeom>
        </p:spPr>
      </p:pic>
      <p:sp>
        <p:nvSpPr>
          <p:cNvPr id="25" name="TextBox 24">
            <a:extLst>
              <a:ext uri="{FF2B5EF4-FFF2-40B4-BE49-F238E27FC236}">
                <a16:creationId xmlns:a16="http://schemas.microsoft.com/office/drawing/2014/main" id="{DDBAF75A-99A7-92C7-291A-6BA24986C83F}"/>
              </a:ext>
            </a:extLst>
          </p:cNvPr>
          <p:cNvSpPr txBox="1"/>
          <p:nvPr/>
        </p:nvSpPr>
        <p:spPr>
          <a:xfrm>
            <a:off x="4778155" y="3473299"/>
            <a:ext cx="4778800" cy="307777"/>
          </a:xfrm>
          <a:prstGeom prst="rect">
            <a:avLst/>
          </a:prstGeom>
          <a:noFill/>
        </p:spPr>
        <p:txBody>
          <a:bodyPr wrap="square" rtlCol="0">
            <a:spAutoFit/>
          </a:bodyPr>
          <a:lstStyle/>
          <a:p>
            <a:r>
              <a:rPr lang="en-US" sz="1400"/>
              <a:t>and display some information via the usual Pandas command,</a:t>
            </a:r>
          </a:p>
        </p:txBody>
      </p:sp>
    </p:spTree>
    <p:extLst>
      <p:ext uri="{BB962C8B-B14F-4D97-AF65-F5344CB8AC3E}">
        <p14:creationId xmlns:p14="http://schemas.microsoft.com/office/powerpoint/2010/main" val="159085782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521532" y="854065"/>
            <a:ext cx="6009951" cy="338554"/>
          </a:xfrm>
          <a:prstGeom prst="rect">
            <a:avLst/>
          </a:prstGeom>
          <a:noFill/>
        </p:spPr>
        <p:txBody>
          <a:bodyPr wrap="square" rtlCol="0">
            <a:spAutoFit/>
          </a:bodyPr>
          <a:lstStyle/>
          <a:p>
            <a:r>
              <a:rPr lang="en-US" sz="1600"/>
              <a:t>Here’s some commands for setting up a plot, and saving the figures.</a:t>
            </a:r>
          </a:p>
        </p:txBody>
      </p:sp>
      <p:sp>
        <p:nvSpPr>
          <p:cNvPr id="2" name="TextBox 1">
            <a:extLst>
              <a:ext uri="{FF2B5EF4-FFF2-40B4-BE49-F238E27FC236}">
                <a16:creationId xmlns:a16="http://schemas.microsoft.com/office/drawing/2014/main" id="{DFB84ADB-7F25-9093-3B0B-371553B353A9}"/>
              </a:ext>
            </a:extLst>
          </p:cNvPr>
          <p:cNvSpPr txBox="1"/>
          <p:nvPr/>
        </p:nvSpPr>
        <p:spPr>
          <a:xfrm>
            <a:off x="528499" y="1254220"/>
            <a:ext cx="7071836" cy="338554"/>
          </a:xfrm>
          <a:prstGeom prst="rect">
            <a:avLst/>
          </a:prstGeom>
          <a:noFill/>
        </p:spPr>
        <p:txBody>
          <a:bodyPr wrap="square" rtlCol="0">
            <a:spAutoFit/>
          </a:bodyPr>
          <a:lstStyle/>
          <a:p>
            <a:r>
              <a:rPr lang="en-US" sz="1600">
                <a:solidFill>
                  <a:srgbClr val="3333CC"/>
                </a:solidFill>
              </a:rPr>
              <a:t>seaborn.set(style = “style”, palette = palette, context = “context”, font_scale=#)</a:t>
            </a:r>
          </a:p>
        </p:txBody>
      </p:sp>
      <p:sp>
        <p:nvSpPr>
          <p:cNvPr id="7" name="Rectangle 6">
            <a:extLst>
              <a:ext uri="{FF2B5EF4-FFF2-40B4-BE49-F238E27FC236}">
                <a16:creationId xmlns:a16="http://schemas.microsoft.com/office/drawing/2014/main" id="{523A8A68-6501-8CEE-629A-D64B7C93A8D2}"/>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9" name="TextBox 8">
            <a:extLst>
              <a:ext uri="{FF2B5EF4-FFF2-40B4-BE49-F238E27FC236}">
                <a16:creationId xmlns:a16="http://schemas.microsoft.com/office/drawing/2014/main" id="{FF2D07AF-89B4-BA5C-A8B7-76C960A98EA1}"/>
              </a:ext>
            </a:extLst>
          </p:cNvPr>
          <p:cNvSpPr txBox="1"/>
          <p:nvPr/>
        </p:nvSpPr>
        <p:spPr>
          <a:xfrm>
            <a:off x="5086428" y="3791408"/>
            <a:ext cx="6544205" cy="954107"/>
          </a:xfrm>
          <a:prstGeom prst="rect">
            <a:avLst/>
          </a:prstGeom>
          <a:noFill/>
        </p:spPr>
        <p:txBody>
          <a:bodyPr wrap="square" rtlCol="0">
            <a:spAutoFit/>
          </a:bodyPr>
          <a:lstStyle/>
          <a:p>
            <a:r>
              <a:rPr lang="en-US" sz="1400"/>
              <a:t>see following pages for kinds of plots. </a:t>
            </a:r>
          </a:p>
          <a:p>
            <a:r>
              <a:rPr lang="en-US" sz="1400"/>
              <a:t>the despine function will remove (if = True) or add (if = False) the specified borders/axes of the plot.  By default, left = False, bottom = False, right = True, top = True.  </a:t>
            </a:r>
          </a:p>
          <a:p>
            <a:r>
              <a:rPr lang="en-US" sz="1400"/>
              <a:t>To add axis labels, titles, etc., can use the regular pyplot commands,</a:t>
            </a:r>
          </a:p>
        </p:txBody>
      </p:sp>
      <p:sp>
        <p:nvSpPr>
          <p:cNvPr id="14" name="TextBox 13">
            <a:extLst>
              <a:ext uri="{FF2B5EF4-FFF2-40B4-BE49-F238E27FC236}">
                <a16:creationId xmlns:a16="http://schemas.microsoft.com/office/drawing/2014/main" id="{409E9DEF-9249-94F5-7642-4A64A9C7C015}"/>
              </a:ext>
            </a:extLst>
          </p:cNvPr>
          <p:cNvSpPr txBox="1"/>
          <p:nvPr/>
        </p:nvSpPr>
        <p:spPr>
          <a:xfrm>
            <a:off x="521532" y="3791408"/>
            <a:ext cx="4150318" cy="2062103"/>
          </a:xfrm>
          <a:prstGeom prst="rect">
            <a:avLst/>
          </a:prstGeom>
          <a:noFill/>
        </p:spPr>
        <p:txBody>
          <a:bodyPr wrap="square">
            <a:spAutoFit/>
          </a:bodyPr>
          <a:lstStyle/>
          <a:p>
            <a:r>
              <a:rPr lang="en-US" sz="1600">
                <a:solidFill>
                  <a:srgbClr val="3333CC"/>
                </a:solidFill>
              </a:rPr>
              <a:t>seaborn.somekindofplot(….)</a:t>
            </a:r>
          </a:p>
          <a:p>
            <a:r>
              <a:rPr lang="en-US" sz="1600">
                <a:solidFill>
                  <a:srgbClr val="3333CC"/>
                </a:solidFill>
              </a:rPr>
              <a:t>seaborn.despine(top=True, bottom=True, etc.)</a:t>
            </a:r>
          </a:p>
          <a:p>
            <a:r>
              <a:rPr lang="en-US" sz="1600">
                <a:solidFill>
                  <a:srgbClr val="3333CC"/>
                </a:solidFill>
              </a:rPr>
              <a:t>pyplot.title(‘title’, fontsize = #)</a:t>
            </a:r>
          </a:p>
          <a:p>
            <a:r>
              <a:rPr lang="en-US" sz="1600">
                <a:solidFill>
                  <a:srgbClr val="3333CC"/>
                </a:solidFill>
              </a:rPr>
              <a:t>pyplot.xlabel(‘xlabel’, fontsize = #)</a:t>
            </a:r>
          </a:p>
          <a:p>
            <a:r>
              <a:rPr lang="en-US" sz="1600">
                <a:solidFill>
                  <a:srgbClr val="3333CC"/>
                </a:solidFill>
              </a:rPr>
              <a:t>pyplot.xlim(min, max)</a:t>
            </a:r>
          </a:p>
          <a:p>
            <a:r>
              <a:rPr lang="en-US" sz="1600">
                <a:solidFill>
                  <a:srgbClr val="3333CC"/>
                </a:solidFill>
              </a:rPr>
              <a:t>pyplot.xticks(rotation=angle)</a:t>
            </a:r>
          </a:p>
          <a:p>
            <a:r>
              <a:rPr lang="en-US" sz="1600">
                <a:solidFill>
                  <a:srgbClr val="3333CC"/>
                </a:solidFill>
              </a:rPr>
              <a:t>pyplot.grid()</a:t>
            </a:r>
          </a:p>
          <a:p>
            <a:r>
              <a:rPr lang="en-US" sz="1600">
                <a:solidFill>
                  <a:srgbClr val="3333CC"/>
                </a:solidFill>
              </a:rPr>
              <a:t>pyplot.show()</a:t>
            </a:r>
          </a:p>
        </p:txBody>
      </p:sp>
      <p:sp>
        <p:nvSpPr>
          <p:cNvPr id="16" name="Rectangle 15">
            <a:extLst>
              <a:ext uri="{FF2B5EF4-FFF2-40B4-BE49-F238E27FC236}">
                <a16:creationId xmlns:a16="http://schemas.microsoft.com/office/drawing/2014/main" id="{37747B77-0BF8-FB16-F518-6D59178206CD}"/>
              </a:ext>
            </a:extLst>
          </p:cNvPr>
          <p:cNvSpPr/>
          <p:nvPr/>
        </p:nvSpPr>
        <p:spPr>
          <a:xfrm>
            <a:off x="469507" y="6148355"/>
            <a:ext cx="4021241" cy="584775"/>
          </a:xfrm>
          <a:prstGeom prst="rect">
            <a:avLst/>
          </a:prstGeom>
        </p:spPr>
        <p:txBody>
          <a:bodyPr wrap="square">
            <a:spAutoFit/>
          </a:bodyPr>
          <a:lstStyle/>
          <a:p>
            <a:r>
              <a:rPr lang="en-US" sz="1600">
                <a:solidFill>
                  <a:srgbClr val="3333CC"/>
                </a:solidFill>
              </a:rPr>
              <a:t>my_plot = seaborn. somekindofplot(……)</a:t>
            </a:r>
          </a:p>
          <a:p>
            <a:r>
              <a:rPr lang="en-US" sz="1600">
                <a:solidFill>
                  <a:srgbClr val="3333CC"/>
                </a:solidFill>
              </a:rPr>
              <a:t>my_plot.get_figure().savefig(fname = “path”)</a:t>
            </a:r>
          </a:p>
        </p:txBody>
      </p:sp>
      <p:sp>
        <p:nvSpPr>
          <p:cNvPr id="18" name="TextBox 17">
            <a:extLst>
              <a:ext uri="{FF2B5EF4-FFF2-40B4-BE49-F238E27FC236}">
                <a16:creationId xmlns:a16="http://schemas.microsoft.com/office/drawing/2014/main" id="{FE7C0B23-CA95-AF8F-327E-6BF1BEE5582F}"/>
              </a:ext>
            </a:extLst>
          </p:cNvPr>
          <p:cNvSpPr txBox="1"/>
          <p:nvPr/>
        </p:nvSpPr>
        <p:spPr>
          <a:xfrm>
            <a:off x="5350024" y="6148355"/>
            <a:ext cx="5612943" cy="523220"/>
          </a:xfrm>
          <a:prstGeom prst="rect">
            <a:avLst/>
          </a:prstGeom>
          <a:noFill/>
        </p:spPr>
        <p:txBody>
          <a:bodyPr wrap="square">
            <a:spAutoFit/>
          </a:bodyPr>
          <a:lstStyle/>
          <a:p>
            <a:r>
              <a:rPr lang="en-US" sz="1400"/>
              <a:t>to save a plot, first assign it to some variable, creating a plot object.  Then apply the .get_figure() method to it, followed by the savefig() method.  </a:t>
            </a:r>
          </a:p>
        </p:txBody>
      </p:sp>
      <mc:AlternateContent xmlns:mc="http://schemas.openxmlformats.org/markup-compatibility/2006" xmlns:p14="http://schemas.microsoft.com/office/powerpoint/2010/main">
        <mc:Choice Requires="p14">
          <p:contentPart p14:bwMode="auto" r:id="rId3">
            <p14:nvContentPartPr>
              <p14:cNvPr id="19" name="Ink 18">
                <a:extLst>
                  <a:ext uri="{FF2B5EF4-FFF2-40B4-BE49-F238E27FC236}">
                    <a16:creationId xmlns:a16="http://schemas.microsoft.com/office/drawing/2014/main" id="{52FB8F6C-1727-FA5E-ECF2-1E24FF713456}"/>
                  </a:ext>
                </a:extLst>
              </p14:cNvPr>
              <p14:cNvContentPartPr/>
              <p14:nvPr/>
            </p14:nvContentPartPr>
            <p14:xfrm>
              <a:off x="4498908" y="6328679"/>
              <a:ext cx="587520" cy="131760"/>
            </p14:xfrm>
          </p:contentPart>
        </mc:Choice>
        <mc:Fallback xmlns="">
          <p:pic>
            <p:nvPicPr>
              <p:cNvPr id="19" name="Ink 18">
                <a:extLst>
                  <a:ext uri="{FF2B5EF4-FFF2-40B4-BE49-F238E27FC236}">
                    <a16:creationId xmlns:a16="http://schemas.microsoft.com/office/drawing/2014/main" id="{52FB8F6C-1727-FA5E-ECF2-1E24FF713456}"/>
                  </a:ext>
                </a:extLst>
              </p:cNvPr>
              <p:cNvPicPr/>
              <p:nvPr/>
            </p:nvPicPr>
            <p:blipFill>
              <a:blip r:embed="rId4"/>
              <a:stretch>
                <a:fillRect/>
              </a:stretch>
            </p:blipFill>
            <p:spPr>
              <a:xfrm>
                <a:off x="4492788" y="6322559"/>
                <a:ext cx="59976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0" name="Ink 19">
                <a:extLst>
                  <a:ext uri="{FF2B5EF4-FFF2-40B4-BE49-F238E27FC236}">
                    <a16:creationId xmlns:a16="http://schemas.microsoft.com/office/drawing/2014/main" id="{3996D1FB-B5A2-5EA1-1925-0662BC271AB8}"/>
                  </a:ext>
                </a:extLst>
              </p14:cNvPr>
              <p14:cNvContentPartPr/>
              <p14:nvPr/>
            </p14:nvContentPartPr>
            <p14:xfrm>
              <a:off x="155188" y="3941784"/>
              <a:ext cx="346680" cy="2519280"/>
            </p14:xfrm>
          </p:contentPart>
        </mc:Choice>
        <mc:Fallback xmlns="">
          <p:pic>
            <p:nvPicPr>
              <p:cNvPr id="20" name="Ink 19">
                <a:extLst>
                  <a:ext uri="{FF2B5EF4-FFF2-40B4-BE49-F238E27FC236}">
                    <a16:creationId xmlns:a16="http://schemas.microsoft.com/office/drawing/2014/main" id="{3996D1FB-B5A2-5EA1-1925-0662BC271AB8}"/>
                  </a:ext>
                </a:extLst>
              </p:cNvPr>
              <p:cNvPicPr/>
              <p:nvPr/>
            </p:nvPicPr>
            <p:blipFill>
              <a:blip r:embed="rId6"/>
              <a:stretch>
                <a:fillRect/>
              </a:stretch>
            </p:blipFill>
            <p:spPr>
              <a:xfrm>
                <a:off x="149062" y="3935664"/>
                <a:ext cx="358933" cy="2531520"/>
              </a:xfrm>
              <a:prstGeom prst="rect">
                <a:avLst/>
              </a:prstGeom>
            </p:spPr>
          </p:pic>
        </mc:Fallback>
      </mc:AlternateContent>
      <p:sp>
        <p:nvSpPr>
          <p:cNvPr id="12" name="TextBox 11">
            <a:extLst>
              <a:ext uri="{FF2B5EF4-FFF2-40B4-BE49-F238E27FC236}">
                <a16:creationId xmlns:a16="http://schemas.microsoft.com/office/drawing/2014/main" id="{836A5951-22AB-A517-F24E-1490012DB7D5}"/>
              </a:ext>
            </a:extLst>
          </p:cNvPr>
          <p:cNvSpPr txBox="1"/>
          <p:nvPr/>
        </p:nvSpPr>
        <p:spPr>
          <a:xfrm>
            <a:off x="1730477" y="1879589"/>
            <a:ext cx="10293834" cy="1600438"/>
          </a:xfrm>
          <a:prstGeom prst="rect">
            <a:avLst/>
          </a:prstGeom>
          <a:noFill/>
        </p:spPr>
        <p:txBody>
          <a:bodyPr wrap="square" rtlCol="0">
            <a:spAutoFit/>
          </a:bodyPr>
          <a:lstStyle/>
          <a:p>
            <a:r>
              <a:rPr lang="en-US" sz="1400" b="1"/>
              <a:t>style = “style”</a:t>
            </a:r>
            <a:r>
              <a:rPr lang="en-US" sz="1400"/>
              <a:t> sets the, well, style.</a:t>
            </a:r>
            <a:r>
              <a:rPr lang="en-US" sz="1400" b="1"/>
              <a:t> </a:t>
            </a:r>
            <a:r>
              <a:rPr lang="en-US" sz="1400"/>
              <a:t> It could be </a:t>
            </a:r>
            <a:r>
              <a:rPr lang="en-US" sz="1400" i="1"/>
              <a:t>whitegrid</a:t>
            </a:r>
            <a:r>
              <a:rPr lang="en-US" sz="1400"/>
              <a:t>, </a:t>
            </a:r>
            <a:r>
              <a:rPr lang="en-US" sz="1400" i="1"/>
              <a:t>darkgrid (default)</a:t>
            </a:r>
            <a:r>
              <a:rPr lang="en-US" sz="1400"/>
              <a:t>, </a:t>
            </a:r>
            <a:r>
              <a:rPr lang="en-US" sz="1400" i="1"/>
              <a:t>ticks</a:t>
            </a:r>
            <a:r>
              <a:rPr lang="en-US" sz="1400"/>
              <a:t>, </a:t>
            </a:r>
            <a:r>
              <a:rPr lang="en-US" sz="1400" i="1"/>
              <a:t>white</a:t>
            </a:r>
            <a:r>
              <a:rPr lang="en-US" sz="1400"/>
              <a:t>, </a:t>
            </a:r>
            <a:r>
              <a:rPr lang="en-US" sz="1400" i="1"/>
              <a:t>dark, etc</a:t>
            </a:r>
            <a:r>
              <a:rPr lang="en-US" sz="1400"/>
              <a:t>.  </a:t>
            </a:r>
            <a:r>
              <a:rPr lang="en-US" sz="1400" b="1"/>
              <a:t>palette = palette</a:t>
            </a:r>
            <a:r>
              <a:rPr lang="en-US" sz="1400"/>
              <a:t>, sets the colors of the plot.  This could be a simple list of colors: </a:t>
            </a:r>
            <a:r>
              <a:rPr lang="en-US" sz="1400">
                <a:solidFill>
                  <a:srgbClr val="3333FF"/>
                </a:solidFill>
              </a:rPr>
              <a:t>palette = [“red”, “blue”, etc.]</a:t>
            </a:r>
            <a:r>
              <a:rPr lang="en-US" sz="1400"/>
              <a:t>.  Or could use seaborn’s custom palettes, </a:t>
            </a:r>
            <a:r>
              <a:rPr lang="en-US" sz="1400">
                <a:solidFill>
                  <a:srgbClr val="3333FF"/>
                </a:solidFill>
              </a:rPr>
              <a:t>pallete = “R</a:t>
            </a:r>
            <a:r>
              <a:rPr lang="en-US" sz="1400" i="1">
                <a:solidFill>
                  <a:srgbClr val="3333FF"/>
                </a:solidFill>
              </a:rPr>
              <a:t>dBu”</a:t>
            </a:r>
            <a:r>
              <a:rPr lang="en-US" sz="1400">
                <a:solidFill>
                  <a:srgbClr val="3333FF"/>
                </a:solidFill>
              </a:rPr>
              <a:t>, “</a:t>
            </a:r>
            <a:r>
              <a:rPr lang="en-US" sz="1400" i="1">
                <a:solidFill>
                  <a:srgbClr val="3333FF"/>
                </a:solidFill>
              </a:rPr>
              <a:t>PRGn”</a:t>
            </a:r>
            <a:r>
              <a:rPr lang="en-US" sz="1400">
                <a:solidFill>
                  <a:srgbClr val="3333FF"/>
                </a:solidFill>
              </a:rPr>
              <a:t>, “</a:t>
            </a:r>
            <a:r>
              <a:rPr lang="en-US" sz="1400" i="1">
                <a:solidFill>
                  <a:srgbClr val="3333FF"/>
                </a:solidFill>
              </a:rPr>
              <a:t>Greys”</a:t>
            </a:r>
            <a:r>
              <a:rPr lang="en-US" sz="1400">
                <a:solidFill>
                  <a:srgbClr val="3333FF"/>
                </a:solidFill>
              </a:rPr>
              <a:t>,</a:t>
            </a:r>
            <a:r>
              <a:rPr lang="en-US" sz="1400" i="1">
                <a:solidFill>
                  <a:srgbClr val="3333FF"/>
                </a:solidFill>
              </a:rPr>
              <a:t> “Reds”, “Blues”; “deep”, “muted”, “pastel”, “bright”, “jdark”, “colorblind”, </a:t>
            </a:r>
            <a:r>
              <a:rPr lang="en-US" sz="1400">
                <a:solidFill>
                  <a:srgbClr val="3333FF"/>
                </a:solidFill>
              </a:rPr>
              <a:t>etc</a:t>
            </a:r>
            <a:r>
              <a:rPr lang="en-US" sz="1400"/>
              <a:t>.  Can also set </a:t>
            </a:r>
            <a:r>
              <a:rPr lang="en-US" sz="1400">
                <a:solidFill>
                  <a:srgbClr val="3333FF"/>
                </a:solidFill>
              </a:rPr>
              <a:t>palette = seaborn.color_palette(“RdBu” ,n)</a:t>
            </a:r>
            <a:r>
              <a:rPr lang="en-US" sz="1400"/>
              <a:t>, for instance, where n is the number of colors you want in the palette.  This seems to be overridden if we have  employed the ‘hue’ argument in seaborn.typeofplot().  Can view color palettes via </a:t>
            </a:r>
            <a:r>
              <a:rPr lang="en-US" sz="1400">
                <a:solidFill>
                  <a:srgbClr val="3333FF"/>
                </a:solidFill>
              </a:rPr>
              <a:t>seaborn.palplot(palette)</a:t>
            </a:r>
            <a:r>
              <a:rPr lang="en-US" sz="1400"/>
              <a:t>.  </a:t>
            </a:r>
            <a:r>
              <a:rPr lang="en-US" sz="1400" b="1"/>
              <a:t>context=“context”</a:t>
            </a:r>
            <a:r>
              <a:rPr lang="en-US" sz="1400"/>
              <a:t> sets the presentation mode.  context could be </a:t>
            </a:r>
            <a:r>
              <a:rPr lang="en-US" sz="1400" i="1"/>
              <a:t>paper</a:t>
            </a:r>
            <a:r>
              <a:rPr lang="en-US" sz="1400"/>
              <a:t>, </a:t>
            </a:r>
            <a:r>
              <a:rPr lang="en-US" sz="1400" i="1"/>
              <a:t>notebook</a:t>
            </a:r>
            <a:r>
              <a:rPr lang="en-US" sz="1400"/>
              <a:t>, </a:t>
            </a:r>
            <a:r>
              <a:rPr lang="en-US" sz="1400" i="1"/>
              <a:t>talk</a:t>
            </a:r>
            <a:r>
              <a:rPr lang="en-US" sz="1400"/>
              <a:t>, </a:t>
            </a:r>
            <a:r>
              <a:rPr lang="en-US" sz="1400" i="1"/>
              <a:t>poster</a:t>
            </a:r>
            <a:r>
              <a:rPr lang="en-US" sz="1400"/>
              <a:t>.  font_scale adjusts the font size relative to the default?  </a:t>
            </a:r>
            <a:r>
              <a:rPr lang="en-US" sz="1400">
                <a:solidFill>
                  <a:srgbClr val="FF0000"/>
                </a:solidFill>
              </a:rPr>
              <a:t>Can also separately set some of these attributes individually, via </a:t>
            </a:r>
            <a:r>
              <a:rPr lang="en-US" sz="1400" i="1">
                <a:solidFill>
                  <a:srgbClr val="FF0000"/>
                </a:solidFill>
              </a:rPr>
              <a:t>seaborn.set_style(“style”), seaborn.set_palette(palette), seaborn.set_context(“context”)</a:t>
            </a:r>
            <a:r>
              <a:rPr lang="en-US" sz="1400">
                <a:solidFill>
                  <a:srgbClr val="FF0000"/>
                </a:solidFill>
              </a:rPr>
              <a:t>.  </a:t>
            </a:r>
          </a:p>
        </p:txBody>
      </p:sp>
      <mc:AlternateContent xmlns:mc="http://schemas.openxmlformats.org/markup-compatibility/2006" xmlns:p14="http://schemas.microsoft.com/office/powerpoint/2010/main">
        <mc:Choice Requires="p14">
          <p:contentPart p14:bwMode="auto" r:id="rId7">
            <p14:nvContentPartPr>
              <p14:cNvPr id="28" name="Ink 27">
                <a:extLst>
                  <a:ext uri="{FF2B5EF4-FFF2-40B4-BE49-F238E27FC236}">
                    <a16:creationId xmlns:a16="http://schemas.microsoft.com/office/drawing/2014/main" id="{A6389452-F44B-332C-419B-71166D6F0400}"/>
                  </a:ext>
                </a:extLst>
              </p14:cNvPr>
              <p14:cNvContentPartPr/>
              <p14:nvPr/>
            </p14:nvContentPartPr>
            <p14:xfrm>
              <a:off x="4590441" y="3941784"/>
              <a:ext cx="254193" cy="1894554"/>
            </p14:xfrm>
          </p:contentPart>
        </mc:Choice>
        <mc:Fallback xmlns="">
          <p:pic>
            <p:nvPicPr>
              <p:cNvPr id="28" name="Ink 27">
                <a:extLst>
                  <a:ext uri="{FF2B5EF4-FFF2-40B4-BE49-F238E27FC236}">
                    <a16:creationId xmlns:a16="http://schemas.microsoft.com/office/drawing/2014/main" id="{A6389452-F44B-332C-419B-71166D6F0400}"/>
                  </a:ext>
                </a:extLst>
              </p:cNvPr>
              <p:cNvPicPr/>
              <p:nvPr/>
            </p:nvPicPr>
            <p:blipFill>
              <a:blip r:embed="rId8"/>
              <a:stretch>
                <a:fillRect/>
              </a:stretch>
            </p:blipFill>
            <p:spPr>
              <a:xfrm>
                <a:off x="4584312" y="3935662"/>
                <a:ext cx="266452" cy="1906798"/>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 name="Ink 12">
                <a:extLst>
                  <a:ext uri="{FF2B5EF4-FFF2-40B4-BE49-F238E27FC236}">
                    <a16:creationId xmlns:a16="http://schemas.microsoft.com/office/drawing/2014/main" id="{BBCB0412-5955-7C4E-A032-F0E74E5FE798}"/>
                  </a:ext>
                </a:extLst>
              </p14:cNvPr>
              <p14:cNvContentPartPr/>
              <p14:nvPr/>
            </p14:nvContentPartPr>
            <p14:xfrm>
              <a:off x="7151513" y="1399094"/>
              <a:ext cx="670680" cy="387360"/>
            </p14:xfrm>
          </p:contentPart>
        </mc:Choice>
        <mc:Fallback xmlns="">
          <p:pic>
            <p:nvPicPr>
              <p:cNvPr id="13" name="Ink 12">
                <a:extLst>
                  <a:ext uri="{FF2B5EF4-FFF2-40B4-BE49-F238E27FC236}">
                    <a16:creationId xmlns:a16="http://schemas.microsoft.com/office/drawing/2014/main" id="{BBCB0412-5955-7C4E-A032-F0E74E5FE798}"/>
                  </a:ext>
                </a:extLst>
              </p:cNvPr>
              <p:cNvPicPr/>
              <p:nvPr/>
            </p:nvPicPr>
            <p:blipFill>
              <a:blip r:embed="rId10"/>
              <a:stretch>
                <a:fillRect/>
              </a:stretch>
            </p:blipFill>
            <p:spPr>
              <a:xfrm>
                <a:off x="7145393" y="1392974"/>
                <a:ext cx="682920" cy="399600"/>
              </a:xfrm>
              <a:prstGeom prst="rect">
                <a:avLst/>
              </a:prstGeom>
            </p:spPr>
          </p:pic>
        </mc:Fallback>
      </mc:AlternateContent>
      <p:sp>
        <p:nvSpPr>
          <p:cNvPr id="3" name="TextBox 2">
            <a:extLst>
              <a:ext uri="{FF2B5EF4-FFF2-40B4-BE49-F238E27FC236}">
                <a16:creationId xmlns:a16="http://schemas.microsoft.com/office/drawing/2014/main" id="{42C28825-81DA-C74F-90A0-F0F32679D6EB}"/>
              </a:ext>
            </a:extLst>
          </p:cNvPr>
          <p:cNvSpPr txBox="1"/>
          <p:nvPr/>
        </p:nvSpPr>
        <p:spPr>
          <a:xfrm>
            <a:off x="5192711" y="5224630"/>
            <a:ext cx="3390735" cy="523220"/>
          </a:xfrm>
          <a:prstGeom prst="rect">
            <a:avLst/>
          </a:prstGeom>
          <a:solidFill>
            <a:srgbClr val="FF99FF"/>
          </a:solidFill>
        </p:spPr>
        <p:txBody>
          <a:bodyPr wrap="square" rtlCol="0">
            <a:spAutoFit/>
          </a:bodyPr>
          <a:lstStyle/>
          <a:p>
            <a:r>
              <a:rPr lang="en-US" sz="1400"/>
              <a:t>seems like separate seaborn plots need to be separated by pyplot.show() command.</a:t>
            </a:r>
          </a:p>
        </p:txBody>
      </p:sp>
    </p:spTree>
    <p:extLst>
      <p:ext uri="{BB962C8B-B14F-4D97-AF65-F5344CB8AC3E}">
        <p14:creationId xmlns:p14="http://schemas.microsoft.com/office/powerpoint/2010/main" val="25227433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302359" y="1257563"/>
            <a:ext cx="9451241" cy="1077218"/>
          </a:xfrm>
          <a:prstGeom prst="rect">
            <a:avLst/>
          </a:prstGeom>
        </p:spPr>
        <p:txBody>
          <a:bodyPr wrap="square">
            <a:spAutoFit/>
          </a:bodyPr>
          <a:lstStyle/>
          <a:p>
            <a:r>
              <a:rPr lang="en-US" sz="1600">
                <a:solidFill>
                  <a:srgbClr val="3333CC"/>
                </a:solidFill>
              </a:rPr>
              <a:t>seaborn.lineplot(x = x_column, y = y_column, color = “color”, palette = palette, marker = True/False, alpha = a, </a:t>
            </a:r>
          </a:p>
          <a:p>
            <a:r>
              <a:rPr lang="en-US" sz="1600">
                <a:solidFill>
                  <a:srgbClr val="3333CC"/>
                </a:solidFill>
              </a:rPr>
              <a:t>	           hue = h_column, hue_order = hue_list,</a:t>
            </a:r>
          </a:p>
          <a:p>
            <a:r>
              <a:rPr lang="en-US" sz="1600">
                <a:solidFill>
                  <a:srgbClr val="3333CC"/>
                </a:solidFill>
              </a:rPr>
              <a:t>	           size = size_column, style = style_column,</a:t>
            </a:r>
          </a:p>
          <a:p>
            <a:r>
              <a:rPr lang="en-US" sz="1600">
                <a:solidFill>
                  <a:srgbClr val="3333CC"/>
                </a:solidFill>
              </a:rPr>
              <a:t>	           ax = nameofaxis)</a:t>
            </a:r>
          </a:p>
        </p:txBody>
      </p:sp>
      <p:sp>
        <p:nvSpPr>
          <p:cNvPr id="4" name="TextBox 3">
            <a:extLst>
              <a:ext uri="{FF2B5EF4-FFF2-40B4-BE49-F238E27FC236}">
                <a16:creationId xmlns:a16="http://schemas.microsoft.com/office/drawing/2014/main" id="{1F62766F-5DD0-4A16-B412-AB8E10FE3C0F}"/>
              </a:ext>
            </a:extLst>
          </p:cNvPr>
          <p:cNvSpPr txBox="1"/>
          <p:nvPr/>
        </p:nvSpPr>
        <p:spPr>
          <a:xfrm>
            <a:off x="302359" y="801766"/>
            <a:ext cx="4702260" cy="338554"/>
          </a:xfrm>
          <a:prstGeom prst="rect">
            <a:avLst/>
          </a:prstGeom>
          <a:noFill/>
        </p:spPr>
        <p:txBody>
          <a:bodyPr wrap="square" rtlCol="0">
            <a:spAutoFit/>
          </a:bodyPr>
          <a:lstStyle/>
          <a:p>
            <a:r>
              <a:rPr lang="en-US" sz="1600"/>
              <a:t>Here’s some </a:t>
            </a:r>
            <a:r>
              <a:rPr lang="en-US" sz="1600">
                <a:solidFill>
                  <a:srgbClr val="FF0000"/>
                </a:solidFill>
              </a:rPr>
              <a:t>type of plot </a:t>
            </a:r>
            <a:r>
              <a:rPr lang="en-US" sz="1600"/>
              <a:t>options.  First a line plot,</a:t>
            </a:r>
            <a:endParaRPr lang="en-US" sz="1600" b="1"/>
          </a:p>
        </p:txBody>
      </p:sp>
      <p:sp>
        <p:nvSpPr>
          <p:cNvPr id="5" name="Rectangle 4">
            <a:extLst>
              <a:ext uri="{FF2B5EF4-FFF2-40B4-BE49-F238E27FC236}">
                <a16:creationId xmlns:a16="http://schemas.microsoft.com/office/drawing/2014/main" id="{3CBC3544-8D63-38C8-7468-A75831011A8E}"/>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12" name="TextBox 11">
            <a:extLst>
              <a:ext uri="{FF2B5EF4-FFF2-40B4-BE49-F238E27FC236}">
                <a16:creationId xmlns:a16="http://schemas.microsoft.com/office/drawing/2014/main" id="{FCE98A6F-DDF3-F484-3774-E785BFAF4255}"/>
              </a:ext>
            </a:extLst>
          </p:cNvPr>
          <p:cNvSpPr txBox="1"/>
          <p:nvPr/>
        </p:nvSpPr>
        <p:spPr>
          <a:xfrm>
            <a:off x="1730474" y="2404464"/>
            <a:ext cx="10264881" cy="4401205"/>
          </a:xfrm>
          <a:prstGeom prst="rect">
            <a:avLst/>
          </a:prstGeom>
          <a:noFill/>
        </p:spPr>
        <p:txBody>
          <a:bodyPr wrap="square" rtlCol="0">
            <a:spAutoFit/>
          </a:bodyPr>
          <a:lstStyle/>
          <a:p>
            <a:r>
              <a:rPr lang="en-US" sz="1400"/>
              <a:t>This makes line plot of </a:t>
            </a:r>
            <a:r>
              <a:rPr lang="en-US" sz="1400" b="1"/>
              <a:t>y</a:t>
            </a:r>
            <a:r>
              <a:rPr lang="en-US" sz="1400"/>
              <a:t> vs. </a:t>
            </a:r>
            <a:r>
              <a:rPr lang="en-US" sz="1400" b="1"/>
              <a:t>x</a:t>
            </a:r>
            <a:r>
              <a:rPr lang="en-US" sz="1400"/>
              <a:t>.  Can choose the line color via </a:t>
            </a:r>
            <a:r>
              <a:rPr lang="en-US" sz="1400" b="1"/>
              <a:t>color</a:t>
            </a:r>
            <a:r>
              <a:rPr lang="en-US" sz="1400"/>
              <a:t> argument.  Can also choose a color scheme via </a:t>
            </a:r>
            <a:r>
              <a:rPr lang="en-US" sz="1400" b="1"/>
              <a:t>palette</a:t>
            </a:r>
            <a:r>
              <a:rPr lang="en-US" sz="1400"/>
              <a:t> argument.  You can either specify a named palette (see end of file), or can correlate hue values and colors via palette = {“hue1”:”color1”, “hue2”:”color2”, etc.}.  This will negate the use of palette in the previous line though. There</a:t>
            </a:r>
            <a:r>
              <a:rPr lang="en-US" sz="1400" b="1"/>
              <a:t> </a:t>
            </a:r>
            <a:r>
              <a:rPr lang="en-US" sz="1400"/>
              <a:t>is another </a:t>
            </a:r>
            <a:r>
              <a:rPr lang="en-US" sz="1400" b="1"/>
              <a:t>linewidth (lw) = width </a:t>
            </a:r>
            <a:r>
              <a:rPr lang="en-US" sz="1400"/>
              <a:t>argument one can make.  This might only apply to single plots?  Can mark each data point with </a:t>
            </a:r>
            <a:r>
              <a:rPr lang="en-US" sz="1400" b="1"/>
              <a:t>marker = True</a:t>
            </a:r>
            <a:r>
              <a:rPr lang="en-US" sz="1400"/>
              <a:t>.  </a:t>
            </a:r>
            <a:r>
              <a:rPr lang="en-US" sz="1400" b="1"/>
              <a:t>alpha = a </a:t>
            </a:r>
            <a:r>
              <a:rPr lang="en-US" sz="1400"/>
              <a:t>governs transparency of the points, as usual.  And seems to really want you to write out each keyword.  Say we have an x_column tabulating, say, time, and 20 y_columns tabulating the paths of 20 iterations of some stochastic varible making random displacements.  You can plot all of these paths simultaneously if you flatten the 20 y_columns into a single y_column, and construct a corresponding x_column to go with it.  Then calling seaborn.lineplot with these x, and y inputs, we’ll get a plot which charts the mean path, embedded within a shaded 95%  confidence interval.  Can change the confidence interval from 95% to #% via </a:t>
            </a:r>
            <a:r>
              <a:rPr lang="en-US" sz="1400" b="1"/>
              <a:t>ci = #</a:t>
            </a:r>
            <a:r>
              <a:rPr lang="en-US" sz="1400"/>
              <a:t>.  Alternately, can plot the std about the mean path via </a:t>
            </a:r>
            <a:r>
              <a:rPr lang="en-US" sz="1400" b="1"/>
              <a:t>ci = “sd” </a:t>
            </a:r>
            <a:r>
              <a:rPr lang="en-US" sz="1400"/>
              <a:t>argument.  Or if just want the mean path, then set </a:t>
            </a:r>
            <a:r>
              <a:rPr lang="en-US" sz="1400" b="1"/>
              <a:t>ci = None</a:t>
            </a:r>
            <a:r>
              <a:rPr lang="en-US" sz="1400"/>
              <a:t>.</a:t>
            </a:r>
          </a:p>
          <a:p>
            <a:endParaRPr lang="en-US" sz="1400"/>
          </a:p>
          <a:p>
            <a:r>
              <a:rPr lang="en-US" sz="1400"/>
              <a:t>When employ </a:t>
            </a:r>
            <a:r>
              <a:rPr lang="en-US" sz="1400" b="1"/>
              <a:t>hue = h_column </a:t>
            </a:r>
            <a:r>
              <a:rPr lang="en-US" sz="1400"/>
              <a:t>argument, it will group the x,y data by h value, and plot a separate line plot for each category of data.  If h_column contains categorical values, then different categories will be associated with different colors.  If h_column is numerical, then different numbers will be associated with different shades of the same color.  Can also specify the order in which the hue values appear in the legend via, say, </a:t>
            </a:r>
            <a:r>
              <a:rPr lang="en-US" sz="1400" b="1"/>
              <a:t>hue_order = [“hue4”, “heu3”, “heu2”, “heu1”, etc.].</a:t>
            </a:r>
            <a:r>
              <a:rPr lang="en-US" sz="1400"/>
              <a:t>  Can alternatively make size of line relative to their values along another column, the size_column via </a:t>
            </a:r>
            <a:r>
              <a:rPr lang="en-US" sz="1400" b="1"/>
              <a:t>size = size_column</a:t>
            </a:r>
            <a:r>
              <a:rPr lang="en-US" sz="1400"/>
              <a:t>.  Can also just specify a number (not list) if want all lines the same size</a:t>
            </a:r>
            <a:r>
              <a:rPr lang="en-US" sz="1400" b="1"/>
              <a:t>.  </a:t>
            </a:r>
            <a:r>
              <a:rPr lang="en-US" sz="1400"/>
              <a:t>Can do similarly with the </a:t>
            </a:r>
            <a:r>
              <a:rPr lang="en-US" sz="1400" b="1"/>
              <a:t>style = style_column </a:t>
            </a:r>
            <a:r>
              <a:rPr lang="en-US" sz="1400"/>
              <a:t>argument</a:t>
            </a:r>
            <a:r>
              <a:rPr lang="en-US" sz="1400" b="1"/>
              <a:t>. </a:t>
            </a:r>
          </a:p>
          <a:p>
            <a:endParaRPr lang="en-US" sz="1400" b="1"/>
          </a:p>
          <a:p>
            <a:r>
              <a:rPr lang="en-US" sz="1400" b="1"/>
              <a:t>ax = nameofaxis </a:t>
            </a:r>
            <a:r>
              <a:rPr lang="en-US" sz="1400"/>
              <a:t>is for inserting the plot onto a matplotlib declared nameofaxis.</a:t>
            </a:r>
          </a:p>
          <a:p>
            <a:r>
              <a:rPr lang="en-US" sz="1400"/>
              <a:t>This would be in lieu of saying nameofaxis.typeofplot(…).  Then can apply ax.methods to plot.  </a:t>
            </a: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E522F7EA-066C-F9E0-C06F-6D249BC6ED06}"/>
                  </a:ext>
                </a:extLst>
              </p14:cNvPr>
              <p14:cNvContentPartPr/>
              <p14:nvPr/>
            </p14:nvContentPartPr>
            <p14:xfrm>
              <a:off x="5220221" y="1708426"/>
              <a:ext cx="1202760" cy="696038"/>
            </p14:xfrm>
          </p:contentPart>
        </mc:Choice>
        <mc:Fallback xmlns="">
          <p:pic>
            <p:nvPicPr>
              <p:cNvPr id="3" name="Ink 2">
                <a:extLst>
                  <a:ext uri="{FF2B5EF4-FFF2-40B4-BE49-F238E27FC236}">
                    <a16:creationId xmlns:a16="http://schemas.microsoft.com/office/drawing/2014/main" id="{E522F7EA-066C-F9E0-C06F-6D249BC6ED06}"/>
                  </a:ext>
                </a:extLst>
              </p:cNvPr>
              <p:cNvPicPr/>
              <p:nvPr/>
            </p:nvPicPr>
            <p:blipFill>
              <a:blip r:embed="rId4"/>
              <a:stretch>
                <a:fillRect/>
              </a:stretch>
            </p:blipFill>
            <p:spPr>
              <a:xfrm>
                <a:off x="5214101" y="1702308"/>
                <a:ext cx="1215000" cy="708274"/>
              </a:xfrm>
              <a:prstGeom prst="rect">
                <a:avLst/>
              </a:prstGeom>
            </p:spPr>
          </p:pic>
        </mc:Fallback>
      </mc:AlternateContent>
      <p:sp>
        <p:nvSpPr>
          <p:cNvPr id="8" name="TextBox 7">
            <a:extLst>
              <a:ext uri="{FF2B5EF4-FFF2-40B4-BE49-F238E27FC236}">
                <a16:creationId xmlns:a16="http://schemas.microsoft.com/office/drawing/2014/main" id="{80463D51-5A61-EA69-B5C5-4BF65090ADB1}"/>
              </a:ext>
            </a:extLst>
          </p:cNvPr>
          <p:cNvSpPr txBox="1"/>
          <p:nvPr/>
        </p:nvSpPr>
        <p:spPr>
          <a:xfrm>
            <a:off x="9046961" y="67489"/>
            <a:ext cx="2948394" cy="1169551"/>
          </a:xfrm>
          <a:prstGeom prst="rect">
            <a:avLst/>
          </a:prstGeom>
          <a:solidFill>
            <a:schemeClr val="accent4">
              <a:lumMod val="40000"/>
              <a:lumOff val="60000"/>
            </a:schemeClr>
          </a:solidFill>
        </p:spPr>
        <p:txBody>
          <a:bodyPr wrap="square" rtlCol="0">
            <a:spAutoFit/>
          </a:bodyPr>
          <a:lstStyle/>
          <a:p>
            <a:r>
              <a:rPr lang="en-US" sz="1400"/>
              <a:t>can also specify data via arguments:</a:t>
            </a:r>
          </a:p>
          <a:p>
            <a:r>
              <a:rPr lang="en-US" sz="1400"/>
              <a:t>data = dataframe, </a:t>
            </a:r>
          </a:p>
          <a:p>
            <a:r>
              <a:rPr lang="en-US" sz="1400"/>
              <a:t>x = “column1”, or dataframe.column1</a:t>
            </a:r>
          </a:p>
          <a:p>
            <a:r>
              <a:rPr lang="en-US" sz="1400"/>
              <a:t>y = “column2”, or dataframe.column2</a:t>
            </a:r>
          </a:p>
          <a:p>
            <a:r>
              <a:rPr lang="en-US" sz="1400"/>
              <a:t>etc.</a:t>
            </a:r>
          </a:p>
        </p:txBody>
      </p:sp>
    </p:spTree>
    <p:extLst>
      <p:ext uri="{BB962C8B-B14F-4D97-AF65-F5344CB8AC3E}">
        <p14:creationId xmlns:p14="http://schemas.microsoft.com/office/powerpoint/2010/main" val="155996262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62766F-5DD0-4A16-B412-AB8E10FE3C0F}"/>
              </a:ext>
            </a:extLst>
          </p:cNvPr>
          <p:cNvSpPr txBox="1"/>
          <p:nvPr/>
        </p:nvSpPr>
        <p:spPr>
          <a:xfrm>
            <a:off x="243367" y="1214720"/>
            <a:ext cx="4918568" cy="338554"/>
          </a:xfrm>
          <a:prstGeom prst="rect">
            <a:avLst/>
          </a:prstGeom>
          <a:noFill/>
        </p:spPr>
        <p:txBody>
          <a:bodyPr wrap="square" rtlCol="0">
            <a:spAutoFit/>
          </a:bodyPr>
          <a:lstStyle/>
          <a:p>
            <a:r>
              <a:rPr lang="en-US" sz="1600"/>
              <a:t>Here’s some </a:t>
            </a:r>
            <a:r>
              <a:rPr lang="en-US" sz="1600">
                <a:solidFill>
                  <a:srgbClr val="FF0000"/>
                </a:solidFill>
              </a:rPr>
              <a:t>type of plot </a:t>
            </a:r>
            <a:r>
              <a:rPr lang="en-US" sz="1600"/>
              <a:t>options.  Now a scatter plot,</a:t>
            </a:r>
            <a:endParaRPr lang="en-US" sz="1600" b="1"/>
          </a:p>
        </p:txBody>
      </p:sp>
      <p:sp>
        <p:nvSpPr>
          <p:cNvPr id="5" name="Rectangle 4">
            <a:extLst>
              <a:ext uri="{FF2B5EF4-FFF2-40B4-BE49-F238E27FC236}">
                <a16:creationId xmlns:a16="http://schemas.microsoft.com/office/drawing/2014/main" id="{3CBC3544-8D63-38C8-7468-A75831011A8E}"/>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6" name="Rectangle 5">
            <a:extLst>
              <a:ext uri="{FF2B5EF4-FFF2-40B4-BE49-F238E27FC236}">
                <a16:creationId xmlns:a16="http://schemas.microsoft.com/office/drawing/2014/main" id="{34368247-93BA-53A8-2C95-7076A9DCB2E0}"/>
              </a:ext>
            </a:extLst>
          </p:cNvPr>
          <p:cNvSpPr/>
          <p:nvPr/>
        </p:nvSpPr>
        <p:spPr>
          <a:xfrm>
            <a:off x="243367" y="1729647"/>
            <a:ext cx="8281200" cy="1077218"/>
          </a:xfrm>
          <a:prstGeom prst="rect">
            <a:avLst/>
          </a:prstGeom>
        </p:spPr>
        <p:txBody>
          <a:bodyPr wrap="square">
            <a:spAutoFit/>
          </a:bodyPr>
          <a:lstStyle/>
          <a:p>
            <a:r>
              <a:rPr lang="en-US" sz="1600">
                <a:solidFill>
                  <a:srgbClr val="3333CC"/>
                </a:solidFill>
              </a:rPr>
              <a:t>seaborn.scatterplot(x = x_column, y = y_column, color = “color”, palette = palette, alpha = a,</a:t>
            </a:r>
          </a:p>
          <a:p>
            <a:r>
              <a:rPr lang="en-US" sz="1600">
                <a:solidFill>
                  <a:srgbClr val="3333CC"/>
                </a:solidFill>
              </a:rPr>
              <a:t>	                 hue = h_column, hue_order = hue_list,</a:t>
            </a:r>
          </a:p>
          <a:p>
            <a:r>
              <a:rPr lang="en-US" sz="1600">
                <a:solidFill>
                  <a:srgbClr val="3333CC"/>
                </a:solidFill>
              </a:rPr>
              <a:t>	                 size = size_column, style = style_column,</a:t>
            </a:r>
          </a:p>
          <a:p>
            <a:r>
              <a:rPr lang="en-US" sz="1600">
                <a:solidFill>
                  <a:srgbClr val="3333CC"/>
                </a:solidFill>
              </a:rPr>
              <a:t>	                 ax = nameofaxis)</a:t>
            </a:r>
          </a:p>
        </p:txBody>
      </p:sp>
      <p:sp>
        <p:nvSpPr>
          <p:cNvPr id="8" name="TextBox 7">
            <a:extLst>
              <a:ext uri="{FF2B5EF4-FFF2-40B4-BE49-F238E27FC236}">
                <a16:creationId xmlns:a16="http://schemas.microsoft.com/office/drawing/2014/main" id="{B1CF4279-C6A2-4611-F1EA-C6537324CC6A}"/>
              </a:ext>
            </a:extLst>
          </p:cNvPr>
          <p:cNvSpPr txBox="1"/>
          <p:nvPr/>
        </p:nvSpPr>
        <p:spPr>
          <a:xfrm>
            <a:off x="1935058" y="3198586"/>
            <a:ext cx="8919754" cy="3323987"/>
          </a:xfrm>
          <a:prstGeom prst="rect">
            <a:avLst/>
          </a:prstGeom>
          <a:noFill/>
        </p:spPr>
        <p:txBody>
          <a:bodyPr wrap="square">
            <a:spAutoFit/>
          </a:bodyPr>
          <a:lstStyle/>
          <a:p>
            <a:r>
              <a:rPr lang="en-US" sz="1400"/>
              <a:t>This makes scatter plot of </a:t>
            </a:r>
            <a:r>
              <a:rPr lang="en-US" sz="1400" b="1"/>
              <a:t>y</a:t>
            </a:r>
            <a:r>
              <a:rPr lang="en-US" sz="1400"/>
              <a:t> vs. </a:t>
            </a:r>
            <a:r>
              <a:rPr lang="en-US" sz="1400" b="1"/>
              <a:t>x</a:t>
            </a:r>
            <a:r>
              <a:rPr lang="en-US" sz="1400"/>
              <a:t>.  Can choose the point color via </a:t>
            </a:r>
            <a:r>
              <a:rPr lang="en-US" sz="1400" b="1"/>
              <a:t>color</a:t>
            </a:r>
            <a:r>
              <a:rPr lang="en-US" sz="1400"/>
              <a:t> argument. Can also choose a color scheme via </a:t>
            </a:r>
            <a:r>
              <a:rPr lang="en-US" sz="1400" b="1"/>
              <a:t>palette</a:t>
            </a:r>
            <a:r>
              <a:rPr lang="en-US" sz="1400"/>
              <a:t> argument.  You can either specify a named palette (see end of file), or can correlate hue values and colors via palette = {“hue1”:”color1”, “hue2”:”color2”, etc.}.  </a:t>
            </a:r>
            <a:r>
              <a:rPr lang="en-US" sz="1400" b="1"/>
              <a:t>alpha = a </a:t>
            </a:r>
            <a:r>
              <a:rPr lang="en-US" sz="1400"/>
              <a:t>governs transparency of the points, as usual.  </a:t>
            </a:r>
          </a:p>
          <a:p>
            <a:endParaRPr lang="en-US" sz="1400"/>
          </a:p>
          <a:p>
            <a:r>
              <a:rPr lang="en-US" sz="1400"/>
              <a:t>When employ </a:t>
            </a:r>
            <a:r>
              <a:rPr lang="en-US" sz="1400" b="1"/>
              <a:t>hue = h_column </a:t>
            </a:r>
            <a:r>
              <a:rPr lang="en-US" sz="1400"/>
              <a:t>argument, it will group the x,y data by h value, and plot a separate scatter plot for each category of data.  If h_column contains categorical values, then different categories will be associated with different colors.  If h_column is numerical, then different numbers will be associated with different shades of the same color.  Can correlate hue values and colors via  </a:t>
            </a:r>
            <a:r>
              <a:rPr lang="en-US" sz="1400" b="1"/>
              <a:t>palette = {“hue1”:”color1”, “hue2”:”color2”, etc.}</a:t>
            </a:r>
            <a:r>
              <a:rPr lang="en-US" sz="1400"/>
              <a:t>.  This will negate palette argument in the previous line though.  Can also specify the order in which the hue values appear in the legend via, say, </a:t>
            </a:r>
            <a:r>
              <a:rPr lang="en-US" sz="1400" b="1"/>
              <a:t>hue_order = [“hue4”, “hue3”, “hue2”, “hue1”, etc.].</a:t>
            </a:r>
            <a:r>
              <a:rPr lang="en-US" sz="1400"/>
              <a:t>  Can alternatively make size of point relative to their values along another column, the size_column via </a:t>
            </a:r>
            <a:r>
              <a:rPr lang="en-US" sz="1400" b="1"/>
              <a:t>size = size_column</a:t>
            </a:r>
            <a:r>
              <a:rPr lang="en-US" sz="1400"/>
              <a:t>.  Can also just specify a number (not list) if want all points the same size</a:t>
            </a:r>
            <a:r>
              <a:rPr lang="en-US" sz="1400" b="1"/>
              <a:t>.  </a:t>
            </a:r>
            <a:r>
              <a:rPr lang="en-US" sz="1400"/>
              <a:t>Can do similarly with the </a:t>
            </a:r>
            <a:r>
              <a:rPr lang="en-US" sz="1400" b="1"/>
              <a:t>style = style_column </a:t>
            </a:r>
            <a:r>
              <a:rPr lang="en-US" sz="1400"/>
              <a:t>argument</a:t>
            </a:r>
            <a:r>
              <a:rPr lang="en-US" sz="1400" b="1"/>
              <a:t>.  </a:t>
            </a:r>
          </a:p>
          <a:p>
            <a:endParaRPr lang="en-US" sz="1400" b="1"/>
          </a:p>
          <a:p>
            <a:r>
              <a:rPr lang="en-US" sz="1400" b="1"/>
              <a:t>ax = nameofaxis </a:t>
            </a:r>
            <a:r>
              <a:rPr lang="en-US" sz="1400"/>
              <a:t>is for inserting the plot onto a matplotlib declared nameofaxis.</a:t>
            </a:r>
          </a:p>
          <a:p>
            <a:r>
              <a:rPr lang="en-US" sz="1400"/>
              <a:t>This would be in lieu of saying nameofaxis.typeofplot(…).  Then can apply ax.methods to plot.  </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C628BE72-AE98-2EA6-C772-D6B4116B0761}"/>
                  </a:ext>
                </a:extLst>
              </p14:cNvPr>
              <p14:cNvContentPartPr/>
              <p14:nvPr/>
            </p14:nvContentPartPr>
            <p14:xfrm>
              <a:off x="5593799" y="2237780"/>
              <a:ext cx="1891080" cy="878400"/>
            </p14:xfrm>
          </p:contentPart>
        </mc:Choice>
        <mc:Fallback xmlns="">
          <p:pic>
            <p:nvPicPr>
              <p:cNvPr id="10" name="Ink 9">
                <a:extLst>
                  <a:ext uri="{FF2B5EF4-FFF2-40B4-BE49-F238E27FC236}">
                    <a16:creationId xmlns:a16="http://schemas.microsoft.com/office/drawing/2014/main" id="{C628BE72-AE98-2EA6-C772-D6B4116B0761}"/>
                  </a:ext>
                </a:extLst>
              </p:cNvPr>
              <p:cNvPicPr/>
              <p:nvPr/>
            </p:nvPicPr>
            <p:blipFill>
              <a:blip r:embed="rId4"/>
              <a:stretch>
                <a:fillRect/>
              </a:stretch>
            </p:blipFill>
            <p:spPr>
              <a:xfrm>
                <a:off x="5587680" y="2231657"/>
                <a:ext cx="1903318" cy="890645"/>
              </a:xfrm>
              <a:prstGeom prst="rect">
                <a:avLst/>
              </a:prstGeom>
            </p:spPr>
          </p:pic>
        </mc:Fallback>
      </mc:AlternateContent>
      <p:sp>
        <p:nvSpPr>
          <p:cNvPr id="12" name="TextBox 11">
            <a:extLst>
              <a:ext uri="{FF2B5EF4-FFF2-40B4-BE49-F238E27FC236}">
                <a16:creationId xmlns:a16="http://schemas.microsoft.com/office/drawing/2014/main" id="{4A14A29B-6756-BF39-84A3-683FA57E2F18}"/>
              </a:ext>
            </a:extLst>
          </p:cNvPr>
          <p:cNvSpPr txBox="1"/>
          <p:nvPr/>
        </p:nvSpPr>
        <p:spPr>
          <a:xfrm>
            <a:off x="8845157" y="233022"/>
            <a:ext cx="2948394" cy="1169551"/>
          </a:xfrm>
          <a:prstGeom prst="rect">
            <a:avLst/>
          </a:prstGeom>
          <a:solidFill>
            <a:schemeClr val="accent4">
              <a:lumMod val="40000"/>
              <a:lumOff val="60000"/>
            </a:schemeClr>
          </a:solidFill>
        </p:spPr>
        <p:txBody>
          <a:bodyPr wrap="square" rtlCol="0">
            <a:spAutoFit/>
          </a:bodyPr>
          <a:lstStyle/>
          <a:p>
            <a:r>
              <a:rPr lang="en-US" sz="1400"/>
              <a:t>can also specify data via arguments:</a:t>
            </a:r>
          </a:p>
          <a:p>
            <a:r>
              <a:rPr lang="en-US" sz="1400"/>
              <a:t>data = dataframe, </a:t>
            </a:r>
          </a:p>
          <a:p>
            <a:r>
              <a:rPr lang="en-US" sz="1400"/>
              <a:t>x = “column1”, or dataframe.column1</a:t>
            </a:r>
          </a:p>
          <a:p>
            <a:r>
              <a:rPr lang="en-US" sz="1400"/>
              <a:t>y = “column2”, or dataframe.column2</a:t>
            </a:r>
          </a:p>
          <a:p>
            <a:r>
              <a:rPr lang="en-US" sz="1400"/>
              <a:t>etc.</a:t>
            </a:r>
          </a:p>
        </p:txBody>
      </p:sp>
    </p:spTree>
    <p:extLst>
      <p:ext uri="{BB962C8B-B14F-4D97-AF65-F5344CB8AC3E}">
        <p14:creationId xmlns:p14="http://schemas.microsoft.com/office/powerpoint/2010/main" val="38538067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87E04F-4827-45DE-B856-B558BC9ED062}"/>
              </a:ext>
            </a:extLst>
          </p:cNvPr>
          <p:cNvSpPr/>
          <p:nvPr/>
        </p:nvSpPr>
        <p:spPr>
          <a:xfrm>
            <a:off x="410120" y="1601375"/>
            <a:ext cx="6924745" cy="830997"/>
          </a:xfrm>
          <a:prstGeom prst="rect">
            <a:avLst/>
          </a:prstGeom>
        </p:spPr>
        <p:txBody>
          <a:bodyPr wrap="square">
            <a:spAutoFit/>
          </a:bodyPr>
          <a:lstStyle/>
          <a:p>
            <a:r>
              <a:rPr lang="en-US" sz="1600">
                <a:solidFill>
                  <a:srgbClr val="3333CC"/>
                </a:solidFill>
              </a:rPr>
              <a:t>seaborn.countplot(x = x_column, order = list, color = “color”, palette = palette,</a:t>
            </a:r>
          </a:p>
          <a:p>
            <a:r>
              <a:rPr lang="en-US" sz="1600">
                <a:solidFill>
                  <a:srgbClr val="3333CC"/>
                </a:solidFill>
              </a:rPr>
              <a:t>	               hue = h_column, hue_order = hue_list, </a:t>
            </a:r>
          </a:p>
          <a:p>
            <a:r>
              <a:rPr lang="en-US" sz="1600">
                <a:solidFill>
                  <a:srgbClr val="3333CC"/>
                </a:solidFill>
              </a:rPr>
              <a:t>	               ax = nameofaxis)</a:t>
            </a:r>
          </a:p>
        </p:txBody>
      </p:sp>
      <p:sp>
        <p:nvSpPr>
          <p:cNvPr id="13" name="TextBox 12">
            <a:extLst>
              <a:ext uri="{FF2B5EF4-FFF2-40B4-BE49-F238E27FC236}">
                <a16:creationId xmlns:a16="http://schemas.microsoft.com/office/drawing/2014/main" id="{2A81461C-312C-AA28-D2DD-8237B907F3F0}"/>
              </a:ext>
            </a:extLst>
          </p:cNvPr>
          <p:cNvSpPr txBox="1"/>
          <p:nvPr/>
        </p:nvSpPr>
        <p:spPr>
          <a:xfrm>
            <a:off x="1907457" y="2733278"/>
            <a:ext cx="9802761" cy="3108543"/>
          </a:xfrm>
          <a:prstGeom prst="rect">
            <a:avLst/>
          </a:prstGeom>
          <a:noFill/>
        </p:spPr>
        <p:txBody>
          <a:bodyPr wrap="square" rtlCol="0">
            <a:spAutoFit/>
          </a:bodyPr>
          <a:lstStyle/>
          <a:p>
            <a:r>
              <a:rPr lang="en-US" sz="1400"/>
              <a:t>countplot is kind of like a bar plot.  Presumably x_column comprises a set of distinct values like x = “girl”, “boy”, “neither”.  countplot would plot the three counts as bars along the y axis, and the values “girl”, “boy”, “neither” on the x axis.   </a:t>
            </a:r>
            <a:r>
              <a:rPr lang="en-US" sz="1400" b="1"/>
              <a:t>order</a:t>
            </a:r>
            <a:r>
              <a:rPr lang="en-US" sz="1400"/>
              <a:t> allows you to specify the, well, order in which categories will appear, e.g., [“girl”, “boy”, “neither”], or some other permutation.  You can make all counts the same color via </a:t>
            </a:r>
            <a:r>
              <a:rPr lang="en-US" sz="1400" b="1"/>
              <a:t>color</a:t>
            </a:r>
            <a:r>
              <a:rPr lang="en-US" sz="1400"/>
              <a:t> argument.  Can also choose a color scheme via </a:t>
            </a:r>
            <a:r>
              <a:rPr lang="en-US" sz="1400" b="1"/>
              <a:t>palette</a:t>
            </a:r>
            <a:r>
              <a:rPr lang="en-US" sz="1400"/>
              <a:t> argument.  Or you can use the </a:t>
            </a:r>
            <a:r>
              <a:rPr lang="en-US" sz="1400" b="1"/>
              <a:t>palette</a:t>
            </a:r>
            <a:r>
              <a:rPr lang="en-US" sz="1400"/>
              <a:t> argument to write a dictionary mapping the possible x values to their desired color.  Or you can do the same with the hues.  </a:t>
            </a:r>
            <a:r>
              <a:rPr lang="en-US" sz="1400">
                <a:solidFill>
                  <a:srgbClr val="FF0000"/>
                </a:solidFill>
              </a:rPr>
              <a:t>Can alternatively write y = y_column, etc., and this will flip everything about diagonal.</a:t>
            </a:r>
          </a:p>
          <a:p>
            <a:endParaRPr lang="en-US" sz="1400"/>
          </a:p>
          <a:p>
            <a:r>
              <a:rPr lang="en-US" sz="1400"/>
              <a:t>The </a:t>
            </a:r>
            <a:r>
              <a:rPr lang="en-US" sz="1400" b="1"/>
              <a:t>hue</a:t>
            </a:r>
            <a:r>
              <a:rPr lang="en-US" sz="1400"/>
              <a:t> = “h_column” is optional.  But suppose it counts age, like h = “child”, “adult”, “senior”.  Then adding the hue argument will further break the x = “girl”, “boy”, and “neither” counts into h = “child”, “adult”, “senior” counts.  And it will plot together the three h clusters corresponding to x = “girl”, and together the three h clusters corresponding to x = “boy” and the three h clusters corresponding to x = “neither”.   Can control the order of appearance of hue values in the legend via </a:t>
            </a:r>
            <a:r>
              <a:rPr lang="en-US" sz="1400" b="1"/>
              <a:t>hue_order</a:t>
            </a:r>
            <a:r>
              <a:rPr lang="en-US" sz="1400"/>
              <a:t>.  </a:t>
            </a:r>
          </a:p>
          <a:p>
            <a:endParaRPr lang="en-US" sz="1400"/>
          </a:p>
          <a:p>
            <a:r>
              <a:rPr lang="en-US" sz="1400" b="1"/>
              <a:t>ax = nameofaxis </a:t>
            </a:r>
            <a:r>
              <a:rPr lang="en-US" sz="1400"/>
              <a:t>is for inserting the plot onto a matplotlib declared nameofaxis.</a:t>
            </a:r>
          </a:p>
          <a:p>
            <a:r>
              <a:rPr lang="en-US" sz="1400"/>
              <a:t>This would be in lieu of saying nameofaxis.typeofplot(…).  Then can apply ax.methods to plot.  </a:t>
            </a:r>
          </a:p>
        </p:txBody>
      </p:sp>
      <p:sp>
        <p:nvSpPr>
          <p:cNvPr id="4" name="Rectangle 3">
            <a:extLst>
              <a:ext uri="{FF2B5EF4-FFF2-40B4-BE49-F238E27FC236}">
                <a16:creationId xmlns:a16="http://schemas.microsoft.com/office/drawing/2014/main" id="{C79DD2DF-501C-98E0-F520-CD16D01AE1D8}"/>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7" name="TextBox 6">
            <a:extLst>
              <a:ext uri="{FF2B5EF4-FFF2-40B4-BE49-F238E27FC236}">
                <a16:creationId xmlns:a16="http://schemas.microsoft.com/office/drawing/2014/main" id="{3576A1F3-89B3-7D39-9F11-F44347091FE0}"/>
              </a:ext>
            </a:extLst>
          </p:cNvPr>
          <p:cNvSpPr txBox="1"/>
          <p:nvPr/>
        </p:nvSpPr>
        <p:spPr>
          <a:xfrm>
            <a:off x="410119" y="1018345"/>
            <a:ext cx="2788433" cy="338554"/>
          </a:xfrm>
          <a:prstGeom prst="rect">
            <a:avLst/>
          </a:prstGeom>
          <a:noFill/>
        </p:spPr>
        <p:txBody>
          <a:bodyPr wrap="square">
            <a:spAutoFit/>
          </a:bodyPr>
          <a:lstStyle/>
          <a:p>
            <a:r>
              <a:rPr lang="en-US" sz="1600"/>
              <a:t>And more </a:t>
            </a:r>
            <a:r>
              <a:rPr lang="en-US" sz="1600">
                <a:solidFill>
                  <a:srgbClr val="FF0000"/>
                </a:solidFill>
              </a:rPr>
              <a:t>type of plot </a:t>
            </a:r>
            <a:r>
              <a:rPr lang="en-US" sz="1600"/>
              <a:t>options.</a:t>
            </a:r>
            <a:endParaRPr lang="en-US" sz="1600" b="1"/>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F85932B3-E565-D965-95A7-F5C156DF2525}"/>
                  </a:ext>
                </a:extLst>
              </p14:cNvPr>
              <p14:cNvContentPartPr/>
              <p14:nvPr/>
            </p14:nvContentPartPr>
            <p14:xfrm>
              <a:off x="5566215" y="1926948"/>
              <a:ext cx="2143440" cy="719280"/>
            </p14:xfrm>
          </p:contentPart>
        </mc:Choice>
        <mc:Fallback xmlns="">
          <p:pic>
            <p:nvPicPr>
              <p:cNvPr id="5" name="Ink 4">
                <a:extLst>
                  <a:ext uri="{FF2B5EF4-FFF2-40B4-BE49-F238E27FC236}">
                    <a16:creationId xmlns:a16="http://schemas.microsoft.com/office/drawing/2014/main" id="{F85932B3-E565-D965-95A7-F5C156DF2525}"/>
                  </a:ext>
                </a:extLst>
              </p:cNvPr>
              <p:cNvPicPr/>
              <p:nvPr/>
            </p:nvPicPr>
            <p:blipFill>
              <a:blip r:embed="rId4"/>
              <a:stretch>
                <a:fillRect/>
              </a:stretch>
            </p:blipFill>
            <p:spPr>
              <a:xfrm>
                <a:off x="5560095" y="1920828"/>
                <a:ext cx="2155680" cy="731520"/>
              </a:xfrm>
              <a:prstGeom prst="rect">
                <a:avLst/>
              </a:prstGeom>
            </p:spPr>
          </p:pic>
        </mc:Fallback>
      </mc:AlternateContent>
      <p:sp>
        <p:nvSpPr>
          <p:cNvPr id="6" name="TextBox 5">
            <a:extLst>
              <a:ext uri="{FF2B5EF4-FFF2-40B4-BE49-F238E27FC236}">
                <a16:creationId xmlns:a16="http://schemas.microsoft.com/office/drawing/2014/main" id="{24AED9B5-FEA7-B244-503B-9DF1BD88B516}"/>
              </a:ext>
            </a:extLst>
          </p:cNvPr>
          <p:cNvSpPr txBox="1"/>
          <p:nvPr/>
        </p:nvSpPr>
        <p:spPr>
          <a:xfrm>
            <a:off x="8619015" y="373025"/>
            <a:ext cx="2948394" cy="1169551"/>
          </a:xfrm>
          <a:prstGeom prst="rect">
            <a:avLst/>
          </a:prstGeom>
          <a:solidFill>
            <a:schemeClr val="accent4">
              <a:lumMod val="40000"/>
              <a:lumOff val="60000"/>
            </a:schemeClr>
          </a:solidFill>
        </p:spPr>
        <p:txBody>
          <a:bodyPr wrap="square" rtlCol="0">
            <a:spAutoFit/>
          </a:bodyPr>
          <a:lstStyle/>
          <a:p>
            <a:r>
              <a:rPr lang="en-US" sz="1400"/>
              <a:t>can also specify data via arguments:</a:t>
            </a:r>
          </a:p>
          <a:p>
            <a:r>
              <a:rPr lang="en-US" sz="1400"/>
              <a:t>data = dataframe, </a:t>
            </a:r>
          </a:p>
          <a:p>
            <a:r>
              <a:rPr lang="en-US" sz="1400"/>
              <a:t>x = “column1”, or dataframe.column1</a:t>
            </a:r>
          </a:p>
          <a:p>
            <a:r>
              <a:rPr lang="en-US" sz="1400"/>
              <a:t>y = “column2”, or dataframe.column2</a:t>
            </a:r>
          </a:p>
          <a:p>
            <a:r>
              <a:rPr lang="en-US" sz="1400"/>
              <a:t>etc.</a:t>
            </a:r>
          </a:p>
        </p:txBody>
      </p:sp>
    </p:spTree>
    <p:extLst>
      <p:ext uri="{BB962C8B-B14F-4D97-AF65-F5344CB8AC3E}">
        <p14:creationId xmlns:p14="http://schemas.microsoft.com/office/powerpoint/2010/main" val="180001801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2B102C0-2C6C-DCA9-70D1-6AE60DC83D9A}"/>
              </a:ext>
            </a:extLst>
          </p:cNvPr>
          <p:cNvSpPr/>
          <p:nvPr/>
        </p:nvSpPr>
        <p:spPr>
          <a:xfrm>
            <a:off x="213472" y="1774817"/>
            <a:ext cx="11831044" cy="830997"/>
          </a:xfrm>
          <a:prstGeom prst="rect">
            <a:avLst/>
          </a:prstGeom>
        </p:spPr>
        <p:txBody>
          <a:bodyPr wrap="square">
            <a:spAutoFit/>
          </a:bodyPr>
          <a:lstStyle/>
          <a:p>
            <a:r>
              <a:rPr lang="en-US" sz="1600">
                <a:solidFill>
                  <a:srgbClr val="3333CC"/>
                </a:solidFill>
              </a:rPr>
              <a:t>seaborn.barplot(x = x_column, y = y_column, color = “color”, palette = palette, saturation = #, order = list, estimator = func, ci = #, capsize = #, </a:t>
            </a:r>
          </a:p>
          <a:p>
            <a:r>
              <a:rPr lang="en-US" sz="1600">
                <a:solidFill>
                  <a:srgbClr val="3333CC"/>
                </a:solidFill>
              </a:rPr>
              <a:t>	          hue = h_column, hue_order = hue_list,</a:t>
            </a:r>
          </a:p>
          <a:p>
            <a:r>
              <a:rPr lang="en-US" sz="1600">
                <a:solidFill>
                  <a:srgbClr val="3333CC"/>
                </a:solidFill>
              </a:rPr>
              <a:t>	          ax = nameofaxis)</a:t>
            </a:r>
          </a:p>
        </p:txBody>
      </p:sp>
      <p:sp>
        <p:nvSpPr>
          <p:cNvPr id="10" name="TextBox 9">
            <a:extLst>
              <a:ext uri="{FF2B5EF4-FFF2-40B4-BE49-F238E27FC236}">
                <a16:creationId xmlns:a16="http://schemas.microsoft.com/office/drawing/2014/main" id="{04F51D88-4A79-9CA5-7171-B550D2294F16}"/>
              </a:ext>
            </a:extLst>
          </p:cNvPr>
          <p:cNvSpPr txBox="1"/>
          <p:nvPr/>
        </p:nvSpPr>
        <p:spPr>
          <a:xfrm>
            <a:off x="698090" y="2944137"/>
            <a:ext cx="11100620" cy="3323987"/>
          </a:xfrm>
          <a:prstGeom prst="rect">
            <a:avLst/>
          </a:prstGeom>
          <a:noFill/>
        </p:spPr>
        <p:txBody>
          <a:bodyPr wrap="square" rtlCol="0">
            <a:spAutoFit/>
          </a:bodyPr>
          <a:lstStyle/>
          <a:p>
            <a:r>
              <a:rPr lang="en-US" sz="1400"/>
              <a:t>So y_column would be numerical data, and x_column categorical data.  And this would group all the y data with a common x value into separate sets, we’ll say y_x.  Of course there will be many different y’s corresponding to the same x.  So we’ll have a distribution of data for each x.  The bar plot attempts to convey this distribution.  Can set all bars to same color with argument </a:t>
            </a:r>
            <a:r>
              <a:rPr lang="en-US" sz="1400" b="1"/>
              <a:t>color = “color”</a:t>
            </a:r>
            <a:r>
              <a:rPr lang="en-US" sz="1400"/>
              <a:t>.  Or can use the </a:t>
            </a:r>
            <a:r>
              <a:rPr lang="en-US" sz="1400" b="1"/>
              <a:t>palette</a:t>
            </a:r>
            <a:r>
              <a:rPr lang="en-US" sz="1400"/>
              <a:t> argument to specify a palette (see end of file), or can write a dictionary mapping x values to their desired colors.  Or can do likewise with hues.  Can specify saturation of colors via: </a:t>
            </a:r>
            <a:r>
              <a:rPr lang="en-US" sz="1400" b="1"/>
              <a:t>saturation = #</a:t>
            </a:r>
            <a:r>
              <a:rPr lang="en-US" sz="1400"/>
              <a:t>.  Seems to change brightness. Using </a:t>
            </a:r>
            <a:r>
              <a:rPr lang="en-US" sz="1400" b="1"/>
              <a:t>order = list</a:t>
            </a:r>
            <a:r>
              <a:rPr lang="en-US" sz="1400"/>
              <a:t> allows you to specify the order in which x categories will appear. By default, the height of the bar represents the average of the y_x data.  Can change this via </a:t>
            </a:r>
            <a:r>
              <a:rPr lang="en-US" sz="1400" b="1"/>
              <a:t>estimator</a:t>
            </a:r>
            <a:r>
              <a:rPr lang="en-US" sz="1400"/>
              <a:t> argument.  For instance, if want the median, then can set to </a:t>
            </a:r>
            <a:r>
              <a:rPr lang="en-US" sz="1400" i="1"/>
              <a:t>numpy.median</a:t>
            </a:r>
            <a:r>
              <a:rPr lang="en-US" sz="1400"/>
              <a:t>.  And the error bar, on the bar, represents 2std above and below the mean, i.e., a 95% confidence interval, by default.  Can change the 95% to #% with optional argument </a:t>
            </a:r>
            <a:r>
              <a:rPr lang="en-US" sz="1400" b="1"/>
              <a:t>ci = #</a:t>
            </a:r>
            <a:r>
              <a:rPr lang="en-US" sz="1400"/>
              <a:t>.  Can put horizontal ‘caps’ on error bars, and specify their length via </a:t>
            </a:r>
            <a:r>
              <a:rPr lang="en-US" sz="1400" b="1"/>
              <a:t>capsize = #</a:t>
            </a:r>
            <a:r>
              <a:rPr lang="en-US" sz="1400"/>
              <a:t>. </a:t>
            </a:r>
            <a:r>
              <a:rPr lang="en-US" sz="1400">
                <a:solidFill>
                  <a:srgbClr val="FF0000"/>
                </a:solidFill>
              </a:rPr>
              <a:t> Can alternatively put numerical data in x_column, and categorical data in y_column.  This will flip everything about the diagonal.</a:t>
            </a:r>
          </a:p>
          <a:p>
            <a:endParaRPr lang="en-US" sz="1400"/>
          </a:p>
          <a:p>
            <a:r>
              <a:rPr lang="en-US" sz="1400"/>
              <a:t>Can futher break the distributions y_x down in y_x_h, where h corresponds to the various values that the hue column may assume.  So we’ll get clusters of bar plots {y_x1_h, y_x2_h, y_x3_h, etc}. And with the </a:t>
            </a:r>
            <a:r>
              <a:rPr lang="en-US" sz="1400" b="1"/>
              <a:t>hue_order</a:t>
            </a:r>
            <a:r>
              <a:rPr lang="en-US" sz="1400"/>
              <a:t> argument you can specify the order in which the h_column bars appear.  </a:t>
            </a:r>
          </a:p>
          <a:p>
            <a:endParaRPr lang="en-US" sz="1400"/>
          </a:p>
          <a:p>
            <a:r>
              <a:rPr lang="en-US" sz="1400" b="1"/>
              <a:t>ax = nameofaxis </a:t>
            </a:r>
            <a:r>
              <a:rPr lang="en-US" sz="1400"/>
              <a:t>is for inserting the plot onto a matplotlib declared nameofaxis.</a:t>
            </a:r>
          </a:p>
          <a:p>
            <a:r>
              <a:rPr lang="en-US" sz="1400"/>
              <a:t>This would be in lieu of saying nameofaxis.typeofplot(…).  Then can apply ax.methods to plot.  </a:t>
            </a:r>
          </a:p>
        </p:txBody>
      </p:sp>
      <p:sp>
        <p:nvSpPr>
          <p:cNvPr id="4" name="Rectangle 3">
            <a:extLst>
              <a:ext uri="{FF2B5EF4-FFF2-40B4-BE49-F238E27FC236}">
                <a16:creationId xmlns:a16="http://schemas.microsoft.com/office/drawing/2014/main" id="{C79DD2DF-501C-98E0-F520-CD16D01AE1D8}"/>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7" name="TextBox 6">
            <a:extLst>
              <a:ext uri="{FF2B5EF4-FFF2-40B4-BE49-F238E27FC236}">
                <a16:creationId xmlns:a16="http://schemas.microsoft.com/office/drawing/2014/main" id="{3576A1F3-89B3-7D39-9F11-F44347091FE0}"/>
              </a:ext>
            </a:extLst>
          </p:cNvPr>
          <p:cNvSpPr txBox="1"/>
          <p:nvPr/>
        </p:nvSpPr>
        <p:spPr>
          <a:xfrm>
            <a:off x="230070" y="1113929"/>
            <a:ext cx="2788433" cy="338554"/>
          </a:xfrm>
          <a:prstGeom prst="rect">
            <a:avLst/>
          </a:prstGeom>
          <a:noFill/>
        </p:spPr>
        <p:txBody>
          <a:bodyPr wrap="square">
            <a:spAutoFit/>
          </a:bodyPr>
          <a:lstStyle/>
          <a:p>
            <a:r>
              <a:rPr lang="en-US" sz="1600"/>
              <a:t>And more </a:t>
            </a:r>
            <a:r>
              <a:rPr lang="en-US" sz="1600">
                <a:solidFill>
                  <a:srgbClr val="FF0000"/>
                </a:solidFill>
              </a:rPr>
              <a:t>type of plot </a:t>
            </a:r>
            <a:r>
              <a:rPr lang="en-US" sz="1600"/>
              <a:t>options.</a:t>
            </a:r>
            <a:endParaRPr lang="en-US" sz="1600" b="1"/>
          </a:p>
        </p:txBody>
      </p:sp>
      <p:sp>
        <p:nvSpPr>
          <p:cNvPr id="14" name="TextBox 13">
            <a:extLst>
              <a:ext uri="{FF2B5EF4-FFF2-40B4-BE49-F238E27FC236}">
                <a16:creationId xmlns:a16="http://schemas.microsoft.com/office/drawing/2014/main" id="{0E355D8E-81B9-14B3-C3C4-EEE31D5E85CF}"/>
              </a:ext>
            </a:extLst>
          </p:cNvPr>
          <p:cNvSpPr txBox="1"/>
          <p:nvPr/>
        </p:nvSpPr>
        <p:spPr>
          <a:xfrm>
            <a:off x="8856220" y="281227"/>
            <a:ext cx="2948394" cy="1169551"/>
          </a:xfrm>
          <a:prstGeom prst="rect">
            <a:avLst/>
          </a:prstGeom>
          <a:solidFill>
            <a:schemeClr val="accent4">
              <a:lumMod val="40000"/>
              <a:lumOff val="60000"/>
            </a:schemeClr>
          </a:solidFill>
        </p:spPr>
        <p:txBody>
          <a:bodyPr wrap="square" rtlCol="0">
            <a:spAutoFit/>
          </a:bodyPr>
          <a:lstStyle/>
          <a:p>
            <a:r>
              <a:rPr lang="en-US" sz="1400"/>
              <a:t>can also specify data via arguments:</a:t>
            </a:r>
          </a:p>
          <a:p>
            <a:r>
              <a:rPr lang="en-US" sz="1400"/>
              <a:t>data = dataframe, </a:t>
            </a:r>
          </a:p>
          <a:p>
            <a:r>
              <a:rPr lang="en-US" sz="1400"/>
              <a:t>x = “column1”, or dataframe.column1</a:t>
            </a:r>
          </a:p>
          <a:p>
            <a:r>
              <a:rPr lang="en-US" sz="1400"/>
              <a:t>y = “column2”, or dataframe.column2</a:t>
            </a:r>
          </a:p>
          <a:p>
            <a:r>
              <a:rPr lang="en-US" sz="1400"/>
              <a:t>etc.</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CCD0C1EC-8E00-FD6B-FBD0-67354D1C7394}"/>
                  </a:ext>
                </a:extLst>
              </p14:cNvPr>
              <p14:cNvContentPartPr/>
              <p14:nvPr/>
            </p14:nvContentPartPr>
            <p14:xfrm>
              <a:off x="8434339" y="2054748"/>
              <a:ext cx="2294280" cy="815400"/>
            </p14:xfrm>
          </p:contentPart>
        </mc:Choice>
        <mc:Fallback xmlns="">
          <p:pic>
            <p:nvPicPr>
              <p:cNvPr id="15" name="Ink 14">
                <a:extLst>
                  <a:ext uri="{FF2B5EF4-FFF2-40B4-BE49-F238E27FC236}">
                    <a16:creationId xmlns:a16="http://schemas.microsoft.com/office/drawing/2014/main" id="{CCD0C1EC-8E00-FD6B-FBD0-67354D1C7394}"/>
                  </a:ext>
                </a:extLst>
              </p:cNvPr>
              <p:cNvPicPr/>
              <p:nvPr/>
            </p:nvPicPr>
            <p:blipFill>
              <a:blip r:embed="rId4"/>
              <a:stretch>
                <a:fillRect/>
              </a:stretch>
            </p:blipFill>
            <p:spPr>
              <a:xfrm>
                <a:off x="8428220" y="2048631"/>
                <a:ext cx="2306518" cy="827635"/>
              </a:xfrm>
              <a:prstGeom prst="rect">
                <a:avLst/>
              </a:prstGeom>
            </p:spPr>
          </p:pic>
        </mc:Fallback>
      </mc:AlternateContent>
    </p:spTree>
    <p:extLst>
      <p:ext uri="{BB962C8B-B14F-4D97-AF65-F5344CB8AC3E}">
        <p14:creationId xmlns:p14="http://schemas.microsoft.com/office/powerpoint/2010/main" val="269699868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2B102C0-2C6C-DCA9-70D1-6AE60DC83D9A}"/>
              </a:ext>
            </a:extLst>
          </p:cNvPr>
          <p:cNvSpPr/>
          <p:nvPr/>
        </p:nvSpPr>
        <p:spPr>
          <a:xfrm>
            <a:off x="124980" y="1607668"/>
            <a:ext cx="11978529" cy="830997"/>
          </a:xfrm>
          <a:prstGeom prst="rect">
            <a:avLst/>
          </a:prstGeom>
        </p:spPr>
        <p:txBody>
          <a:bodyPr wrap="square">
            <a:spAutoFit/>
          </a:bodyPr>
          <a:lstStyle/>
          <a:p>
            <a:r>
              <a:rPr lang="en-US" sz="1600">
                <a:solidFill>
                  <a:srgbClr val="3333CC"/>
                </a:solidFill>
              </a:rPr>
              <a:t>seaborn.pointplot(x = x_column, y = y_column, color = “color”, palette = palette, saturation = #, order = list, estimator = func, ci = #, capsize = #, </a:t>
            </a:r>
          </a:p>
          <a:p>
            <a:r>
              <a:rPr lang="en-US" sz="1600">
                <a:solidFill>
                  <a:srgbClr val="3333CC"/>
                </a:solidFill>
              </a:rPr>
              <a:t>	              hue = h_column, hue_order = hue_list,  dodge=True,</a:t>
            </a:r>
          </a:p>
          <a:p>
            <a:r>
              <a:rPr lang="en-US" sz="1600">
                <a:solidFill>
                  <a:srgbClr val="3333CC"/>
                </a:solidFill>
              </a:rPr>
              <a:t>	              ax = nameofaxis)</a:t>
            </a:r>
          </a:p>
        </p:txBody>
      </p:sp>
      <p:sp>
        <p:nvSpPr>
          <p:cNvPr id="10" name="TextBox 9">
            <a:extLst>
              <a:ext uri="{FF2B5EF4-FFF2-40B4-BE49-F238E27FC236}">
                <a16:creationId xmlns:a16="http://schemas.microsoft.com/office/drawing/2014/main" id="{04F51D88-4A79-9CA5-7171-B550D2294F16}"/>
              </a:ext>
            </a:extLst>
          </p:cNvPr>
          <p:cNvSpPr txBox="1"/>
          <p:nvPr/>
        </p:nvSpPr>
        <p:spPr>
          <a:xfrm>
            <a:off x="867265" y="2549664"/>
            <a:ext cx="10575811" cy="3970318"/>
          </a:xfrm>
          <a:prstGeom prst="rect">
            <a:avLst/>
          </a:prstGeom>
          <a:noFill/>
        </p:spPr>
        <p:txBody>
          <a:bodyPr wrap="square" rtlCol="0">
            <a:spAutoFit/>
          </a:bodyPr>
          <a:lstStyle/>
          <a:p>
            <a:r>
              <a:rPr lang="en-US" sz="1400"/>
              <a:t>So y_column would be numerical data, and x_column would be categorical data.  And this would group all the y data with a common x value into separate sets, we’ll say y_x.  Of course there will be many different y’s corresponding to the same x.  So we’ll have a distribution of data for each x.  The point plot attempts to convey this distribution.  Can set all poiints to same color with argument </a:t>
            </a:r>
            <a:r>
              <a:rPr lang="en-US" sz="1400" b="1"/>
              <a:t>color = “color”</a:t>
            </a:r>
            <a:r>
              <a:rPr lang="en-US" sz="1400"/>
              <a:t>. Can also choose a color scheme via </a:t>
            </a:r>
            <a:r>
              <a:rPr lang="en-US" sz="1400" b="1"/>
              <a:t>palette</a:t>
            </a:r>
            <a:r>
              <a:rPr lang="en-US" sz="1400"/>
              <a:t> argument.  You can either specify a named palette (see end of file), or can correlate hue values and colors via palette = {“hue1”:”color1”, “hue2”:”color2”, etc.}.  Can do similarly with x values.  Can specify saturation of colors via: </a:t>
            </a:r>
            <a:r>
              <a:rPr lang="en-US" sz="1400" b="1"/>
              <a:t>saturation = #</a:t>
            </a:r>
            <a:r>
              <a:rPr lang="en-US" sz="1400"/>
              <a:t>.  Seems to change brightness. Using </a:t>
            </a:r>
            <a:r>
              <a:rPr lang="en-US" sz="1400" b="1"/>
              <a:t>order = list</a:t>
            </a:r>
            <a:r>
              <a:rPr lang="en-US" sz="1400"/>
              <a:t> allows you to specify the order in which x categories will appear.  By default, the height of the point represents the average of the y_x data.  Can change this via </a:t>
            </a:r>
            <a:r>
              <a:rPr lang="en-US" sz="1400" b="1"/>
              <a:t>estimator</a:t>
            </a:r>
            <a:r>
              <a:rPr lang="en-US" sz="1400"/>
              <a:t> argument.  For instance, if want the median, then can set to </a:t>
            </a:r>
            <a:r>
              <a:rPr lang="en-US" sz="1400" i="1"/>
              <a:t>numpy.median</a:t>
            </a:r>
            <a:r>
              <a:rPr lang="en-US" sz="1400"/>
              <a:t>.  And the error bar, on the point, represents 2std above and below the mean, i.e., a 95% confidence interval, by default.  Can change the 95% to #% with optional argument </a:t>
            </a:r>
            <a:r>
              <a:rPr lang="en-US" sz="1400" b="1"/>
              <a:t>ci = #</a:t>
            </a:r>
            <a:r>
              <a:rPr lang="en-US" sz="1400"/>
              <a:t>.  Can put horizontal ‘caps’ on error bars, and specify their length via </a:t>
            </a:r>
            <a:r>
              <a:rPr lang="en-US" sz="1400" b="1"/>
              <a:t>capsize = #</a:t>
            </a:r>
            <a:r>
              <a:rPr lang="en-US" sz="1400"/>
              <a:t>.  There’s also a </a:t>
            </a:r>
            <a:r>
              <a:rPr lang="en-US" sz="1400" b="1"/>
              <a:t>join=True/False </a:t>
            </a:r>
            <a:r>
              <a:rPr lang="en-US" sz="1400"/>
              <a:t>argument that connects, or not, the points with lines</a:t>
            </a:r>
            <a:r>
              <a:rPr lang="en-US" sz="1400" b="1"/>
              <a:t>.  </a:t>
            </a:r>
            <a:r>
              <a:rPr lang="en-US" sz="1400">
                <a:solidFill>
                  <a:srgbClr val="FF0000"/>
                </a:solidFill>
              </a:rPr>
              <a:t>Can alternatively put numerical data in x_column, and categorical data in y_column.  This will flip everything about the diagonal.</a:t>
            </a:r>
          </a:p>
          <a:p>
            <a:endParaRPr lang="en-US" sz="1400"/>
          </a:p>
          <a:p>
            <a:r>
              <a:rPr lang="en-US" sz="1400"/>
              <a:t>Can futher break the distributions y_x down in y_x_h, where h corresponds to the various values that the hue column may assume.  So we’ll get clusters of point plots {y_x1_h, y_x2_h, y_x3_h, etc}.  And with the </a:t>
            </a:r>
            <a:r>
              <a:rPr lang="en-US" sz="1400" b="1"/>
              <a:t>hue_order</a:t>
            </a:r>
            <a:r>
              <a:rPr lang="en-US" sz="1400"/>
              <a:t> argument you can specify the order in which the h_column points appear.  </a:t>
            </a:r>
            <a:r>
              <a:rPr lang="en-US" sz="1400" b="1"/>
              <a:t>dodge = True </a:t>
            </a:r>
            <a:r>
              <a:rPr lang="en-US" sz="1400"/>
              <a:t>horizontally offsets different hues so that their error bars don’t overlap. </a:t>
            </a:r>
          </a:p>
          <a:p>
            <a:endParaRPr lang="en-US" sz="1400"/>
          </a:p>
          <a:p>
            <a:r>
              <a:rPr lang="en-US" sz="1400" b="1"/>
              <a:t>ax = nameofaxis </a:t>
            </a:r>
            <a:r>
              <a:rPr lang="en-US" sz="1400"/>
              <a:t>is for inserting the plot onto a matplotlib declared nameofaxis.</a:t>
            </a:r>
          </a:p>
          <a:p>
            <a:r>
              <a:rPr lang="en-US" sz="1400"/>
              <a:t>This would be in lieu of saying nameofaxis.typeofplot(…).  Then can apply ax.methods to plot.  </a:t>
            </a:r>
          </a:p>
        </p:txBody>
      </p:sp>
      <p:sp>
        <p:nvSpPr>
          <p:cNvPr id="4" name="Rectangle 3">
            <a:extLst>
              <a:ext uri="{FF2B5EF4-FFF2-40B4-BE49-F238E27FC236}">
                <a16:creationId xmlns:a16="http://schemas.microsoft.com/office/drawing/2014/main" id="{C79DD2DF-501C-98E0-F520-CD16D01AE1D8}"/>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7" name="TextBox 6">
            <a:extLst>
              <a:ext uri="{FF2B5EF4-FFF2-40B4-BE49-F238E27FC236}">
                <a16:creationId xmlns:a16="http://schemas.microsoft.com/office/drawing/2014/main" id="{3576A1F3-89B3-7D39-9F11-F44347091FE0}"/>
              </a:ext>
            </a:extLst>
          </p:cNvPr>
          <p:cNvSpPr txBox="1"/>
          <p:nvPr/>
        </p:nvSpPr>
        <p:spPr>
          <a:xfrm>
            <a:off x="124981" y="940993"/>
            <a:ext cx="2788433" cy="338554"/>
          </a:xfrm>
          <a:prstGeom prst="rect">
            <a:avLst/>
          </a:prstGeom>
          <a:noFill/>
        </p:spPr>
        <p:txBody>
          <a:bodyPr wrap="square">
            <a:spAutoFit/>
          </a:bodyPr>
          <a:lstStyle/>
          <a:p>
            <a:r>
              <a:rPr lang="en-US" sz="1600"/>
              <a:t>And more </a:t>
            </a:r>
            <a:r>
              <a:rPr lang="en-US" sz="1600">
                <a:solidFill>
                  <a:srgbClr val="FF0000"/>
                </a:solidFill>
              </a:rPr>
              <a:t>type of plot </a:t>
            </a:r>
            <a:r>
              <a:rPr lang="en-US" sz="1600"/>
              <a:t>options.</a:t>
            </a:r>
            <a:endParaRPr lang="en-US" sz="1600" b="1"/>
          </a:p>
        </p:txBody>
      </p:sp>
      <p:sp>
        <p:nvSpPr>
          <p:cNvPr id="14" name="TextBox 13">
            <a:extLst>
              <a:ext uri="{FF2B5EF4-FFF2-40B4-BE49-F238E27FC236}">
                <a16:creationId xmlns:a16="http://schemas.microsoft.com/office/drawing/2014/main" id="{0E355D8E-81B9-14B3-C3C4-EEE31D5E85CF}"/>
              </a:ext>
            </a:extLst>
          </p:cNvPr>
          <p:cNvSpPr txBox="1"/>
          <p:nvPr/>
        </p:nvSpPr>
        <p:spPr>
          <a:xfrm>
            <a:off x="8856220" y="281227"/>
            <a:ext cx="2948394" cy="1169551"/>
          </a:xfrm>
          <a:prstGeom prst="rect">
            <a:avLst/>
          </a:prstGeom>
          <a:solidFill>
            <a:schemeClr val="accent4">
              <a:lumMod val="40000"/>
              <a:lumOff val="60000"/>
            </a:schemeClr>
          </a:solidFill>
        </p:spPr>
        <p:txBody>
          <a:bodyPr wrap="square" rtlCol="0">
            <a:spAutoFit/>
          </a:bodyPr>
          <a:lstStyle/>
          <a:p>
            <a:r>
              <a:rPr lang="en-US" sz="1400"/>
              <a:t>can also specify data via arguments:</a:t>
            </a:r>
          </a:p>
          <a:p>
            <a:r>
              <a:rPr lang="en-US" sz="1400"/>
              <a:t>data = dataframe, </a:t>
            </a:r>
          </a:p>
          <a:p>
            <a:r>
              <a:rPr lang="en-US" sz="1400"/>
              <a:t>x = “column1”, or dataframe.column1</a:t>
            </a:r>
          </a:p>
          <a:p>
            <a:r>
              <a:rPr lang="en-US" sz="1400"/>
              <a:t>y = “column2”, or dataframe.column2</a:t>
            </a:r>
          </a:p>
          <a:p>
            <a:r>
              <a:rPr lang="en-US" sz="1400"/>
              <a:t>etc.</a:t>
            </a:r>
          </a:p>
        </p:txBody>
      </p:sp>
      <mc:AlternateContent xmlns:mc="http://schemas.openxmlformats.org/markup-compatibility/2006" xmlns:p14="http://schemas.microsoft.com/office/powerpoint/2010/main">
        <mc:Choice Requires="p14">
          <p:contentPart p14:bwMode="auto" r:id="rId3">
            <p14:nvContentPartPr>
              <p14:cNvPr id="15" name="Ink 14">
                <a:extLst>
                  <a:ext uri="{FF2B5EF4-FFF2-40B4-BE49-F238E27FC236}">
                    <a16:creationId xmlns:a16="http://schemas.microsoft.com/office/drawing/2014/main" id="{CCD0C1EC-8E00-FD6B-FBD0-67354D1C7394}"/>
                  </a:ext>
                </a:extLst>
              </p14:cNvPr>
              <p14:cNvContentPartPr/>
              <p14:nvPr/>
            </p14:nvContentPartPr>
            <p14:xfrm>
              <a:off x="8355680" y="1887599"/>
              <a:ext cx="2294280" cy="549888"/>
            </p14:xfrm>
          </p:contentPart>
        </mc:Choice>
        <mc:Fallback xmlns="">
          <p:pic>
            <p:nvPicPr>
              <p:cNvPr id="15" name="Ink 14">
                <a:extLst>
                  <a:ext uri="{FF2B5EF4-FFF2-40B4-BE49-F238E27FC236}">
                    <a16:creationId xmlns:a16="http://schemas.microsoft.com/office/drawing/2014/main" id="{CCD0C1EC-8E00-FD6B-FBD0-67354D1C7394}"/>
                  </a:ext>
                </a:extLst>
              </p:cNvPr>
              <p:cNvPicPr/>
              <p:nvPr/>
            </p:nvPicPr>
            <p:blipFill>
              <a:blip r:embed="rId4"/>
              <a:stretch>
                <a:fillRect/>
              </a:stretch>
            </p:blipFill>
            <p:spPr>
              <a:xfrm>
                <a:off x="8349561" y="1881481"/>
                <a:ext cx="2306518" cy="562124"/>
              </a:xfrm>
              <a:prstGeom prst="rect">
                <a:avLst/>
              </a:prstGeom>
            </p:spPr>
          </p:pic>
        </mc:Fallback>
      </mc:AlternateContent>
    </p:spTree>
    <p:extLst>
      <p:ext uri="{BB962C8B-B14F-4D97-AF65-F5344CB8AC3E}">
        <p14:creationId xmlns:p14="http://schemas.microsoft.com/office/powerpoint/2010/main" val="36908481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B73FA16-8EF7-466C-2DEC-0A209F3CEEC3}"/>
              </a:ext>
            </a:extLst>
          </p:cNvPr>
          <p:cNvSpPr/>
          <p:nvPr/>
        </p:nvSpPr>
        <p:spPr>
          <a:xfrm>
            <a:off x="315745" y="1541060"/>
            <a:ext cx="9418189" cy="830997"/>
          </a:xfrm>
          <a:prstGeom prst="rect">
            <a:avLst/>
          </a:prstGeom>
        </p:spPr>
        <p:txBody>
          <a:bodyPr wrap="square">
            <a:spAutoFit/>
          </a:bodyPr>
          <a:lstStyle/>
          <a:p>
            <a:r>
              <a:rPr lang="en-US" sz="1600">
                <a:solidFill>
                  <a:srgbClr val="3333CC"/>
                </a:solidFill>
              </a:rPr>
              <a:t>seaborn.boxplot(x = x_column, y = y_column, color = “color”, palette = palette, order = list, whis = #, sym = “”, </a:t>
            </a:r>
          </a:p>
          <a:p>
            <a:r>
              <a:rPr lang="en-US" sz="1600">
                <a:solidFill>
                  <a:srgbClr val="3333CC"/>
                </a:solidFill>
              </a:rPr>
              <a:t>	           hue = h_column, hue_order = hue_list,</a:t>
            </a:r>
          </a:p>
          <a:p>
            <a:r>
              <a:rPr lang="en-US" sz="1600">
                <a:solidFill>
                  <a:srgbClr val="3333CC"/>
                </a:solidFill>
              </a:rPr>
              <a:t>	           ax = nameofaxis)</a:t>
            </a:r>
          </a:p>
        </p:txBody>
      </p:sp>
      <p:sp>
        <p:nvSpPr>
          <p:cNvPr id="6" name="TextBox 5">
            <a:extLst>
              <a:ext uri="{FF2B5EF4-FFF2-40B4-BE49-F238E27FC236}">
                <a16:creationId xmlns:a16="http://schemas.microsoft.com/office/drawing/2014/main" id="{DA3B31AC-5337-D917-CDED-7D9884CD042D}"/>
              </a:ext>
            </a:extLst>
          </p:cNvPr>
          <p:cNvSpPr txBox="1"/>
          <p:nvPr/>
        </p:nvSpPr>
        <p:spPr>
          <a:xfrm>
            <a:off x="1165497" y="2690890"/>
            <a:ext cx="9710611" cy="3539430"/>
          </a:xfrm>
          <a:prstGeom prst="rect">
            <a:avLst/>
          </a:prstGeom>
          <a:noFill/>
        </p:spPr>
        <p:txBody>
          <a:bodyPr wrap="square" rtlCol="0">
            <a:spAutoFit/>
          </a:bodyPr>
          <a:lstStyle/>
          <a:p>
            <a:r>
              <a:rPr lang="en-US" sz="1400"/>
              <a:t>This is basically an alternative to the barplot.  y_column would be the numerical data and x_column the categorical data.  This would likewise group all the y data with a common x value into separate sets.  And then do a box plot of each separate set of y data.  Remember the middle of the box is the median, Q</a:t>
            </a:r>
            <a:r>
              <a:rPr lang="en-US" sz="1400" baseline="-25000"/>
              <a:t>2</a:t>
            </a:r>
            <a:r>
              <a:rPr lang="en-US" sz="1400"/>
              <a:t>, the edges of the box are Q</a:t>
            </a:r>
            <a:r>
              <a:rPr lang="en-US" sz="1400" baseline="-25000"/>
              <a:t>1</a:t>
            </a:r>
            <a:r>
              <a:rPr lang="en-US" sz="1400"/>
              <a:t>, Q</a:t>
            </a:r>
            <a:r>
              <a:rPr lang="en-US" sz="1400" baseline="-25000"/>
              <a:t>3</a:t>
            </a:r>
            <a:r>
              <a:rPr lang="en-US" sz="1400"/>
              <a:t>.  The bars are Q</a:t>
            </a:r>
            <a:r>
              <a:rPr lang="en-US" sz="1400" baseline="-25000"/>
              <a:t>1</a:t>
            </a:r>
            <a:r>
              <a:rPr lang="en-US" sz="1400"/>
              <a:t> – 1.5(IQR), Q</a:t>
            </a:r>
            <a:r>
              <a:rPr lang="en-US" sz="1400" baseline="-25000"/>
              <a:t>3</a:t>
            </a:r>
            <a:r>
              <a:rPr lang="en-US" sz="1400"/>
              <a:t> + 1.5(IQR), where IQR = Q</a:t>
            </a:r>
            <a:r>
              <a:rPr lang="en-US" sz="1400" baseline="-25000"/>
              <a:t>3</a:t>
            </a:r>
            <a:r>
              <a:rPr lang="en-US" sz="1400"/>
              <a:t> – Q</a:t>
            </a:r>
            <a:r>
              <a:rPr lang="en-US" sz="1400" baseline="-25000"/>
              <a:t>1</a:t>
            </a:r>
            <a:r>
              <a:rPr lang="en-US" sz="1400"/>
              <a:t>, and then the rest of the data is displayed as dots.  Can set the color of the boxes via </a:t>
            </a:r>
            <a:r>
              <a:rPr lang="en-US" sz="1400" b="1"/>
              <a:t>color</a:t>
            </a:r>
            <a:r>
              <a:rPr lang="en-US" sz="1400"/>
              <a:t> argument.  Can use </a:t>
            </a:r>
            <a:r>
              <a:rPr lang="en-US" sz="1400" b="1"/>
              <a:t>palette</a:t>
            </a:r>
            <a:r>
              <a:rPr lang="en-US" sz="1400"/>
              <a:t> argument to specify color scheme (see end of file for “names”).  Or can write a dictionary mapping x or hue values to colors. And with the </a:t>
            </a:r>
            <a:r>
              <a:rPr lang="en-US" sz="1400" b="1"/>
              <a:t>order</a:t>
            </a:r>
            <a:r>
              <a:rPr lang="en-US" sz="1400"/>
              <a:t> argument you can specify the order in which the x_column bars appear.  Note that </a:t>
            </a:r>
            <a:r>
              <a:rPr lang="en-US" sz="1400" b="1"/>
              <a:t>whis = # </a:t>
            </a:r>
            <a:r>
              <a:rPr lang="en-US" sz="1400"/>
              <a:t>will set the spacing between the whiskers to </a:t>
            </a:r>
            <a:r>
              <a:rPr lang="en-US" sz="1400">
                <a:latin typeface="Calibri" panose="020F0502020204030204" pitchFamily="34" charset="0"/>
                <a:ea typeface="Calibri" panose="020F0502020204030204" pitchFamily="34" charset="0"/>
                <a:cs typeface="Calibri" panose="020F0502020204030204" pitchFamily="34" charset="0"/>
              </a:rPr>
              <a:t>±#</a:t>
            </a:r>
            <a:r>
              <a:rPr lang="en-US" sz="1400"/>
              <a:t>*IQR.  The default is # = 1.5.  Can also set whis = [a,b], which will set the whiskers to the a</a:t>
            </a:r>
            <a:r>
              <a:rPr lang="en-US" sz="1400" baseline="30000"/>
              <a:t>th</a:t>
            </a:r>
            <a:r>
              <a:rPr lang="en-US" sz="1400"/>
              <a:t> and b</a:t>
            </a:r>
            <a:r>
              <a:rPr lang="en-US" sz="1400" baseline="30000"/>
              <a:t>th</a:t>
            </a:r>
            <a:r>
              <a:rPr lang="en-US" sz="1400"/>
              <a:t> percentiles. </a:t>
            </a:r>
            <a:r>
              <a:rPr lang="en-US" sz="1400" b="1"/>
              <a:t>sym = “” </a:t>
            </a:r>
            <a:r>
              <a:rPr lang="en-US" sz="1400"/>
              <a:t>will tell the plot to leave out the outliers.  </a:t>
            </a:r>
            <a:r>
              <a:rPr lang="en-US" sz="1400">
                <a:solidFill>
                  <a:srgbClr val="FF0000"/>
                </a:solidFill>
              </a:rPr>
              <a:t>Can alternatively put numerical data in x_column, and categorical data in y_column.  This will flip everything about the diagonal.</a:t>
            </a:r>
            <a:endParaRPr lang="en-US" sz="1400"/>
          </a:p>
          <a:p>
            <a:endParaRPr lang="en-US" sz="1400"/>
          </a:p>
          <a:p>
            <a:r>
              <a:rPr lang="en-US" sz="1400"/>
              <a:t>Can futher break the distributions y_x down in y_x_h, where h corresponds to the various values that the hue column may assume.  So we’ll get clusters of box plots {y_x1_h, y_x2_h, y_x3_h, etc}. And with the </a:t>
            </a:r>
            <a:r>
              <a:rPr lang="en-US" sz="1400" b="1"/>
              <a:t>hue_order</a:t>
            </a:r>
            <a:r>
              <a:rPr lang="en-US" sz="1400"/>
              <a:t> argument you can specify the order in which the h_column bars appear.  </a:t>
            </a:r>
          </a:p>
          <a:p>
            <a:endParaRPr lang="en-US" sz="1400"/>
          </a:p>
          <a:p>
            <a:r>
              <a:rPr lang="en-US" sz="1400" b="1"/>
              <a:t>ax = nameofaxis </a:t>
            </a:r>
            <a:r>
              <a:rPr lang="en-US" sz="1400"/>
              <a:t>is for inserting the plot onto a matplotlib declared nameofaxis.</a:t>
            </a:r>
          </a:p>
          <a:p>
            <a:r>
              <a:rPr lang="en-US" sz="1400"/>
              <a:t>This would be in lieu of saying nameofaxis.typeofplot(…).  Then can apply ax.methods to plot.  </a:t>
            </a:r>
          </a:p>
        </p:txBody>
      </p:sp>
      <p:sp>
        <p:nvSpPr>
          <p:cNvPr id="4" name="Rectangle 3">
            <a:extLst>
              <a:ext uri="{FF2B5EF4-FFF2-40B4-BE49-F238E27FC236}">
                <a16:creationId xmlns:a16="http://schemas.microsoft.com/office/drawing/2014/main" id="{C79DD2DF-501C-98E0-F520-CD16D01AE1D8}"/>
              </a:ext>
            </a:extLst>
          </p:cNvPr>
          <p:cNvSpPr/>
          <p:nvPr/>
        </p:nvSpPr>
        <p:spPr>
          <a:xfrm>
            <a:off x="4778155" y="159294"/>
            <a:ext cx="1242648" cy="461665"/>
          </a:xfrm>
          <a:prstGeom prst="rect">
            <a:avLst/>
          </a:prstGeom>
        </p:spPr>
        <p:txBody>
          <a:bodyPr wrap="none">
            <a:spAutoFit/>
          </a:bodyPr>
          <a:lstStyle/>
          <a:p>
            <a:r>
              <a:rPr lang="en-US" sz="2400" b="1" u="sng">
                <a:solidFill>
                  <a:srgbClr val="7030A0"/>
                </a:solidFill>
              </a:rPr>
              <a:t>Seaborn</a:t>
            </a:r>
          </a:p>
        </p:txBody>
      </p:sp>
      <p:sp>
        <p:nvSpPr>
          <p:cNvPr id="7" name="TextBox 6">
            <a:extLst>
              <a:ext uri="{FF2B5EF4-FFF2-40B4-BE49-F238E27FC236}">
                <a16:creationId xmlns:a16="http://schemas.microsoft.com/office/drawing/2014/main" id="{3576A1F3-89B3-7D39-9F11-F44347091FE0}"/>
              </a:ext>
            </a:extLst>
          </p:cNvPr>
          <p:cNvSpPr txBox="1"/>
          <p:nvPr/>
        </p:nvSpPr>
        <p:spPr>
          <a:xfrm>
            <a:off x="348057" y="866002"/>
            <a:ext cx="2788433" cy="338554"/>
          </a:xfrm>
          <a:prstGeom prst="rect">
            <a:avLst/>
          </a:prstGeom>
          <a:noFill/>
        </p:spPr>
        <p:txBody>
          <a:bodyPr wrap="square">
            <a:spAutoFit/>
          </a:bodyPr>
          <a:lstStyle/>
          <a:p>
            <a:r>
              <a:rPr lang="en-US" sz="1600"/>
              <a:t>And more </a:t>
            </a:r>
            <a:r>
              <a:rPr lang="en-US" sz="1600">
                <a:solidFill>
                  <a:srgbClr val="FF0000"/>
                </a:solidFill>
              </a:rPr>
              <a:t>type of plot </a:t>
            </a:r>
            <a:r>
              <a:rPr lang="en-US" sz="1600"/>
              <a:t>options.</a:t>
            </a:r>
            <a:endParaRPr lang="en-US" sz="1600" b="1"/>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0A30A6CD-CC32-650D-4260-692811BAA603}"/>
                  </a:ext>
                </a:extLst>
              </p14:cNvPr>
              <p14:cNvContentPartPr/>
              <p14:nvPr/>
            </p14:nvContentPartPr>
            <p14:xfrm>
              <a:off x="6403831" y="2156237"/>
              <a:ext cx="906480" cy="431640"/>
            </p14:xfrm>
          </p:contentPart>
        </mc:Choice>
        <mc:Fallback xmlns="">
          <p:pic>
            <p:nvPicPr>
              <p:cNvPr id="8" name="Ink 7">
                <a:extLst>
                  <a:ext uri="{FF2B5EF4-FFF2-40B4-BE49-F238E27FC236}">
                    <a16:creationId xmlns:a16="http://schemas.microsoft.com/office/drawing/2014/main" id="{0A30A6CD-CC32-650D-4260-692811BAA603}"/>
                  </a:ext>
                </a:extLst>
              </p:cNvPr>
              <p:cNvPicPr/>
              <p:nvPr/>
            </p:nvPicPr>
            <p:blipFill>
              <a:blip r:embed="rId4"/>
              <a:stretch>
                <a:fillRect/>
              </a:stretch>
            </p:blipFill>
            <p:spPr>
              <a:xfrm>
                <a:off x="6397711" y="2150117"/>
                <a:ext cx="918720" cy="443880"/>
              </a:xfrm>
              <a:prstGeom prst="rect">
                <a:avLst/>
              </a:prstGeom>
            </p:spPr>
          </p:pic>
        </mc:Fallback>
      </mc:AlternateContent>
      <p:sp>
        <p:nvSpPr>
          <p:cNvPr id="14" name="TextBox 13">
            <a:extLst>
              <a:ext uri="{FF2B5EF4-FFF2-40B4-BE49-F238E27FC236}">
                <a16:creationId xmlns:a16="http://schemas.microsoft.com/office/drawing/2014/main" id="{0E355D8E-81B9-14B3-C3C4-EEE31D5E85CF}"/>
              </a:ext>
            </a:extLst>
          </p:cNvPr>
          <p:cNvSpPr txBox="1"/>
          <p:nvPr/>
        </p:nvSpPr>
        <p:spPr>
          <a:xfrm>
            <a:off x="8856220" y="281227"/>
            <a:ext cx="2948394" cy="1169551"/>
          </a:xfrm>
          <a:prstGeom prst="rect">
            <a:avLst/>
          </a:prstGeom>
          <a:solidFill>
            <a:schemeClr val="accent4">
              <a:lumMod val="40000"/>
              <a:lumOff val="60000"/>
            </a:schemeClr>
          </a:solidFill>
        </p:spPr>
        <p:txBody>
          <a:bodyPr wrap="square" rtlCol="0">
            <a:spAutoFit/>
          </a:bodyPr>
          <a:lstStyle/>
          <a:p>
            <a:r>
              <a:rPr lang="en-US" sz="1400"/>
              <a:t>can also specify data via arguments:</a:t>
            </a:r>
          </a:p>
          <a:p>
            <a:r>
              <a:rPr lang="en-US" sz="1400"/>
              <a:t>data = dataframe, </a:t>
            </a:r>
          </a:p>
          <a:p>
            <a:r>
              <a:rPr lang="en-US" sz="1400"/>
              <a:t>x = “column1”, or dataframe.column1</a:t>
            </a:r>
          </a:p>
          <a:p>
            <a:r>
              <a:rPr lang="en-US" sz="1400"/>
              <a:t>y = “column2”, or dataframe.column2</a:t>
            </a:r>
          </a:p>
          <a:p>
            <a:r>
              <a:rPr lang="en-US" sz="1400"/>
              <a:t>etc.</a:t>
            </a:r>
          </a:p>
        </p:txBody>
      </p:sp>
    </p:spTree>
    <p:extLst>
      <p:ext uri="{BB962C8B-B14F-4D97-AF65-F5344CB8AC3E}">
        <p14:creationId xmlns:p14="http://schemas.microsoft.com/office/powerpoint/2010/main" val="35128564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35844</TotalTime>
  <Words>20008</Words>
  <Application>Microsoft Office PowerPoint</Application>
  <PresentationFormat>Widescreen</PresentationFormat>
  <Paragraphs>1249</Paragraphs>
  <Slides>139</Slides>
  <Notes>99</Notes>
  <HiddenSlides>0</HiddenSlides>
  <MMClips>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139</vt:i4>
      </vt:variant>
    </vt:vector>
  </HeadingPairs>
  <TitlesOfParts>
    <vt:vector size="144" baseType="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Andrew Douglas</dc:creator>
  <cp:lastModifiedBy>Andrew Douglas</cp:lastModifiedBy>
  <cp:revision>845</cp:revision>
  <dcterms:created xsi:type="dcterms:W3CDTF">2019-08-30T00:32:24Z</dcterms:created>
  <dcterms:modified xsi:type="dcterms:W3CDTF">2025-08-10T16:33:48Z</dcterms:modified>
</cp:coreProperties>
</file>